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2.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Override3.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7"/>
  </p:notesMasterIdLst>
  <p:sldIdLst>
    <p:sldId id="841" r:id="rId2"/>
    <p:sldId id="838" r:id="rId3"/>
    <p:sldId id="388" r:id="rId4"/>
    <p:sldId id="843" r:id="rId5"/>
    <p:sldId id="390" r:id="rId6"/>
    <p:sldId id="391" r:id="rId7"/>
    <p:sldId id="394" r:id="rId8"/>
    <p:sldId id="395" r:id="rId9"/>
    <p:sldId id="389" r:id="rId10"/>
    <p:sldId id="396" r:id="rId11"/>
    <p:sldId id="397" r:id="rId12"/>
    <p:sldId id="260" r:id="rId13"/>
    <p:sldId id="844" r:id="rId14"/>
    <p:sldId id="541" r:id="rId15"/>
    <p:sldId id="542" r:id="rId16"/>
    <p:sldId id="275" r:id="rId17"/>
    <p:sldId id="276" r:id="rId18"/>
    <p:sldId id="277" r:id="rId19"/>
    <p:sldId id="278" r:id="rId20"/>
    <p:sldId id="279" r:id="rId21"/>
    <p:sldId id="280" r:id="rId22"/>
    <p:sldId id="281" r:id="rId23"/>
    <p:sldId id="284" r:id="rId24"/>
    <p:sldId id="398" r:id="rId25"/>
    <p:sldId id="529" r:id="rId26"/>
    <p:sldId id="530" r:id="rId27"/>
    <p:sldId id="261" r:id="rId28"/>
    <p:sldId id="262" r:id="rId29"/>
    <p:sldId id="263" r:id="rId30"/>
    <p:sldId id="531" r:id="rId31"/>
    <p:sldId id="533" r:id="rId32"/>
    <p:sldId id="534" r:id="rId33"/>
    <p:sldId id="535" r:id="rId34"/>
    <p:sldId id="536" r:id="rId35"/>
    <p:sldId id="537" r:id="rId36"/>
    <p:sldId id="538" r:id="rId37"/>
    <p:sldId id="539" r:id="rId38"/>
    <p:sldId id="540" r:id="rId39"/>
    <p:sldId id="845" r:id="rId40"/>
    <p:sldId id="856" r:id="rId41"/>
    <p:sldId id="858" r:id="rId42"/>
    <p:sldId id="859" r:id="rId43"/>
    <p:sldId id="860" r:id="rId44"/>
    <p:sldId id="885" r:id="rId45"/>
    <p:sldId id="886" r:id="rId46"/>
    <p:sldId id="887" r:id="rId47"/>
    <p:sldId id="847" r:id="rId48"/>
    <p:sldId id="293" r:id="rId49"/>
    <p:sldId id="294" r:id="rId50"/>
    <p:sldId id="295" r:id="rId51"/>
    <p:sldId id="296" r:id="rId52"/>
    <p:sldId id="297" r:id="rId53"/>
    <p:sldId id="303" r:id="rId54"/>
    <p:sldId id="304" r:id="rId55"/>
    <p:sldId id="848" r:id="rId56"/>
    <p:sldId id="307" r:id="rId57"/>
    <p:sldId id="308" r:id="rId58"/>
    <p:sldId id="309" r:id="rId59"/>
    <p:sldId id="310" r:id="rId60"/>
    <p:sldId id="311" r:id="rId61"/>
    <p:sldId id="312" r:id="rId62"/>
    <p:sldId id="313" r:id="rId63"/>
    <p:sldId id="314" r:id="rId64"/>
    <p:sldId id="317" r:id="rId65"/>
    <p:sldId id="318" r:id="rId66"/>
    <p:sldId id="319" r:id="rId67"/>
    <p:sldId id="321" r:id="rId68"/>
    <p:sldId id="322" r:id="rId69"/>
    <p:sldId id="323" r:id="rId70"/>
    <p:sldId id="853" r:id="rId71"/>
    <p:sldId id="324" r:id="rId72"/>
    <p:sldId id="849" r:id="rId73"/>
    <p:sldId id="909" r:id="rId74"/>
    <p:sldId id="910" r:id="rId75"/>
    <p:sldId id="357" r:id="rId76"/>
    <p:sldId id="358" r:id="rId77"/>
    <p:sldId id="1054" r:id="rId78"/>
    <p:sldId id="1055" r:id="rId79"/>
    <p:sldId id="850" r:id="rId80"/>
    <p:sldId id="620" r:id="rId81"/>
    <p:sldId id="622" r:id="rId82"/>
    <p:sldId id="623" r:id="rId83"/>
    <p:sldId id="624" r:id="rId84"/>
    <p:sldId id="625" r:id="rId85"/>
    <p:sldId id="626" r:id="rId86"/>
    <p:sldId id="627" r:id="rId87"/>
    <p:sldId id="628" r:id="rId88"/>
    <p:sldId id="629" r:id="rId89"/>
    <p:sldId id="630" r:id="rId90"/>
    <p:sldId id="631" r:id="rId91"/>
    <p:sldId id="632" r:id="rId92"/>
    <p:sldId id="633" r:id="rId93"/>
    <p:sldId id="634" r:id="rId94"/>
    <p:sldId id="635" r:id="rId95"/>
    <p:sldId id="636" r:id="rId96"/>
    <p:sldId id="637" r:id="rId97"/>
    <p:sldId id="638" r:id="rId98"/>
    <p:sldId id="639" r:id="rId99"/>
    <p:sldId id="640" r:id="rId100"/>
    <p:sldId id="641" r:id="rId101"/>
    <p:sldId id="642" r:id="rId102"/>
    <p:sldId id="643" r:id="rId103"/>
    <p:sldId id="644" r:id="rId104"/>
    <p:sldId id="645" r:id="rId105"/>
    <p:sldId id="646" r:id="rId106"/>
    <p:sldId id="647" r:id="rId107"/>
    <p:sldId id="648" r:id="rId108"/>
    <p:sldId id="649" r:id="rId109"/>
    <p:sldId id="650" r:id="rId110"/>
    <p:sldId id="651" r:id="rId111"/>
    <p:sldId id="660" r:id="rId112"/>
    <p:sldId id="661" r:id="rId113"/>
    <p:sldId id="662" r:id="rId114"/>
    <p:sldId id="663" r:id="rId115"/>
    <p:sldId id="664" r:id="rId116"/>
    <p:sldId id="665" r:id="rId117"/>
    <p:sldId id="666" r:id="rId118"/>
    <p:sldId id="851" r:id="rId119"/>
    <p:sldId id="937" r:id="rId120"/>
    <p:sldId id="939" r:id="rId121"/>
    <p:sldId id="972" r:id="rId122"/>
    <p:sldId id="977" r:id="rId123"/>
    <p:sldId id="979" r:id="rId124"/>
    <p:sldId id="980" r:id="rId125"/>
    <p:sldId id="882" r:id="rId12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37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31" autoAdjust="0"/>
    <p:restoredTop sz="87377" autoAdjust="0"/>
  </p:normalViewPr>
  <p:slideViewPr>
    <p:cSldViewPr>
      <p:cViewPr varScale="1">
        <p:scale>
          <a:sx n="58" d="100"/>
          <a:sy n="58" d="100"/>
        </p:scale>
        <p:origin x="1544" y="5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slide" Target="slides/slide117.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4">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9FAAE856-1885-4EC9-9659-38B79ABF7B3D}" type="doc">
      <dgm:prSet loTypeId="urn:microsoft.com/office/officeart/2005/8/layout/vList2#1" loCatId="list" qsTypeId="urn:microsoft.com/office/officeart/2005/8/quickstyle/simple1#1" qsCatId="simple" csTypeId="urn:microsoft.com/office/officeart/2005/8/colors/accent1_2#1" csCatId="accent1" phldr="1"/>
      <dgm:spPr/>
      <dgm:t>
        <a:bodyPr/>
        <a:lstStyle/>
        <a:p>
          <a:endParaRPr lang="zh-CN" altLang="en-US"/>
        </a:p>
      </dgm:t>
    </dgm:pt>
    <dgm:pt modelId="{EDA0D1D3-A2E3-4226-8D40-572CE2B98AE7}">
      <dgm:prSet phldrT="[文本]" custT="1"/>
      <dgm:spPr>
        <a:solidFill>
          <a:schemeClr val="accent4">
            <a:lumMod val="60000"/>
            <a:lumOff val="40000"/>
          </a:schemeClr>
        </a:solidFill>
      </dgm:spPr>
      <dgm:t>
        <a:bodyPr/>
        <a:lstStyle/>
        <a:p>
          <a:r>
            <a:rPr lang="en-US" altLang="zh-CN" sz="2800" dirty="0">
              <a:solidFill>
                <a:schemeClr val="tx1"/>
              </a:solidFill>
              <a:latin typeface="微软雅黑" panose="020B0503020204020204" pitchFamily="34" charset="-122"/>
              <a:ea typeface="微软雅黑" panose="020B0503020204020204" pitchFamily="34" charset="-122"/>
            </a:rPr>
            <a:t>1.1 </a:t>
          </a:r>
          <a:r>
            <a:rPr lang="zh-CN" altLang="en-US" sz="2800" dirty="0">
              <a:solidFill>
                <a:schemeClr val="tx1"/>
              </a:solidFill>
              <a:latin typeface="微软雅黑" panose="020B0503020204020204" pitchFamily="34" charset="-122"/>
              <a:ea typeface="微软雅黑" panose="020B0503020204020204" pitchFamily="34" charset="-122"/>
            </a:rPr>
            <a:t>信息</a:t>
          </a:r>
        </a:p>
      </dgm:t>
    </dgm:pt>
    <dgm:pt modelId="{E0041DB4-889D-4093-BF5D-2F8505AFCC2D}" type="parTrans" cxnId="{73A39B02-C44D-4BBC-9587-DDBE67DDD42C}">
      <dgm:prSet/>
      <dgm:spPr/>
      <dgm:t>
        <a:bodyPr/>
        <a:lstStyle/>
        <a:p>
          <a:endParaRPr lang="zh-CN" altLang="en-US">
            <a:latin typeface="微软雅黑" panose="020B0503020204020204" pitchFamily="34" charset="-122"/>
            <a:ea typeface="微软雅黑" panose="020B0503020204020204" pitchFamily="34" charset="-122"/>
          </a:endParaRPr>
        </a:p>
      </dgm:t>
    </dgm:pt>
    <dgm:pt modelId="{9CBE6999-C911-4695-A894-C5F79CDA4345}" type="sibTrans" cxnId="{73A39B02-C44D-4BBC-9587-DDBE67DDD42C}">
      <dgm:prSet/>
      <dgm:spPr/>
      <dgm:t>
        <a:bodyPr/>
        <a:lstStyle/>
        <a:p>
          <a:endParaRPr lang="zh-CN" altLang="en-US">
            <a:latin typeface="微软雅黑" panose="020B0503020204020204" pitchFamily="34" charset="-122"/>
            <a:ea typeface="微软雅黑" panose="020B0503020204020204" pitchFamily="34" charset="-122"/>
          </a:endParaRPr>
        </a:p>
      </dgm:t>
    </dgm:pt>
    <dgm:pt modelId="{5B009573-5240-44D6-AE5A-FC1E252202F0}">
      <dgm:prSet phldrT="[文本]" custT="1"/>
      <dgm:spPr>
        <a:solidFill>
          <a:schemeClr val="accent4">
            <a:lumMod val="60000"/>
            <a:lumOff val="40000"/>
          </a:schemeClr>
        </a:solidFill>
      </dgm:spPr>
      <dgm:t>
        <a:bodyPr/>
        <a:lstStyle/>
        <a:p>
          <a:r>
            <a:rPr lang="en-US" altLang="zh-CN" sz="2800" dirty="0">
              <a:solidFill>
                <a:schemeClr val="tx1"/>
              </a:solidFill>
              <a:latin typeface="微软雅黑" panose="020B0503020204020204" pitchFamily="34" charset="-122"/>
              <a:ea typeface="微软雅黑" panose="020B0503020204020204" pitchFamily="34" charset="-122"/>
            </a:rPr>
            <a:t>1.2 </a:t>
          </a:r>
          <a:r>
            <a:rPr lang="zh-CN" altLang="en-US" sz="2800" dirty="0">
              <a:solidFill>
                <a:schemeClr val="tx1"/>
              </a:solidFill>
              <a:latin typeface="微软雅黑" panose="020B0503020204020204" pitchFamily="34" charset="-122"/>
              <a:ea typeface="微软雅黑" panose="020B0503020204020204" pitchFamily="34" charset="-122"/>
            </a:rPr>
            <a:t>信息资源</a:t>
          </a:r>
        </a:p>
      </dgm:t>
    </dgm:pt>
    <dgm:pt modelId="{9B351F51-474E-4E7E-B944-3B0FDDA10FFA}" type="parTrans" cxnId="{53E090B3-975B-4546-B44F-A69F60C3CFE0}">
      <dgm:prSet/>
      <dgm:spPr/>
      <dgm:t>
        <a:bodyPr/>
        <a:lstStyle/>
        <a:p>
          <a:endParaRPr lang="zh-CN" altLang="en-US">
            <a:latin typeface="微软雅黑" panose="020B0503020204020204" pitchFamily="34" charset="-122"/>
            <a:ea typeface="微软雅黑" panose="020B0503020204020204" pitchFamily="34" charset="-122"/>
          </a:endParaRPr>
        </a:p>
      </dgm:t>
    </dgm:pt>
    <dgm:pt modelId="{7D4B39B0-ECCB-44A9-BF0D-CD5E8528CF3F}" type="sibTrans" cxnId="{53E090B3-975B-4546-B44F-A69F60C3CFE0}">
      <dgm:prSet/>
      <dgm:spPr/>
      <dgm:t>
        <a:bodyPr/>
        <a:lstStyle/>
        <a:p>
          <a:endParaRPr lang="zh-CN" altLang="en-US">
            <a:latin typeface="微软雅黑" panose="020B0503020204020204" pitchFamily="34" charset="-122"/>
            <a:ea typeface="微软雅黑" panose="020B0503020204020204" pitchFamily="34" charset="-122"/>
          </a:endParaRPr>
        </a:p>
      </dgm:t>
    </dgm:pt>
    <dgm:pt modelId="{94421675-8D49-4BCF-8D39-C2C2BF36F9A3}">
      <dgm:prSet custT="1"/>
      <dgm:spPr>
        <a:solidFill>
          <a:schemeClr val="accent4">
            <a:lumMod val="60000"/>
            <a:lumOff val="40000"/>
          </a:schemeClr>
        </a:solidFill>
      </dgm:spPr>
      <dgm:t>
        <a:bodyPr/>
        <a:lstStyle/>
        <a:p>
          <a:r>
            <a:rPr lang="en-US" altLang="zh-CN" sz="2800" dirty="0">
              <a:solidFill>
                <a:schemeClr val="tx1"/>
              </a:solidFill>
              <a:latin typeface="微软雅黑" panose="020B0503020204020204" pitchFamily="34" charset="-122"/>
              <a:ea typeface="微软雅黑" panose="020B0503020204020204" pitchFamily="34" charset="-122"/>
            </a:rPr>
            <a:t>1.3 </a:t>
          </a:r>
          <a:r>
            <a:rPr lang="zh-CN" altLang="en-US" sz="2800" dirty="0">
              <a:solidFill>
                <a:schemeClr val="tx1"/>
              </a:solidFill>
              <a:latin typeface="微软雅黑" panose="020B0503020204020204" pitchFamily="34" charset="-122"/>
              <a:ea typeface="微软雅黑" panose="020B0503020204020204" pitchFamily="34" charset="-122"/>
            </a:rPr>
            <a:t>信息资源管理</a:t>
          </a:r>
        </a:p>
      </dgm:t>
    </dgm:pt>
    <dgm:pt modelId="{3D8D7506-8C8A-448E-8211-3D33D089B15A}" type="parTrans" cxnId="{A400C51C-289A-43FC-B8EB-3167AD15F441}">
      <dgm:prSet/>
      <dgm:spPr/>
      <dgm:t>
        <a:bodyPr/>
        <a:lstStyle/>
        <a:p>
          <a:endParaRPr lang="zh-CN" altLang="en-US">
            <a:latin typeface="微软雅黑" panose="020B0503020204020204" pitchFamily="34" charset="-122"/>
            <a:ea typeface="微软雅黑" panose="020B0503020204020204" pitchFamily="34" charset="-122"/>
          </a:endParaRPr>
        </a:p>
      </dgm:t>
    </dgm:pt>
    <dgm:pt modelId="{C24371B0-678A-4CF3-9F14-450C7DADB25C}" type="sibTrans" cxnId="{A400C51C-289A-43FC-B8EB-3167AD15F441}">
      <dgm:prSet/>
      <dgm:spPr/>
      <dgm:t>
        <a:bodyPr/>
        <a:lstStyle/>
        <a:p>
          <a:endParaRPr lang="zh-CN" altLang="en-US">
            <a:latin typeface="微软雅黑" panose="020B0503020204020204" pitchFamily="34" charset="-122"/>
            <a:ea typeface="微软雅黑" panose="020B0503020204020204" pitchFamily="34" charset="-122"/>
          </a:endParaRPr>
        </a:p>
      </dgm:t>
    </dgm:pt>
    <dgm:pt modelId="{EF6C961D-7309-4651-8E23-657F458B993A}">
      <dgm:prSet custT="1"/>
      <dgm:spPr>
        <a:solidFill>
          <a:srgbClr val="B3A2C7"/>
        </a:solidFill>
      </dgm:spPr>
      <dgm:t>
        <a:bodyPr/>
        <a:lstStyle/>
        <a:p>
          <a:r>
            <a:rPr lang="en-US" altLang="zh-CN" sz="2800" dirty="0">
              <a:solidFill>
                <a:schemeClr val="tx1"/>
              </a:solidFill>
              <a:latin typeface="微软雅黑" panose="020B0503020204020204" pitchFamily="34" charset="-122"/>
              <a:ea typeface="微软雅黑" panose="020B0503020204020204" pitchFamily="34" charset="-122"/>
            </a:rPr>
            <a:t>1.4</a:t>
          </a:r>
          <a:r>
            <a:rPr lang="zh-CN" altLang="en-US" sz="2800" dirty="0">
              <a:solidFill>
                <a:schemeClr val="tx1"/>
              </a:solidFill>
              <a:latin typeface="微软雅黑" panose="020B0503020204020204" pitchFamily="34" charset="-122"/>
              <a:ea typeface="微软雅黑" panose="020B0503020204020204" pitchFamily="34" charset="-122"/>
            </a:rPr>
            <a:t> 大数据与信息资源管理</a:t>
          </a:r>
        </a:p>
      </dgm:t>
    </dgm:pt>
    <dgm:pt modelId="{8F29834F-7324-44E3-B09E-E19BD61FA841}" type="parTrans" cxnId="{63B2AC52-663E-4C57-A354-91D79088B7EF}">
      <dgm:prSet/>
      <dgm:spPr/>
      <dgm:t>
        <a:bodyPr/>
        <a:lstStyle/>
        <a:p>
          <a:endParaRPr lang="zh-CN" altLang="en-US"/>
        </a:p>
      </dgm:t>
    </dgm:pt>
    <dgm:pt modelId="{90E9687B-3978-46A2-9E0A-2BA436ACEC3F}" type="sibTrans" cxnId="{63B2AC52-663E-4C57-A354-91D79088B7EF}">
      <dgm:prSet/>
      <dgm:spPr/>
      <dgm:t>
        <a:bodyPr/>
        <a:lstStyle/>
        <a:p>
          <a:endParaRPr lang="zh-CN" altLang="en-US"/>
        </a:p>
      </dgm:t>
    </dgm:pt>
    <dgm:pt modelId="{4F434FED-A5CB-47A0-9C1B-A500C6C65673}" type="pres">
      <dgm:prSet presAssocID="{9FAAE856-1885-4EC9-9659-38B79ABF7B3D}" presName="linear" presStyleCnt="0">
        <dgm:presLayoutVars>
          <dgm:animLvl val="lvl"/>
          <dgm:resizeHandles val="exact"/>
        </dgm:presLayoutVars>
      </dgm:prSet>
      <dgm:spPr/>
    </dgm:pt>
    <dgm:pt modelId="{D2CF1B16-09CD-4573-A09D-E40082E790DC}" type="pres">
      <dgm:prSet presAssocID="{EDA0D1D3-A2E3-4226-8D40-572CE2B98AE7}" presName="parentText" presStyleLbl="node1" presStyleIdx="0" presStyleCnt="4">
        <dgm:presLayoutVars>
          <dgm:chMax val="0"/>
          <dgm:bulletEnabled val="1"/>
        </dgm:presLayoutVars>
      </dgm:prSet>
      <dgm:spPr/>
    </dgm:pt>
    <dgm:pt modelId="{2CF15389-27FF-4BD3-8E9C-BEEEDAA0EE69}" type="pres">
      <dgm:prSet presAssocID="{9CBE6999-C911-4695-A894-C5F79CDA4345}" presName="spacer" presStyleCnt="0"/>
      <dgm:spPr/>
    </dgm:pt>
    <dgm:pt modelId="{446CBE31-E770-457F-9928-C191B1CED481}" type="pres">
      <dgm:prSet presAssocID="{5B009573-5240-44D6-AE5A-FC1E252202F0}" presName="parentText" presStyleLbl="node1" presStyleIdx="1" presStyleCnt="4">
        <dgm:presLayoutVars>
          <dgm:chMax val="0"/>
          <dgm:bulletEnabled val="1"/>
        </dgm:presLayoutVars>
      </dgm:prSet>
      <dgm:spPr/>
    </dgm:pt>
    <dgm:pt modelId="{6E3EA101-8C0C-42CB-AE6F-B134EE22CD9F}" type="pres">
      <dgm:prSet presAssocID="{7D4B39B0-ECCB-44A9-BF0D-CD5E8528CF3F}" presName="spacer" presStyleCnt="0"/>
      <dgm:spPr/>
    </dgm:pt>
    <dgm:pt modelId="{FF384155-C1F4-4C4E-8940-2A8F5E9DF1CD}" type="pres">
      <dgm:prSet presAssocID="{94421675-8D49-4BCF-8D39-C2C2BF36F9A3}" presName="parentText" presStyleLbl="node1" presStyleIdx="2" presStyleCnt="4">
        <dgm:presLayoutVars>
          <dgm:chMax val="0"/>
          <dgm:bulletEnabled val="1"/>
        </dgm:presLayoutVars>
      </dgm:prSet>
      <dgm:spPr/>
    </dgm:pt>
    <dgm:pt modelId="{5920D4AC-42A5-4DE3-B98D-61D0DBA6A6D4}" type="pres">
      <dgm:prSet presAssocID="{C24371B0-678A-4CF3-9F14-450C7DADB25C}" presName="spacer" presStyleCnt="0"/>
      <dgm:spPr/>
    </dgm:pt>
    <dgm:pt modelId="{81660821-BA5D-49FF-A188-EA23FBD32BE3}" type="pres">
      <dgm:prSet presAssocID="{EF6C961D-7309-4651-8E23-657F458B993A}" presName="parentText" presStyleLbl="node1" presStyleIdx="3" presStyleCnt="4">
        <dgm:presLayoutVars>
          <dgm:chMax val="0"/>
          <dgm:bulletEnabled val="1"/>
        </dgm:presLayoutVars>
      </dgm:prSet>
      <dgm:spPr/>
    </dgm:pt>
  </dgm:ptLst>
  <dgm:cxnLst>
    <dgm:cxn modelId="{73A39B02-C44D-4BBC-9587-DDBE67DDD42C}" srcId="{9FAAE856-1885-4EC9-9659-38B79ABF7B3D}" destId="{EDA0D1D3-A2E3-4226-8D40-572CE2B98AE7}" srcOrd="0" destOrd="0" parTransId="{E0041DB4-889D-4093-BF5D-2F8505AFCC2D}" sibTransId="{9CBE6999-C911-4695-A894-C5F79CDA4345}"/>
    <dgm:cxn modelId="{A400C51C-289A-43FC-B8EB-3167AD15F441}" srcId="{9FAAE856-1885-4EC9-9659-38B79ABF7B3D}" destId="{94421675-8D49-4BCF-8D39-C2C2BF36F9A3}" srcOrd="2" destOrd="0" parTransId="{3D8D7506-8C8A-448E-8211-3D33D089B15A}" sibTransId="{C24371B0-678A-4CF3-9F14-450C7DADB25C}"/>
    <dgm:cxn modelId="{0BB3BF5D-1044-4027-A8D6-6C0DFA22772F}" type="presOf" srcId="{94421675-8D49-4BCF-8D39-C2C2BF36F9A3}" destId="{FF384155-C1F4-4C4E-8940-2A8F5E9DF1CD}" srcOrd="0" destOrd="0" presId="urn:microsoft.com/office/officeart/2005/8/layout/vList2#1"/>
    <dgm:cxn modelId="{63B2AC52-663E-4C57-A354-91D79088B7EF}" srcId="{9FAAE856-1885-4EC9-9659-38B79ABF7B3D}" destId="{EF6C961D-7309-4651-8E23-657F458B993A}" srcOrd="3" destOrd="0" parTransId="{8F29834F-7324-44E3-B09E-E19BD61FA841}" sibTransId="{90E9687B-3978-46A2-9E0A-2BA436ACEC3F}"/>
    <dgm:cxn modelId="{202E9C82-ED01-4920-8724-1F28EC40F138}" type="presOf" srcId="{EF6C961D-7309-4651-8E23-657F458B993A}" destId="{81660821-BA5D-49FF-A188-EA23FBD32BE3}" srcOrd="0" destOrd="0" presId="urn:microsoft.com/office/officeart/2005/8/layout/vList2#1"/>
    <dgm:cxn modelId="{DB3052AA-E717-4747-879A-188044047B7C}" type="presOf" srcId="{9FAAE856-1885-4EC9-9659-38B79ABF7B3D}" destId="{4F434FED-A5CB-47A0-9C1B-A500C6C65673}" srcOrd="0" destOrd="0" presId="urn:microsoft.com/office/officeart/2005/8/layout/vList2#1"/>
    <dgm:cxn modelId="{B33A6BAB-E0D6-45A8-BBB4-40F706F1F208}" type="presOf" srcId="{5B009573-5240-44D6-AE5A-FC1E252202F0}" destId="{446CBE31-E770-457F-9928-C191B1CED481}" srcOrd="0" destOrd="0" presId="urn:microsoft.com/office/officeart/2005/8/layout/vList2#1"/>
    <dgm:cxn modelId="{90128EB3-A037-455C-9A5E-8B7ADF5DE9CC}" type="presOf" srcId="{EDA0D1D3-A2E3-4226-8D40-572CE2B98AE7}" destId="{D2CF1B16-09CD-4573-A09D-E40082E790DC}" srcOrd="0" destOrd="0" presId="urn:microsoft.com/office/officeart/2005/8/layout/vList2#1"/>
    <dgm:cxn modelId="{53E090B3-975B-4546-B44F-A69F60C3CFE0}" srcId="{9FAAE856-1885-4EC9-9659-38B79ABF7B3D}" destId="{5B009573-5240-44D6-AE5A-FC1E252202F0}" srcOrd="1" destOrd="0" parTransId="{9B351F51-474E-4E7E-B944-3B0FDDA10FFA}" sibTransId="{7D4B39B0-ECCB-44A9-BF0D-CD5E8528CF3F}"/>
    <dgm:cxn modelId="{2218DF96-E99D-49C9-A7BD-732D182D2033}" type="presParOf" srcId="{4F434FED-A5CB-47A0-9C1B-A500C6C65673}" destId="{D2CF1B16-09CD-4573-A09D-E40082E790DC}" srcOrd="0" destOrd="0" presId="urn:microsoft.com/office/officeart/2005/8/layout/vList2#1"/>
    <dgm:cxn modelId="{C418B2F9-B3AB-4374-B927-32A7E08CF2F0}" type="presParOf" srcId="{4F434FED-A5CB-47A0-9C1B-A500C6C65673}" destId="{2CF15389-27FF-4BD3-8E9C-BEEEDAA0EE69}" srcOrd="1" destOrd="0" presId="urn:microsoft.com/office/officeart/2005/8/layout/vList2#1"/>
    <dgm:cxn modelId="{89C6CD4A-160B-4D36-9819-093203ADC6C8}" type="presParOf" srcId="{4F434FED-A5CB-47A0-9C1B-A500C6C65673}" destId="{446CBE31-E770-457F-9928-C191B1CED481}" srcOrd="2" destOrd="0" presId="urn:microsoft.com/office/officeart/2005/8/layout/vList2#1"/>
    <dgm:cxn modelId="{BA0D3C2C-FB72-42C3-8949-26486370E6E1}" type="presParOf" srcId="{4F434FED-A5CB-47A0-9C1B-A500C6C65673}" destId="{6E3EA101-8C0C-42CB-AE6F-B134EE22CD9F}" srcOrd="3" destOrd="0" presId="urn:microsoft.com/office/officeart/2005/8/layout/vList2#1"/>
    <dgm:cxn modelId="{E96D31B0-F106-4D45-B916-F093404F37C3}" type="presParOf" srcId="{4F434FED-A5CB-47A0-9C1B-A500C6C65673}" destId="{FF384155-C1F4-4C4E-8940-2A8F5E9DF1CD}" srcOrd="4" destOrd="0" presId="urn:microsoft.com/office/officeart/2005/8/layout/vList2#1"/>
    <dgm:cxn modelId="{CCFB8B87-9CC4-4307-AA43-E35D620C814B}" type="presParOf" srcId="{4F434FED-A5CB-47A0-9C1B-A500C6C65673}" destId="{5920D4AC-42A5-4DE3-B98D-61D0DBA6A6D4}" srcOrd="5" destOrd="0" presId="urn:microsoft.com/office/officeart/2005/8/layout/vList2#1"/>
    <dgm:cxn modelId="{42E48143-1620-40FA-976E-6DA6331DE5BB}" type="presParOf" srcId="{4F434FED-A5CB-47A0-9C1B-A500C6C65673}" destId="{81660821-BA5D-49FF-A188-EA23FBD32BE3}" srcOrd="6" destOrd="0" presId="urn:microsoft.com/office/officeart/2005/8/layout/vList2#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F26CC1-EB5A-477E-9F9A-8D19609F4CE8}" type="doc">
      <dgm:prSet loTypeId="urn:microsoft.com/office/officeart/2005/8/layout/process1" loCatId="process" qsTypeId="urn:microsoft.com/office/officeart/2005/8/quickstyle/simple3#2" qsCatId="simple" csTypeId="urn:microsoft.com/office/officeart/2005/8/colors/colorful5#4" csCatId="colorful" phldr="1"/>
      <dgm:spPr/>
    </dgm:pt>
    <dgm:pt modelId="{A049E01A-D08B-44F1-9DF4-28821D74CA7E}">
      <dgm:prSet phldrT="[文本]"/>
      <dgm:spPr/>
      <dgm:t>
        <a:bodyPr/>
        <a:lstStyle/>
        <a:p>
          <a:r>
            <a:rPr lang="zh-CN" altLang="en-US" dirty="0"/>
            <a:t>数据</a:t>
          </a:r>
          <a:endParaRPr lang="en-US" altLang="zh-CN" dirty="0"/>
        </a:p>
        <a:p>
          <a:r>
            <a:rPr lang="en-US" altLang="zh-CN" dirty="0"/>
            <a:t>Data</a:t>
          </a:r>
          <a:endParaRPr lang="zh-CN" altLang="en-US" dirty="0"/>
        </a:p>
      </dgm:t>
    </dgm:pt>
    <dgm:pt modelId="{229B0125-08F9-4B4D-990A-F8F00B74D8CA}" type="parTrans" cxnId="{03D683D2-9A70-44BF-BE4D-7C4BCEB0ADFB}">
      <dgm:prSet/>
      <dgm:spPr/>
      <dgm:t>
        <a:bodyPr/>
        <a:lstStyle/>
        <a:p>
          <a:endParaRPr lang="zh-CN" altLang="en-US"/>
        </a:p>
      </dgm:t>
    </dgm:pt>
    <dgm:pt modelId="{4EA11FF5-B43C-43AD-91F9-0EB97A8EA221}" type="sibTrans" cxnId="{03D683D2-9A70-44BF-BE4D-7C4BCEB0ADFB}">
      <dgm:prSet/>
      <dgm:spPr/>
      <dgm:t>
        <a:bodyPr/>
        <a:lstStyle/>
        <a:p>
          <a:endParaRPr lang="zh-CN" altLang="en-US"/>
        </a:p>
      </dgm:t>
    </dgm:pt>
    <dgm:pt modelId="{62DDF3E1-03BC-4377-A367-908D29D07028}">
      <dgm:prSet phldrT="[文本]"/>
      <dgm:spPr/>
      <dgm:t>
        <a:bodyPr/>
        <a:lstStyle/>
        <a:p>
          <a:r>
            <a:rPr lang="zh-CN" altLang="en-US" dirty="0"/>
            <a:t>知识</a:t>
          </a:r>
          <a:endParaRPr lang="en-US" altLang="zh-CN" dirty="0"/>
        </a:p>
        <a:p>
          <a:r>
            <a:rPr lang="en-US" altLang="zh-CN" dirty="0"/>
            <a:t>Knowledge</a:t>
          </a:r>
          <a:endParaRPr lang="zh-CN" altLang="en-US" dirty="0"/>
        </a:p>
      </dgm:t>
    </dgm:pt>
    <dgm:pt modelId="{81DA7EBA-088A-4490-8705-84F6952E08C7}" type="parTrans" cxnId="{88A849C3-F463-46ED-846E-6D1B7ABA32D7}">
      <dgm:prSet/>
      <dgm:spPr/>
      <dgm:t>
        <a:bodyPr/>
        <a:lstStyle/>
        <a:p>
          <a:endParaRPr lang="zh-CN" altLang="en-US"/>
        </a:p>
      </dgm:t>
    </dgm:pt>
    <dgm:pt modelId="{B214C7DE-943F-4C7B-BA7B-9B25D66C48C1}" type="sibTrans" cxnId="{88A849C3-F463-46ED-846E-6D1B7ABA32D7}">
      <dgm:prSet/>
      <dgm:spPr/>
      <dgm:t>
        <a:bodyPr/>
        <a:lstStyle/>
        <a:p>
          <a:endParaRPr lang="zh-CN" altLang="en-US"/>
        </a:p>
      </dgm:t>
    </dgm:pt>
    <dgm:pt modelId="{ED2F5327-961A-4F92-8DDF-43CD5AF70B61}">
      <dgm:prSet phldrT="[文本]"/>
      <dgm:spPr/>
      <dgm:t>
        <a:bodyPr/>
        <a:lstStyle/>
        <a:p>
          <a:r>
            <a:rPr lang="zh-CN" altLang="en-US" dirty="0"/>
            <a:t>智慧</a:t>
          </a:r>
          <a:endParaRPr lang="en-US" altLang="zh-CN" dirty="0"/>
        </a:p>
        <a:p>
          <a:r>
            <a:rPr lang="en-US" altLang="zh-CN" dirty="0"/>
            <a:t>Wisdom</a:t>
          </a:r>
          <a:endParaRPr lang="zh-CN" altLang="en-US" dirty="0"/>
        </a:p>
      </dgm:t>
    </dgm:pt>
    <dgm:pt modelId="{08AC6C7B-B702-4DF5-B76F-257886610032}" type="parTrans" cxnId="{1A27CA01-6538-44E3-AD9B-9882CF3B1DB2}">
      <dgm:prSet/>
      <dgm:spPr/>
      <dgm:t>
        <a:bodyPr/>
        <a:lstStyle/>
        <a:p>
          <a:endParaRPr lang="zh-CN" altLang="en-US"/>
        </a:p>
      </dgm:t>
    </dgm:pt>
    <dgm:pt modelId="{8810F48E-FA7F-43BE-BD61-44378D84FFA9}" type="sibTrans" cxnId="{1A27CA01-6538-44E3-AD9B-9882CF3B1DB2}">
      <dgm:prSet/>
      <dgm:spPr/>
      <dgm:t>
        <a:bodyPr/>
        <a:lstStyle/>
        <a:p>
          <a:endParaRPr lang="zh-CN" altLang="en-US"/>
        </a:p>
      </dgm:t>
    </dgm:pt>
    <dgm:pt modelId="{DB9372F2-3B98-4097-8B23-0D5B3D6E0D01}">
      <dgm:prSet/>
      <dgm:spPr/>
      <dgm:t>
        <a:bodyPr/>
        <a:lstStyle/>
        <a:p>
          <a:r>
            <a:rPr lang="zh-CN" altLang="en-US" dirty="0"/>
            <a:t>信息</a:t>
          </a:r>
          <a:endParaRPr lang="en-US" altLang="zh-CN" dirty="0"/>
        </a:p>
        <a:p>
          <a:r>
            <a:rPr lang="en-US" altLang="zh-CN" dirty="0"/>
            <a:t>Information</a:t>
          </a:r>
          <a:endParaRPr lang="zh-CN" altLang="en-US" dirty="0"/>
        </a:p>
      </dgm:t>
    </dgm:pt>
    <dgm:pt modelId="{2E5AEBD2-23E2-4F55-90F6-DA03729D930E}" type="parTrans" cxnId="{0CD24BC4-52F4-46DA-9202-6634D7644DC2}">
      <dgm:prSet/>
      <dgm:spPr/>
      <dgm:t>
        <a:bodyPr/>
        <a:lstStyle/>
        <a:p>
          <a:endParaRPr lang="zh-CN" altLang="en-US"/>
        </a:p>
      </dgm:t>
    </dgm:pt>
    <dgm:pt modelId="{B97BA0E5-CD12-466D-86BE-2505F1FC712F}" type="sibTrans" cxnId="{0CD24BC4-52F4-46DA-9202-6634D7644DC2}">
      <dgm:prSet/>
      <dgm:spPr/>
      <dgm:t>
        <a:bodyPr/>
        <a:lstStyle/>
        <a:p>
          <a:endParaRPr lang="zh-CN" altLang="en-US"/>
        </a:p>
      </dgm:t>
    </dgm:pt>
    <dgm:pt modelId="{2733A185-1844-4276-9AAB-980C64406C92}" type="pres">
      <dgm:prSet presAssocID="{B5F26CC1-EB5A-477E-9F9A-8D19609F4CE8}" presName="Name0" presStyleCnt="0">
        <dgm:presLayoutVars>
          <dgm:dir/>
          <dgm:resizeHandles val="exact"/>
        </dgm:presLayoutVars>
      </dgm:prSet>
      <dgm:spPr/>
    </dgm:pt>
    <dgm:pt modelId="{829070C0-E326-44BB-91A5-1AA4644F7F76}" type="pres">
      <dgm:prSet presAssocID="{A049E01A-D08B-44F1-9DF4-28821D74CA7E}" presName="node" presStyleLbl="node1" presStyleIdx="0" presStyleCnt="4" custLinFactNeighborX="-6618" custLinFactNeighborY="-95362">
        <dgm:presLayoutVars>
          <dgm:bulletEnabled val="1"/>
        </dgm:presLayoutVars>
      </dgm:prSet>
      <dgm:spPr/>
    </dgm:pt>
    <dgm:pt modelId="{364B9130-EE23-4811-ABBF-E1CE6C1D7070}" type="pres">
      <dgm:prSet presAssocID="{4EA11FF5-B43C-43AD-91F9-0EB97A8EA221}" presName="sibTrans" presStyleLbl="sibTrans2D1" presStyleIdx="0" presStyleCnt="3"/>
      <dgm:spPr/>
    </dgm:pt>
    <dgm:pt modelId="{7E12D768-5AE6-43EA-8B8F-13FAE24D7AD8}" type="pres">
      <dgm:prSet presAssocID="{4EA11FF5-B43C-43AD-91F9-0EB97A8EA221}" presName="connectorText" presStyleLbl="sibTrans2D1" presStyleIdx="0" presStyleCnt="3"/>
      <dgm:spPr/>
    </dgm:pt>
    <dgm:pt modelId="{A79ABF93-3963-48E0-BDFF-A98C9B3A290D}" type="pres">
      <dgm:prSet presAssocID="{DB9372F2-3B98-4097-8B23-0D5B3D6E0D01}" presName="node" presStyleLbl="node1" presStyleIdx="1" presStyleCnt="4" custLinFactY="-902" custLinFactNeighborX="358" custLinFactNeighborY="-100000">
        <dgm:presLayoutVars>
          <dgm:bulletEnabled val="1"/>
        </dgm:presLayoutVars>
      </dgm:prSet>
      <dgm:spPr/>
    </dgm:pt>
    <dgm:pt modelId="{C33536F7-428B-43CC-B32C-52CFFBABB61C}" type="pres">
      <dgm:prSet presAssocID="{B97BA0E5-CD12-466D-86BE-2505F1FC712F}" presName="sibTrans" presStyleLbl="sibTrans2D1" presStyleIdx="1" presStyleCnt="3"/>
      <dgm:spPr/>
    </dgm:pt>
    <dgm:pt modelId="{0F8BB5C6-18FC-4A59-8884-A0B2B7B47341}" type="pres">
      <dgm:prSet presAssocID="{B97BA0E5-CD12-466D-86BE-2505F1FC712F}" presName="connectorText" presStyleLbl="sibTrans2D1" presStyleIdx="1" presStyleCnt="3"/>
      <dgm:spPr/>
    </dgm:pt>
    <dgm:pt modelId="{1AA9109F-5DAF-4BF7-A578-31DE23AFD7ED}" type="pres">
      <dgm:prSet presAssocID="{62DDF3E1-03BC-4377-A367-908D29D07028}" presName="node" presStyleLbl="node1" presStyleIdx="2" presStyleCnt="4" custLinFactY="-902" custLinFactNeighborX="-15418" custLinFactNeighborY="-100000">
        <dgm:presLayoutVars>
          <dgm:bulletEnabled val="1"/>
        </dgm:presLayoutVars>
      </dgm:prSet>
      <dgm:spPr/>
    </dgm:pt>
    <dgm:pt modelId="{CCAA9BCB-870D-48AD-94EB-0EF2261F7DE5}" type="pres">
      <dgm:prSet presAssocID="{B214C7DE-943F-4C7B-BA7B-9B25D66C48C1}" presName="sibTrans" presStyleLbl="sibTrans2D1" presStyleIdx="2" presStyleCnt="3"/>
      <dgm:spPr/>
    </dgm:pt>
    <dgm:pt modelId="{D802C67B-6ABC-466B-9916-8BEF4438D4C4}" type="pres">
      <dgm:prSet presAssocID="{B214C7DE-943F-4C7B-BA7B-9B25D66C48C1}" presName="connectorText" presStyleLbl="sibTrans2D1" presStyleIdx="2" presStyleCnt="3"/>
      <dgm:spPr/>
    </dgm:pt>
    <dgm:pt modelId="{CCFC359D-145A-48C7-839F-6837B13D57A3}" type="pres">
      <dgm:prSet presAssocID="{ED2F5327-961A-4F92-8DDF-43CD5AF70B61}" presName="node" presStyleLbl="node1" presStyleIdx="3" presStyleCnt="4" custLinFactNeighborX="-628" custLinFactNeighborY="-95362">
        <dgm:presLayoutVars>
          <dgm:bulletEnabled val="1"/>
        </dgm:presLayoutVars>
      </dgm:prSet>
      <dgm:spPr/>
    </dgm:pt>
  </dgm:ptLst>
  <dgm:cxnLst>
    <dgm:cxn modelId="{1A27CA01-6538-44E3-AD9B-9882CF3B1DB2}" srcId="{B5F26CC1-EB5A-477E-9F9A-8D19609F4CE8}" destId="{ED2F5327-961A-4F92-8DDF-43CD5AF70B61}" srcOrd="3" destOrd="0" parTransId="{08AC6C7B-B702-4DF5-B76F-257886610032}" sibTransId="{8810F48E-FA7F-43BE-BD61-44378D84FFA9}"/>
    <dgm:cxn modelId="{F722C702-3219-7142-B036-735743F2E5AA}" type="presOf" srcId="{A049E01A-D08B-44F1-9DF4-28821D74CA7E}" destId="{829070C0-E326-44BB-91A5-1AA4644F7F76}" srcOrd="0" destOrd="0" presId="urn:microsoft.com/office/officeart/2005/8/layout/process1"/>
    <dgm:cxn modelId="{85249513-F3BE-1144-BAA2-B532CAC7BAFC}" type="presOf" srcId="{B5F26CC1-EB5A-477E-9F9A-8D19609F4CE8}" destId="{2733A185-1844-4276-9AAB-980C64406C92}" srcOrd="0" destOrd="0" presId="urn:microsoft.com/office/officeart/2005/8/layout/process1"/>
    <dgm:cxn modelId="{C18E722B-3C4A-0846-8CF4-2A7CB266C6F5}" type="presOf" srcId="{B214C7DE-943F-4C7B-BA7B-9B25D66C48C1}" destId="{D802C67B-6ABC-466B-9916-8BEF4438D4C4}" srcOrd="1" destOrd="0" presId="urn:microsoft.com/office/officeart/2005/8/layout/process1"/>
    <dgm:cxn modelId="{FD262C80-7D8A-7B43-99DF-59909C91B472}" type="presOf" srcId="{4EA11FF5-B43C-43AD-91F9-0EB97A8EA221}" destId="{364B9130-EE23-4811-ABBF-E1CE6C1D7070}" srcOrd="0" destOrd="0" presId="urn:microsoft.com/office/officeart/2005/8/layout/process1"/>
    <dgm:cxn modelId="{0A645092-1F14-7342-B2AF-F0092C34901F}" type="presOf" srcId="{ED2F5327-961A-4F92-8DDF-43CD5AF70B61}" destId="{CCFC359D-145A-48C7-839F-6837B13D57A3}" srcOrd="0" destOrd="0" presId="urn:microsoft.com/office/officeart/2005/8/layout/process1"/>
    <dgm:cxn modelId="{8C39109A-ACE7-9543-AA48-A02F0D8D923A}" type="presOf" srcId="{B97BA0E5-CD12-466D-86BE-2505F1FC712F}" destId="{0F8BB5C6-18FC-4A59-8884-A0B2B7B47341}" srcOrd="1" destOrd="0" presId="urn:microsoft.com/office/officeart/2005/8/layout/process1"/>
    <dgm:cxn modelId="{8FBAD2A8-35F3-9745-9DC7-35BBA01B5373}" type="presOf" srcId="{62DDF3E1-03BC-4377-A367-908D29D07028}" destId="{1AA9109F-5DAF-4BF7-A578-31DE23AFD7ED}" srcOrd="0" destOrd="0" presId="urn:microsoft.com/office/officeart/2005/8/layout/process1"/>
    <dgm:cxn modelId="{947031B0-9817-9F48-8BFC-6F600794C663}" type="presOf" srcId="{B97BA0E5-CD12-466D-86BE-2505F1FC712F}" destId="{C33536F7-428B-43CC-B32C-52CFFBABB61C}" srcOrd="0" destOrd="0" presId="urn:microsoft.com/office/officeart/2005/8/layout/process1"/>
    <dgm:cxn modelId="{88A849C3-F463-46ED-846E-6D1B7ABA32D7}" srcId="{B5F26CC1-EB5A-477E-9F9A-8D19609F4CE8}" destId="{62DDF3E1-03BC-4377-A367-908D29D07028}" srcOrd="2" destOrd="0" parTransId="{81DA7EBA-088A-4490-8705-84F6952E08C7}" sibTransId="{B214C7DE-943F-4C7B-BA7B-9B25D66C48C1}"/>
    <dgm:cxn modelId="{0CD24BC4-52F4-46DA-9202-6634D7644DC2}" srcId="{B5F26CC1-EB5A-477E-9F9A-8D19609F4CE8}" destId="{DB9372F2-3B98-4097-8B23-0D5B3D6E0D01}" srcOrd="1" destOrd="0" parTransId="{2E5AEBD2-23E2-4F55-90F6-DA03729D930E}" sibTransId="{B97BA0E5-CD12-466D-86BE-2505F1FC712F}"/>
    <dgm:cxn modelId="{03D683D2-9A70-44BF-BE4D-7C4BCEB0ADFB}" srcId="{B5F26CC1-EB5A-477E-9F9A-8D19609F4CE8}" destId="{A049E01A-D08B-44F1-9DF4-28821D74CA7E}" srcOrd="0" destOrd="0" parTransId="{229B0125-08F9-4B4D-990A-F8F00B74D8CA}" sibTransId="{4EA11FF5-B43C-43AD-91F9-0EB97A8EA221}"/>
    <dgm:cxn modelId="{F8A1D7E1-712E-D344-BE4D-4A1A2630E10B}" type="presOf" srcId="{4EA11FF5-B43C-43AD-91F9-0EB97A8EA221}" destId="{7E12D768-5AE6-43EA-8B8F-13FAE24D7AD8}" srcOrd="1" destOrd="0" presId="urn:microsoft.com/office/officeart/2005/8/layout/process1"/>
    <dgm:cxn modelId="{8D44A6F3-72C4-9148-A47B-9A97FB1A0794}" type="presOf" srcId="{DB9372F2-3B98-4097-8B23-0D5B3D6E0D01}" destId="{A79ABF93-3963-48E0-BDFF-A98C9B3A290D}" srcOrd="0" destOrd="0" presId="urn:microsoft.com/office/officeart/2005/8/layout/process1"/>
    <dgm:cxn modelId="{4D43AEFA-CBF2-FF4F-9D19-B9956A4229E7}" type="presOf" srcId="{B214C7DE-943F-4C7B-BA7B-9B25D66C48C1}" destId="{CCAA9BCB-870D-48AD-94EB-0EF2261F7DE5}" srcOrd="0" destOrd="0" presId="urn:microsoft.com/office/officeart/2005/8/layout/process1"/>
    <dgm:cxn modelId="{7D8554F8-6C98-EC43-9981-C8C640D6877D}" type="presParOf" srcId="{2733A185-1844-4276-9AAB-980C64406C92}" destId="{829070C0-E326-44BB-91A5-1AA4644F7F76}" srcOrd="0" destOrd="0" presId="urn:microsoft.com/office/officeart/2005/8/layout/process1"/>
    <dgm:cxn modelId="{4F884661-64E6-9B42-8824-301A8BBE448F}" type="presParOf" srcId="{2733A185-1844-4276-9AAB-980C64406C92}" destId="{364B9130-EE23-4811-ABBF-E1CE6C1D7070}" srcOrd="1" destOrd="0" presId="urn:microsoft.com/office/officeart/2005/8/layout/process1"/>
    <dgm:cxn modelId="{7D486330-C009-7E41-A102-13EE36507DE1}" type="presParOf" srcId="{364B9130-EE23-4811-ABBF-E1CE6C1D7070}" destId="{7E12D768-5AE6-43EA-8B8F-13FAE24D7AD8}" srcOrd="0" destOrd="0" presId="urn:microsoft.com/office/officeart/2005/8/layout/process1"/>
    <dgm:cxn modelId="{AA7EEF28-099D-644C-9066-C7694F6279F6}" type="presParOf" srcId="{2733A185-1844-4276-9AAB-980C64406C92}" destId="{A79ABF93-3963-48E0-BDFF-A98C9B3A290D}" srcOrd="2" destOrd="0" presId="urn:microsoft.com/office/officeart/2005/8/layout/process1"/>
    <dgm:cxn modelId="{11542373-2CA8-A147-A913-3293492E020E}" type="presParOf" srcId="{2733A185-1844-4276-9AAB-980C64406C92}" destId="{C33536F7-428B-43CC-B32C-52CFFBABB61C}" srcOrd="3" destOrd="0" presId="urn:microsoft.com/office/officeart/2005/8/layout/process1"/>
    <dgm:cxn modelId="{AB599A01-9AD5-1346-ACA0-1ABA8D285DF3}" type="presParOf" srcId="{C33536F7-428B-43CC-B32C-52CFFBABB61C}" destId="{0F8BB5C6-18FC-4A59-8884-A0B2B7B47341}" srcOrd="0" destOrd="0" presId="urn:microsoft.com/office/officeart/2005/8/layout/process1"/>
    <dgm:cxn modelId="{55886223-C293-AE44-A794-CAFE473D74F8}" type="presParOf" srcId="{2733A185-1844-4276-9AAB-980C64406C92}" destId="{1AA9109F-5DAF-4BF7-A578-31DE23AFD7ED}" srcOrd="4" destOrd="0" presId="urn:microsoft.com/office/officeart/2005/8/layout/process1"/>
    <dgm:cxn modelId="{2C30C974-6DCB-C945-9887-442F3ED8455D}" type="presParOf" srcId="{2733A185-1844-4276-9AAB-980C64406C92}" destId="{CCAA9BCB-870D-48AD-94EB-0EF2261F7DE5}" srcOrd="5" destOrd="0" presId="urn:microsoft.com/office/officeart/2005/8/layout/process1"/>
    <dgm:cxn modelId="{78F98989-9DBD-FF41-A9C2-6DF776571DBA}" type="presParOf" srcId="{CCAA9BCB-870D-48AD-94EB-0EF2261F7DE5}" destId="{D802C67B-6ABC-466B-9916-8BEF4438D4C4}" srcOrd="0" destOrd="0" presId="urn:microsoft.com/office/officeart/2005/8/layout/process1"/>
    <dgm:cxn modelId="{F1CAA3B6-0FBE-4A4D-9B6C-7C226CD4EBE7}" type="presParOf" srcId="{2733A185-1844-4276-9AAB-980C64406C92}" destId="{CCFC359D-145A-48C7-839F-6837B13D57A3}"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F26CC1-EB5A-477E-9F9A-8D19609F4CE8}" type="doc">
      <dgm:prSet loTypeId="urn:microsoft.com/office/officeart/2005/8/layout/process1" loCatId="process" qsTypeId="urn:microsoft.com/office/officeart/2005/8/quickstyle/simple3#3" qsCatId="simple" csTypeId="urn:microsoft.com/office/officeart/2005/8/colors/colorful5#5" csCatId="colorful" phldr="1"/>
      <dgm:spPr/>
    </dgm:pt>
    <dgm:pt modelId="{A049E01A-D08B-44F1-9DF4-28821D74CA7E}">
      <dgm:prSet phldrT="[文本]"/>
      <dgm:spPr/>
      <dgm:t>
        <a:bodyPr/>
        <a:lstStyle/>
        <a:p>
          <a:r>
            <a:rPr lang="zh-CN" altLang="en-US" dirty="0"/>
            <a:t>数据</a:t>
          </a:r>
          <a:endParaRPr lang="en-US" altLang="zh-CN" dirty="0"/>
        </a:p>
        <a:p>
          <a:r>
            <a:rPr lang="en-US" altLang="zh-CN" dirty="0"/>
            <a:t>Data</a:t>
          </a:r>
          <a:endParaRPr lang="zh-CN" altLang="en-US" dirty="0"/>
        </a:p>
      </dgm:t>
    </dgm:pt>
    <dgm:pt modelId="{229B0125-08F9-4B4D-990A-F8F00B74D8CA}" type="parTrans" cxnId="{03D683D2-9A70-44BF-BE4D-7C4BCEB0ADFB}">
      <dgm:prSet/>
      <dgm:spPr/>
      <dgm:t>
        <a:bodyPr/>
        <a:lstStyle/>
        <a:p>
          <a:endParaRPr lang="zh-CN" altLang="en-US"/>
        </a:p>
      </dgm:t>
    </dgm:pt>
    <dgm:pt modelId="{4EA11FF5-B43C-43AD-91F9-0EB97A8EA221}" type="sibTrans" cxnId="{03D683D2-9A70-44BF-BE4D-7C4BCEB0ADFB}">
      <dgm:prSet/>
      <dgm:spPr/>
      <dgm:t>
        <a:bodyPr/>
        <a:lstStyle/>
        <a:p>
          <a:endParaRPr lang="zh-CN" altLang="en-US"/>
        </a:p>
      </dgm:t>
    </dgm:pt>
    <dgm:pt modelId="{62DDF3E1-03BC-4377-A367-908D29D07028}">
      <dgm:prSet phldrT="[文本]"/>
      <dgm:spPr/>
      <dgm:t>
        <a:bodyPr/>
        <a:lstStyle/>
        <a:p>
          <a:r>
            <a:rPr lang="zh-CN" altLang="en-US" dirty="0"/>
            <a:t>知识</a:t>
          </a:r>
          <a:endParaRPr lang="en-US" altLang="zh-CN" dirty="0"/>
        </a:p>
        <a:p>
          <a:r>
            <a:rPr lang="en-US" altLang="zh-CN" dirty="0"/>
            <a:t>Knowledge</a:t>
          </a:r>
          <a:endParaRPr lang="zh-CN" altLang="en-US" dirty="0"/>
        </a:p>
      </dgm:t>
    </dgm:pt>
    <dgm:pt modelId="{81DA7EBA-088A-4490-8705-84F6952E08C7}" type="parTrans" cxnId="{88A849C3-F463-46ED-846E-6D1B7ABA32D7}">
      <dgm:prSet/>
      <dgm:spPr/>
      <dgm:t>
        <a:bodyPr/>
        <a:lstStyle/>
        <a:p>
          <a:endParaRPr lang="zh-CN" altLang="en-US"/>
        </a:p>
      </dgm:t>
    </dgm:pt>
    <dgm:pt modelId="{B214C7DE-943F-4C7B-BA7B-9B25D66C48C1}" type="sibTrans" cxnId="{88A849C3-F463-46ED-846E-6D1B7ABA32D7}">
      <dgm:prSet/>
      <dgm:spPr/>
      <dgm:t>
        <a:bodyPr/>
        <a:lstStyle/>
        <a:p>
          <a:endParaRPr lang="zh-CN" altLang="en-US"/>
        </a:p>
      </dgm:t>
    </dgm:pt>
    <dgm:pt modelId="{ED2F5327-961A-4F92-8DDF-43CD5AF70B61}">
      <dgm:prSet phldrT="[文本]"/>
      <dgm:spPr/>
      <dgm:t>
        <a:bodyPr/>
        <a:lstStyle/>
        <a:p>
          <a:r>
            <a:rPr lang="zh-CN" altLang="en-US" dirty="0"/>
            <a:t>智慧</a:t>
          </a:r>
          <a:endParaRPr lang="en-US" altLang="zh-CN" dirty="0"/>
        </a:p>
        <a:p>
          <a:r>
            <a:rPr lang="en-US" altLang="zh-CN" dirty="0"/>
            <a:t>Wisdom</a:t>
          </a:r>
          <a:endParaRPr lang="zh-CN" altLang="en-US" dirty="0"/>
        </a:p>
      </dgm:t>
    </dgm:pt>
    <dgm:pt modelId="{08AC6C7B-B702-4DF5-B76F-257886610032}" type="parTrans" cxnId="{1A27CA01-6538-44E3-AD9B-9882CF3B1DB2}">
      <dgm:prSet/>
      <dgm:spPr/>
      <dgm:t>
        <a:bodyPr/>
        <a:lstStyle/>
        <a:p>
          <a:endParaRPr lang="zh-CN" altLang="en-US"/>
        </a:p>
      </dgm:t>
    </dgm:pt>
    <dgm:pt modelId="{8810F48E-FA7F-43BE-BD61-44378D84FFA9}" type="sibTrans" cxnId="{1A27CA01-6538-44E3-AD9B-9882CF3B1DB2}">
      <dgm:prSet/>
      <dgm:spPr/>
      <dgm:t>
        <a:bodyPr/>
        <a:lstStyle/>
        <a:p>
          <a:endParaRPr lang="zh-CN" altLang="en-US"/>
        </a:p>
      </dgm:t>
    </dgm:pt>
    <dgm:pt modelId="{DB9372F2-3B98-4097-8B23-0D5B3D6E0D01}">
      <dgm:prSet/>
      <dgm:spPr/>
      <dgm:t>
        <a:bodyPr/>
        <a:lstStyle/>
        <a:p>
          <a:r>
            <a:rPr lang="zh-CN" altLang="en-US" dirty="0"/>
            <a:t>信息</a:t>
          </a:r>
          <a:endParaRPr lang="en-US" altLang="zh-CN" dirty="0"/>
        </a:p>
        <a:p>
          <a:r>
            <a:rPr lang="en-US" altLang="zh-CN" dirty="0"/>
            <a:t>Information</a:t>
          </a:r>
          <a:endParaRPr lang="zh-CN" altLang="en-US" dirty="0"/>
        </a:p>
      </dgm:t>
    </dgm:pt>
    <dgm:pt modelId="{2E5AEBD2-23E2-4F55-90F6-DA03729D930E}" type="parTrans" cxnId="{0CD24BC4-52F4-46DA-9202-6634D7644DC2}">
      <dgm:prSet/>
      <dgm:spPr/>
      <dgm:t>
        <a:bodyPr/>
        <a:lstStyle/>
        <a:p>
          <a:endParaRPr lang="zh-CN" altLang="en-US"/>
        </a:p>
      </dgm:t>
    </dgm:pt>
    <dgm:pt modelId="{B97BA0E5-CD12-466D-86BE-2505F1FC712F}" type="sibTrans" cxnId="{0CD24BC4-52F4-46DA-9202-6634D7644DC2}">
      <dgm:prSet/>
      <dgm:spPr/>
      <dgm:t>
        <a:bodyPr/>
        <a:lstStyle/>
        <a:p>
          <a:endParaRPr lang="zh-CN" altLang="en-US"/>
        </a:p>
      </dgm:t>
    </dgm:pt>
    <dgm:pt modelId="{2733A185-1844-4276-9AAB-980C64406C92}" type="pres">
      <dgm:prSet presAssocID="{B5F26CC1-EB5A-477E-9F9A-8D19609F4CE8}" presName="Name0" presStyleCnt="0">
        <dgm:presLayoutVars>
          <dgm:dir/>
          <dgm:resizeHandles val="exact"/>
        </dgm:presLayoutVars>
      </dgm:prSet>
      <dgm:spPr/>
    </dgm:pt>
    <dgm:pt modelId="{829070C0-E326-44BB-91A5-1AA4644F7F76}" type="pres">
      <dgm:prSet presAssocID="{A049E01A-D08B-44F1-9DF4-28821D74CA7E}" presName="node" presStyleLbl="node1" presStyleIdx="0" presStyleCnt="4">
        <dgm:presLayoutVars>
          <dgm:bulletEnabled val="1"/>
        </dgm:presLayoutVars>
      </dgm:prSet>
      <dgm:spPr/>
    </dgm:pt>
    <dgm:pt modelId="{364B9130-EE23-4811-ABBF-E1CE6C1D7070}" type="pres">
      <dgm:prSet presAssocID="{4EA11FF5-B43C-43AD-91F9-0EB97A8EA221}" presName="sibTrans" presStyleLbl="sibTrans2D1" presStyleIdx="0" presStyleCnt="3"/>
      <dgm:spPr/>
    </dgm:pt>
    <dgm:pt modelId="{7E12D768-5AE6-43EA-8B8F-13FAE24D7AD8}" type="pres">
      <dgm:prSet presAssocID="{4EA11FF5-B43C-43AD-91F9-0EB97A8EA221}" presName="connectorText" presStyleLbl="sibTrans2D1" presStyleIdx="0" presStyleCnt="3"/>
      <dgm:spPr/>
    </dgm:pt>
    <dgm:pt modelId="{A79ABF93-3963-48E0-BDFF-A98C9B3A290D}" type="pres">
      <dgm:prSet presAssocID="{DB9372F2-3B98-4097-8B23-0D5B3D6E0D01}" presName="node" presStyleLbl="node1" presStyleIdx="1" presStyleCnt="4">
        <dgm:presLayoutVars>
          <dgm:bulletEnabled val="1"/>
        </dgm:presLayoutVars>
      </dgm:prSet>
      <dgm:spPr/>
    </dgm:pt>
    <dgm:pt modelId="{C33536F7-428B-43CC-B32C-52CFFBABB61C}" type="pres">
      <dgm:prSet presAssocID="{B97BA0E5-CD12-466D-86BE-2505F1FC712F}" presName="sibTrans" presStyleLbl="sibTrans2D1" presStyleIdx="1" presStyleCnt="3"/>
      <dgm:spPr/>
    </dgm:pt>
    <dgm:pt modelId="{0F8BB5C6-18FC-4A59-8884-A0B2B7B47341}" type="pres">
      <dgm:prSet presAssocID="{B97BA0E5-CD12-466D-86BE-2505F1FC712F}" presName="connectorText" presStyleLbl="sibTrans2D1" presStyleIdx="1" presStyleCnt="3"/>
      <dgm:spPr/>
    </dgm:pt>
    <dgm:pt modelId="{1AA9109F-5DAF-4BF7-A578-31DE23AFD7ED}" type="pres">
      <dgm:prSet presAssocID="{62DDF3E1-03BC-4377-A367-908D29D07028}" presName="node" presStyleLbl="node1" presStyleIdx="2" presStyleCnt="4">
        <dgm:presLayoutVars>
          <dgm:bulletEnabled val="1"/>
        </dgm:presLayoutVars>
      </dgm:prSet>
      <dgm:spPr/>
    </dgm:pt>
    <dgm:pt modelId="{CCAA9BCB-870D-48AD-94EB-0EF2261F7DE5}" type="pres">
      <dgm:prSet presAssocID="{B214C7DE-943F-4C7B-BA7B-9B25D66C48C1}" presName="sibTrans" presStyleLbl="sibTrans2D1" presStyleIdx="2" presStyleCnt="3"/>
      <dgm:spPr/>
    </dgm:pt>
    <dgm:pt modelId="{D802C67B-6ABC-466B-9916-8BEF4438D4C4}" type="pres">
      <dgm:prSet presAssocID="{B214C7DE-943F-4C7B-BA7B-9B25D66C48C1}" presName="connectorText" presStyleLbl="sibTrans2D1" presStyleIdx="2" presStyleCnt="3"/>
      <dgm:spPr/>
    </dgm:pt>
    <dgm:pt modelId="{CCFC359D-145A-48C7-839F-6837B13D57A3}" type="pres">
      <dgm:prSet presAssocID="{ED2F5327-961A-4F92-8DDF-43CD5AF70B61}" presName="node" presStyleLbl="node1" presStyleIdx="3" presStyleCnt="4">
        <dgm:presLayoutVars>
          <dgm:bulletEnabled val="1"/>
        </dgm:presLayoutVars>
      </dgm:prSet>
      <dgm:spPr/>
    </dgm:pt>
  </dgm:ptLst>
  <dgm:cxnLst>
    <dgm:cxn modelId="{1A27CA01-6538-44E3-AD9B-9882CF3B1DB2}" srcId="{B5F26CC1-EB5A-477E-9F9A-8D19609F4CE8}" destId="{ED2F5327-961A-4F92-8DDF-43CD5AF70B61}" srcOrd="3" destOrd="0" parTransId="{08AC6C7B-B702-4DF5-B76F-257886610032}" sibTransId="{8810F48E-FA7F-43BE-BD61-44378D84FFA9}"/>
    <dgm:cxn modelId="{499E3618-4858-B149-A77D-E6AADB860B83}" type="presOf" srcId="{B214C7DE-943F-4C7B-BA7B-9B25D66C48C1}" destId="{CCAA9BCB-870D-48AD-94EB-0EF2261F7DE5}" srcOrd="0" destOrd="0" presId="urn:microsoft.com/office/officeart/2005/8/layout/process1"/>
    <dgm:cxn modelId="{4A7BDA63-D1A5-1844-889B-C1686BA253DE}" type="presOf" srcId="{4EA11FF5-B43C-43AD-91F9-0EB97A8EA221}" destId="{364B9130-EE23-4811-ABBF-E1CE6C1D7070}" srcOrd="0" destOrd="0" presId="urn:microsoft.com/office/officeart/2005/8/layout/process1"/>
    <dgm:cxn modelId="{2B59FF49-5F72-4848-A57C-7B8A87122964}" type="presOf" srcId="{A049E01A-D08B-44F1-9DF4-28821D74CA7E}" destId="{829070C0-E326-44BB-91A5-1AA4644F7F76}" srcOrd="0" destOrd="0" presId="urn:microsoft.com/office/officeart/2005/8/layout/process1"/>
    <dgm:cxn modelId="{2A52304A-A589-924E-B63D-1ADA4802533A}" type="presOf" srcId="{B214C7DE-943F-4C7B-BA7B-9B25D66C48C1}" destId="{D802C67B-6ABC-466B-9916-8BEF4438D4C4}" srcOrd="1" destOrd="0" presId="urn:microsoft.com/office/officeart/2005/8/layout/process1"/>
    <dgm:cxn modelId="{5176604A-E07A-4F47-BC04-22C68EB7ADB5}" type="presOf" srcId="{B97BA0E5-CD12-466D-86BE-2505F1FC712F}" destId="{C33536F7-428B-43CC-B32C-52CFFBABB61C}" srcOrd="0" destOrd="0" presId="urn:microsoft.com/office/officeart/2005/8/layout/process1"/>
    <dgm:cxn modelId="{7807426D-A1C1-3C4F-8EB0-D3795DD5D7FD}" type="presOf" srcId="{DB9372F2-3B98-4097-8B23-0D5B3D6E0D01}" destId="{A79ABF93-3963-48E0-BDFF-A98C9B3A290D}" srcOrd="0" destOrd="0" presId="urn:microsoft.com/office/officeart/2005/8/layout/process1"/>
    <dgm:cxn modelId="{AA1CF54F-53E2-674C-AF72-C532D4F65890}" type="presOf" srcId="{B97BA0E5-CD12-466D-86BE-2505F1FC712F}" destId="{0F8BB5C6-18FC-4A59-8884-A0B2B7B47341}" srcOrd="1" destOrd="0" presId="urn:microsoft.com/office/officeart/2005/8/layout/process1"/>
    <dgm:cxn modelId="{1BE97372-C096-4743-AA20-881FB4497029}" type="presOf" srcId="{ED2F5327-961A-4F92-8DDF-43CD5AF70B61}" destId="{CCFC359D-145A-48C7-839F-6837B13D57A3}" srcOrd="0" destOrd="0" presId="urn:microsoft.com/office/officeart/2005/8/layout/process1"/>
    <dgm:cxn modelId="{BCDE1CAF-FB56-5547-A373-8B56EF2788EA}" type="presOf" srcId="{B5F26CC1-EB5A-477E-9F9A-8D19609F4CE8}" destId="{2733A185-1844-4276-9AAB-980C64406C92}" srcOrd="0" destOrd="0" presId="urn:microsoft.com/office/officeart/2005/8/layout/process1"/>
    <dgm:cxn modelId="{5C5360BC-BD78-9945-A728-E041B346EE86}" type="presOf" srcId="{62DDF3E1-03BC-4377-A367-908D29D07028}" destId="{1AA9109F-5DAF-4BF7-A578-31DE23AFD7ED}" srcOrd="0" destOrd="0" presId="urn:microsoft.com/office/officeart/2005/8/layout/process1"/>
    <dgm:cxn modelId="{88A849C3-F463-46ED-846E-6D1B7ABA32D7}" srcId="{B5F26CC1-EB5A-477E-9F9A-8D19609F4CE8}" destId="{62DDF3E1-03BC-4377-A367-908D29D07028}" srcOrd="2" destOrd="0" parTransId="{81DA7EBA-088A-4490-8705-84F6952E08C7}" sibTransId="{B214C7DE-943F-4C7B-BA7B-9B25D66C48C1}"/>
    <dgm:cxn modelId="{0CD24BC4-52F4-46DA-9202-6634D7644DC2}" srcId="{B5F26CC1-EB5A-477E-9F9A-8D19609F4CE8}" destId="{DB9372F2-3B98-4097-8B23-0D5B3D6E0D01}" srcOrd="1" destOrd="0" parTransId="{2E5AEBD2-23E2-4F55-90F6-DA03729D930E}" sibTransId="{B97BA0E5-CD12-466D-86BE-2505F1FC712F}"/>
    <dgm:cxn modelId="{F9D520CE-A81F-F844-998D-E9C9A350D87F}" type="presOf" srcId="{4EA11FF5-B43C-43AD-91F9-0EB97A8EA221}" destId="{7E12D768-5AE6-43EA-8B8F-13FAE24D7AD8}" srcOrd="1" destOrd="0" presId="urn:microsoft.com/office/officeart/2005/8/layout/process1"/>
    <dgm:cxn modelId="{03D683D2-9A70-44BF-BE4D-7C4BCEB0ADFB}" srcId="{B5F26CC1-EB5A-477E-9F9A-8D19609F4CE8}" destId="{A049E01A-D08B-44F1-9DF4-28821D74CA7E}" srcOrd="0" destOrd="0" parTransId="{229B0125-08F9-4B4D-990A-F8F00B74D8CA}" sibTransId="{4EA11FF5-B43C-43AD-91F9-0EB97A8EA221}"/>
    <dgm:cxn modelId="{D8B7BAFC-E289-C340-8B96-C637845D9B65}" type="presParOf" srcId="{2733A185-1844-4276-9AAB-980C64406C92}" destId="{829070C0-E326-44BB-91A5-1AA4644F7F76}" srcOrd="0" destOrd="0" presId="urn:microsoft.com/office/officeart/2005/8/layout/process1"/>
    <dgm:cxn modelId="{AC7AA356-C31D-3A47-B33B-90184116F9A2}" type="presParOf" srcId="{2733A185-1844-4276-9AAB-980C64406C92}" destId="{364B9130-EE23-4811-ABBF-E1CE6C1D7070}" srcOrd="1" destOrd="0" presId="urn:microsoft.com/office/officeart/2005/8/layout/process1"/>
    <dgm:cxn modelId="{BD737CB7-28B3-8C46-B616-4343A951384B}" type="presParOf" srcId="{364B9130-EE23-4811-ABBF-E1CE6C1D7070}" destId="{7E12D768-5AE6-43EA-8B8F-13FAE24D7AD8}" srcOrd="0" destOrd="0" presId="urn:microsoft.com/office/officeart/2005/8/layout/process1"/>
    <dgm:cxn modelId="{B507A53D-553B-6441-8EB2-35B8459E8042}" type="presParOf" srcId="{2733A185-1844-4276-9AAB-980C64406C92}" destId="{A79ABF93-3963-48E0-BDFF-A98C9B3A290D}" srcOrd="2" destOrd="0" presId="urn:microsoft.com/office/officeart/2005/8/layout/process1"/>
    <dgm:cxn modelId="{097E8309-56CA-0C46-8F83-23D53D9EE5DD}" type="presParOf" srcId="{2733A185-1844-4276-9AAB-980C64406C92}" destId="{C33536F7-428B-43CC-B32C-52CFFBABB61C}" srcOrd="3" destOrd="0" presId="urn:microsoft.com/office/officeart/2005/8/layout/process1"/>
    <dgm:cxn modelId="{09DCB21C-B962-454C-B20B-88584FB3C691}" type="presParOf" srcId="{C33536F7-428B-43CC-B32C-52CFFBABB61C}" destId="{0F8BB5C6-18FC-4A59-8884-A0B2B7B47341}" srcOrd="0" destOrd="0" presId="urn:microsoft.com/office/officeart/2005/8/layout/process1"/>
    <dgm:cxn modelId="{272FE6AA-4220-3642-A14B-3E63ECCEB982}" type="presParOf" srcId="{2733A185-1844-4276-9AAB-980C64406C92}" destId="{1AA9109F-5DAF-4BF7-A578-31DE23AFD7ED}" srcOrd="4" destOrd="0" presId="urn:microsoft.com/office/officeart/2005/8/layout/process1"/>
    <dgm:cxn modelId="{6BDF4A1B-BF3A-CA41-BEBA-114ED997EBC0}" type="presParOf" srcId="{2733A185-1844-4276-9AAB-980C64406C92}" destId="{CCAA9BCB-870D-48AD-94EB-0EF2261F7DE5}" srcOrd="5" destOrd="0" presId="urn:microsoft.com/office/officeart/2005/8/layout/process1"/>
    <dgm:cxn modelId="{34218BAD-11FF-8E4B-9D63-4B0F28B3D549}" type="presParOf" srcId="{CCAA9BCB-870D-48AD-94EB-0EF2261F7DE5}" destId="{D802C67B-6ABC-466B-9916-8BEF4438D4C4}" srcOrd="0" destOrd="0" presId="urn:microsoft.com/office/officeart/2005/8/layout/process1"/>
    <dgm:cxn modelId="{827CD685-3D15-BC43-A659-532EA4D6BEB0}" type="presParOf" srcId="{2733A185-1844-4276-9AAB-980C64406C92}" destId="{CCFC359D-145A-48C7-839F-6837B13D57A3}"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CF1B16-09CD-4573-A09D-E40082E790DC}">
      <dsp:nvSpPr>
        <dsp:cNvPr id="0" name=""/>
        <dsp:cNvSpPr/>
      </dsp:nvSpPr>
      <dsp:spPr>
        <a:xfrm>
          <a:off x="0" y="14679"/>
          <a:ext cx="6480719" cy="1123200"/>
        </a:xfrm>
        <a:prstGeom prst="roundRect">
          <a:avLst/>
        </a:prstGeom>
        <a:solidFill>
          <a:schemeClr val="accent4">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altLang="zh-CN" sz="2800" kern="1200" dirty="0">
              <a:solidFill>
                <a:schemeClr val="tx1"/>
              </a:solidFill>
              <a:latin typeface="微软雅黑" panose="020B0503020204020204" pitchFamily="34" charset="-122"/>
              <a:ea typeface="微软雅黑" panose="020B0503020204020204" pitchFamily="34" charset="-122"/>
            </a:rPr>
            <a:t>1.1 </a:t>
          </a:r>
          <a:r>
            <a:rPr lang="zh-CN" altLang="en-US" sz="2800" kern="1200" dirty="0">
              <a:solidFill>
                <a:schemeClr val="tx1"/>
              </a:solidFill>
              <a:latin typeface="微软雅黑" panose="020B0503020204020204" pitchFamily="34" charset="-122"/>
              <a:ea typeface="微软雅黑" panose="020B0503020204020204" pitchFamily="34" charset="-122"/>
            </a:rPr>
            <a:t>信息</a:t>
          </a:r>
        </a:p>
      </dsp:txBody>
      <dsp:txXfrm>
        <a:off x="54830" y="69509"/>
        <a:ext cx="6371059" cy="1013540"/>
      </dsp:txXfrm>
    </dsp:sp>
    <dsp:sp modelId="{446CBE31-E770-457F-9928-C191B1CED481}">
      <dsp:nvSpPr>
        <dsp:cNvPr id="0" name=""/>
        <dsp:cNvSpPr/>
      </dsp:nvSpPr>
      <dsp:spPr>
        <a:xfrm>
          <a:off x="0" y="1310679"/>
          <a:ext cx="6480719" cy="1123200"/>
        </a:xfrm>
        <a:prstGeom prst="roundRect">
          <a:avLst/>
        </a:prstGeom>
        <a:solidFill>
          <a:schemeClr val="accent4">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altLang="zh-CN" sz="2800" kern="1200" dirty="0">
              <a:solidFill>
                <a:schemeClr val="tx1"/>
              </a:solidFill>
              <a:latin typeface="微软雅黑" panose="020B0503020204020204" pitchFamily="34" charset="-122"/>
              <a:ea typeface="微软雅黑" panose="020B0503020204020204" pitchFamily="34" charset="-122"/>
            </a:rPr>
            <a:t>1.2 </a:t>
          </a:r>
          <a:r>
            <a:rPr lang="zh-CN" altLang="en-US" sz="2800" kern="1200" dirty="0">
              <a:solidFill>
                <a:schemeClr val="tx1"/>
              </a:solidFill>
              <a:latin typeface="微软雅黑" panose="020B0503020204020204" pitchFamily="34" charset="-122"/>
              <a:ea typeface="微软雅黑" panose="020B0503020204020204" pitchFamily="34" charset="-122"/>
            </a:rPr>
            <a:t>信息资源</a:t>
          </a:r>
        </a:p>
      </dsp:txBody>
      <dsp:txXfrm>
        <a:off x="54830" y="1365509"/>
        <a:ext cx="6371059" cy="1013540"/>
      </dsp:txXfrm>
    </dsp:sp>
    <dsp:sp modelId="{FF384155-C1F4-4C4E-8940-2A8F5E9DF1CD}">
      <dsp:nvSpPr>
        <dsp:cNvPr id="0" name=""/>
        <dsp:cNvSpPr/>
      </dsp:nvSpPr>
      <dsp:spPr>
        <a:xfrm>
          <a:off x="0" y="2606679"/>
          <a:ext cx="6480719" cy="1123200"/>
        </a:xfrm>
        <a:prstGeom prst="roundRect">
          <a:avLst/>
        </a:prstGeom>
        <a:solidFill>
          <a:schemeClr val="accent4">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altLang="zh-CN" sz="2800" kern="1200" dirty="0">
              <a:solidFill>
                <a:schemeClr val="tx1"/>
              </a:solidFill>
              <a:latin typeface="微软雅黑" panose="020B0503020204020204" pitchFamily="34" charset="-122"/>
              <a:ea typeface="微软雅黑" panose="020B0503020204020204" pitchFamily="34" charset="-122"/>
            </a:rPr>
            <a:t>1.3 </a:t>
          </a:r>
          <a:r>
            <a:rPr lang="zh-CN" altLang="en-US" sz="2800" kern="1200" dirty="0">
              <a:solidFill>
                <a:schemeClr val="tx1"/>
              </a:solidFill>
              <a:latin typeface="微软雅黑" panose="020B0503020204020204" pitchFamily="34" charset="-122"/>
              <a:ea typeface="微软雅黑" panose="020B0503020204020204" pitchFamily="34" charset="-122"/>
            </a:rPr>
            <a:t>信息资源管理</a:t>
          </a:r>
        </a:p>
      </dsp:txBody>
      <dsp:txXfrm>
        <a:off x="54830" y="2661509"/>
        <a:ext cx="6371059" cy="1013540"/>
      </dsp:txXfrm>
    </dsp:sp>
    <dsp:sp modelId="{81660821-BA5D-49FF-A188-EA23FBD32BE3}">
      <dsp:nvSpPr>
        <dsp:cNvPr id="0" name=""/>
        <dsp:cNvSpPr/>
      </dsp:nvSpPr>
      <dsp:spPr>
        <a:xfrm>
          <a:off x="0" y="3902679"/>
          <a:ext cx="6480719" cy="1123200"/>
        </a:xfrm>
        <a:prstGeom prst="roundRect">
          <a:avLst/>
        </a:prstGeom>
        <a:solidFill>
          <a:srgbClr val="B3A2C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altLang="zh-CN" sz="2800" kern="1200" dirty="0">
              <a:solidFill>
                <a:schemeClr val="tx1"/>
              </a:solidFill>
              <a:latin typeface="微软雅黑" panose="020B0503020204020204" pitchFamily="34" charset="-122"/>
              <a:ea typeface="微软雅黑" panose="020B0503020204020204" pitchFamily="34" charset="-122"/>
            </a:rPr>
            <a:t>1.4</a:t>
          </a:r>
          <a:r>
            <a:rPr lang="zh-CN" altLang="en-US" sz="2800" kern="1200" dirty="0">
              <a:solidFill>
                <a:schemeClr val="tx1"/>
              </a:solidFill>
              <a:latin typeface="微软雅黑" panose="020B0503020204020204" pitchFamily="34" charset="-122"/>
              <a:ea typeface="微软雅黑" panose="020B0503020204020204" pitchFamily="34" charset="-122"/>
            </a:rPr>
            <a:t> 大数据与信息资源管理</a:t>
          </a:r>
        </a:p>
      </dsp:txBody>
      <dsp:txXfrm>
        <a:off x="54830" y="3957509"/>
        <a:ext cx="6371059" cy="10135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9070C0-E326-44BB-91A5-1AA4644F7F76}">
      <dsp:nvSpPr>
        <dsp:cNvPr id="0" name=""/>
        <dsp:cNvSpPr/>
      </dsp:nvSpPr>
      <dsp:spPr>
        <a:xfrm>
          <a:off x="0" y="850096"/>
          <a:ext cx="1591084" cy="954650"/>
        </a:xfrm>
        <a:prstGeom prst="roundRect">
          <a:avLst>
            <a:gd name="adj" fmla="val 10000"/>
          </a:avLst>
        </a:prstGeom>
        <a:gradFill rotWithShape="0">
          <a:gsLst>
            <a:gs pos="0">
              <a:schemeClr val="accent5">
                <a:hueOff val="0"/>
                <a:satOff val="0"/>
                <a:lumOff val="0"/>
                <a:alphaOff val="0"/>
                <a:tint val="50000"/>
                <a:satMod val="300000"/>
              </a:schemeClr>
            </a:gs>
            <a:gs pos="35000">
              <a:schemeClr val="accent5">
                <a:hueOff val="0"/>
                <a:satOff val="0"/>
                <a:lumOff val="0"/>
                <a:alphaOff val="0"/>
                <a:tint val="37000"/>
                <a:satMod val="300000"/>
              </a:schemeClr>
            </a:gs>
            <a:gs pos="100000">
              <a:schemeClr val="accent5">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t>数据</a:t>
          </a:r>
          <a:endParaRPr lang="en-US" altLang="zh-CN" sz="2100" kern="1200" dirty="0"/>
        </a:p>
        <a:p>
          <a:pPr marL="0" lvl="0" indent="0" algn="ctr" defTabSz="933450">
            <a:lnSpc>
              <a:spcPct val="90000"/>
            </a:lnSpc>
            <a:spcBef>
              <a:spcPct val="0"/>
            </a:spcBef>
            <a:spcAft>
              <a:spcPct val="35000"/>
            </a:spcAft>
            <a:buNone/>
          </a:pPr>
          <a:r>
            <a:rPr lang="en-US" altLang="zh-CN" sz="2100" kern="1200" dirty="0"/>
            <a:t>Data</a:t>
          </a:r>
          <a:endParaRPr lang="zh-CN" altLang="en-US" sz="2100" kern="1200" dirty="0"/>
        </a:p>
      </dsp:txBody>
      <dsp:txXfrm>
        <a:off x="27961" y="878057"/>
        <a:ext cx="1535162" cy="898728"/>
      </dsp:txXfrm>
    </dsp:sp>
    <dsp:sp modelId="{364B9130-EE23-4811-ABBF-E1CE6C1D7070}">
      <dsp:nvSpPr>
        <dsp:cNvPr id="0" name=""/>
        <dsp:cNvSpPr/>
      </dsp:nvSpPr>
      <dsp:spPr>
        <a:xfrm rot="21518610">
          <a:off x="1751625" y="1103455"/>
          <a:ext cx="340541" cy="394589"/>
        </a:xfrm>
        <a:prstGeom prst="rightArrow">
          <a:avLst>
            <a:gd name="adj1" fmla="val 60000"/>
            <a:gd name="adj2" fmla="val 50000"/>
          </a:avLst>
        </a:prstGeom>
        <a:gradFill rotWithShape="0">
          <a:gsLst>
            <a:gs pos="0">
              <a:schemeClr val="accent5">
                <a:hueOff val="0"/>
                <a:satOff val="0"/>
                <a:lumOff val="0"/>
                <a:alphaOff val="0"/>
                <a:tint val="50000"/>
                <a:satMod val="300000"/>
              </a:schemeClr>
            </a:gs>
            <a:gs pos="35000">
              <a:schemeClr val="accent5">
                <a:hueOff val="0"/>
                <a:satOff val="0"/>
                <a:lumOff val="0"/>
                <a:alphaOff val="0"/>
                <a:tint val="37000"/>
                <a:satMod val="300000"/>
              </a:schemeClr>
            </a:gs>
            <a:gs pos="100000">
              <a:schemeClr val="accent5">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1751639" y="1183582"/>
        <a:ext cx="238379" cy="236753"/>
      </dsp:txXfrm>
    </dsp:sp>
    <dsp:sp modelId="{A79ABF93-3963-48E0-BDFF-A98C9B3A290D}">
      <dsp:nvSpPr>
        <dsp:cNvPr id="0" name=""/>
        <dsp:cNvSpPr/>
      </dsp:nvSpPr>
      <dsp:spPr>
        <a:xfrm>
          <a:off x="2233436" y="797209"/>
          <a:ext cx="1591084" cy="954650"/>
        </a:xfrm>
        <a:prstGeom prst="roundRect">
          <a:avLst>
            <a:gd name="adj" fmla="val 10000"/>
          </a:avLst>
        </a:prstGeom>
        <a:gradFill rotWithShape="0">
          <a:gsLst>
            <a:gs pos="0">
              <a:schemeClr val="accent5">
                <a:hueOff val="-3311292"/>
                <a:satOff val="13270"/>
                <a:lumOff val="2876"/>
                <a:alphaOff val="0"/>
                <a:tint val="50000"/>
                <a:satMod val="300000"/>
              </a:schemeClr>
            </a:gs>
            <a:gs pos="35000">
              <a:schemeClr val="accent5">
                <a:hueOff val="-3311292"/>
                <a:satOff val="13270"/>
                <a:lumOff val="2876"/>
                <a:alphaOff val="0"/>
                <a:tint val="37000"/>
                <a:satMod val="300000"/>
              </a:schemeClr>
            </a:gs>
            <a:gs pos="100000">
              <a:schemeClr val="accent5">
                <a:hueOff val="-3311292"/>
                <a:satOff val="13270"/>
                <a:lumOff val="2876"/>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t>信息</a:t>
          </a:r>
          <a:endParaRPr lang="en-US" altLang="zh-CN" sz="2100" kern="1200" dirty="0"/>
        </a:p>
        <a:p>
          <a:pPr marL="0" lvl="0" indent="0" algn="ctr" defTabSz="933450">
            <a:lnSpc>
              <a:spcPct val="90000"/>
            </a:lnSpc>
            <a:spcBef>
              <a:spcPct val="0"/>
            </a:spcBef>
            <a:spcAft>
              <a:spcPct val="35000"/>
            </a:spcAft>
            <a:buNone/>
          </a:pPr>
          <a:r>
            <a:rPr lang="en-US" altLang="zh-CN" sz="2100" kern="1200" dirty="0"/>
            <a:t>Information</a:t>
          </a:r>
          <a:endParaRPr lang="zh-CN" altLang="en-US" sz="2100" kern="1200" dirty="0"/>
        </a:p>
      </dsp:txBody>
      <dsp:txXfrm>
        <a:off x="2261397" y="825170"/>
        <a:ext cx="1535162" cy="898728"/>
      </dsp:txXfrm>
    </dsp:sp>
    <dsp:sp modelId="{C33536F7-428B-43CC-B32C-52CFFBABB61C}">
      <dsp:nvSpPr>
        <dsp:cNvPr id="0" name=""/>
        <dsp:cNvSpPr/>
      </dsp:nvSpPr>
      <dsp:spPr>
        <a:xfrm>
          <a:off x="3958528" y="1077240"/>
          <a:ext cx="284095" cy="394589"/>
        </a:xfrm>
        <a:prstGeom prst="rightArrow">
          <a:avLst>
            <a:gd name="adj1" fmla="val 60000"/>
            <a:gd name="adj2" fmla="val 50000"/>
          </a:avLst>
        </a:prstGeom>
        <a:gradFill rotWithShape="0">
          <a:gsLst>
            <a:gs pos="0">
              <a:schemeClr val="accent5">
                <a:hueOff val="-4966938"/>
                <a:satOff val="19906"/>
                <a:lumOff val="4314"/>
                <a:alphaOff val="0"/>
                <a:tint val="50000"/>
                <a:satMod val="300000"/>
              </a:schemeClr>
            </a:gs>
            <a:gs pos="35000">
              <a:schemeClr val="accent5">
                <a:hueOff val="-4966938"/>
                <a:satOff val="19906"/>
                <a:lumOff val="4314"/>
                <a:alphaOff val="0"/>
                <a:tint val="37000"/>
                <a:satMod val="300000"/>
              </a:schemeClr>
            </a:gs>
            <a:gs pos="100000">
              <a:schemeClr val="accent5">
                <a:hueOff val="-4966938"/>
                <a:satOff val="19906"/>
                <a:lumOff val="4314"/>
                <a:alphaOff val="0"/>
                <a:tint val="15000"/>
                <a:satMod val="350000"/>
              </a:scheme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3958528" y="1156158"/>
        <a:ext cx="198867" cy="236753"/>
      </dsp:txXfrm>
    </dsp:sp>
    <dsp:sp modelId="{1AA9109F-5DAF-4BF7-A578-31DE23AFD7ED}">
      <dsp:nvSpPr>
        <dsp:cNvPr id="0" name=""/>
        <dsp:cNvSpPr/>
      </dsp:nvSpPr>
      <dsp:spPr>
        <a:xfrm>
          <a:off x="4360551" y="797209"/>
          <a:ext cx="1591084" cy="954650"/>
        </a:xfrm>
        <a:prstGeom prst="roundRect">
          <a:avLst>
            <a:gd name="adj" fmla="val 10000"/>
          </a:avLst>
        </a:prstGeom>
        <a:gradFill rotWithShape="0">
          <a:gsLst>
            <a:gs pos="0">
              <a:schemeClr val="accent5">
                <a:hueOff val="-6622584"/>
                <a:satOff val="26541"/>
                <a:lumOff val="5752"/>
                <a:alphaOff val="0"/>
                <a:tint val="50000"/>
                <a:satMod val="300000"/>
              </a:schemeClr>
            </a:gs>
            <a:gs pos="35000">
              <a:schemeClr val="accent5">
                <a:hueOff val="-6622584"/>
                <a:satOff val="26541"/>
                <a:lumOff val="5752"/>
                <a:alphaOff val="0"/>
                <a:tint val="37000"/>
                <a:satMod val="300000"/>
              </a:schemeClr>
            </a:gs>
            <a:gs pos="100000">
              <a:schemeClr val="accent5">
                <a:hueOff val="-6622584"/>
                <a:satOff val="26541"/>
                <a:lumOff val="5752"/>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t>知识</a:t>
          </a:r>
          <a:endParaRPr lang="en-US" altLang="zh-CN" sz="2100" kern="1200" dirty="0"/>
        </a:p>
        <a:p>
          <a:pPr marL="0" lvl="0" indent="0" algn="ctr" defTabSz="933450">
            <a:lnSpc>
              <a:spcPct val="90000"/>
            </a:lnSpc>
            <a:spcBef>
              <a:spcPct val="0"/>
            </a:spcBef>
            <a:spcAft>
              <a:spcPct val="35000"/>
            </a:spcAft>
            <a:buNone/>
          </a:pPr>
          <a:r>
            <a:rPr lang="en-US" altLang="zh-CN" sz="2100" kern="1200" dirty="0"/>
            <a:t>Knowledge</a:t>
          </a:r>
          <a:endParaRPr lang="zh-CN" altLang="en-US" sz="2100" kern="1200" dirty="0"/>
        </a:p>
      </dsp:txBody>
      <dsp:txXfrm>
        <a:off x="4388512" y="825170"/>
        <a:ext cx="1535162" cy="898728"/>
      </dsp:txXfrm>
    </dsp:sp>
    <dsp:sp modelId="{CCAA9BCB-870D-48AD-94EB-0EF2261F7DE5}">
      <dsp:nvSpPr>
        <dsp:cNvPr id="0" name=""/>
        <dsp:cNvSpPr/>
      </dsp:nvSpPr>
      <dsp:spPr>
        <a:xfrm rot="78299">
          <a:off x="6134226" y="1103933"/>
          <a:ext cx="387298" cy="394589"/>
        </a:xfrm>
        <a:prstGeom prst="rightArrow">
          <a:avLst>
            <a:gd name="adj1" fmla="val 60000"/>
            <a:gd name="adj2" fmla="val 50000"/>
          </a:avLst>
        </a:prstGeom>
        <a:gradFill rotWithShape="0">
          <a:gsLst>
            <a:gs pos="0">
              <a:schemeClr val="accent5">
                <a:hueOff val="-9933876"/>
                <a:satOff val="39811"/>
                <a:lumOff val="8628"/>
                <a:alphaOff val="0"/>
                <a:tint val="50000"/>
                <a:satMod val="300000"/>
              </a:schemeClr>
            </a:gs>
            <a:gs pos="35000">
              <a:schemeClr val="accent5">
                <a:hueOff val="-9933876"/>
                <a:satOff val="39811"/>
                <a:lumOff val="8628"/>
                <a:alphaOff val="0"/>
                <a:tint val="37000"/>
                <a:satMod val="300000"/>
              </a:schemeClr>
            </a:gs>
            <a:gs pos="100000">
              <a:schemeClr val="accent5">
                <a:hueOff val="-9933876"/>
                <a:satOff val="39811"/>
                <a:lumOff val="8628"/>
                <a:alphaOff val="0"/>
                <a:tint val="15000"/>
                <a:satMod val="350000"/>
              </a:scheme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6134241" y="1181528"/>
        <a:ext cx="271109" cy="236753"/>
      </dsp:txXfrm>
    </dsp:sp>
    <dsp:sp modelId="{CCFC359D-145A-48C7-839F-6837B13D57A3}">
      <dsp:nvSpPr>
        <dsp:cNvPr id="0" name=""/>
        <dsp:cNvSpPr/>
      </dsp:nvSpPr>
      <dsp:spPr>
        <a:xfrm>
          <a:off x="6682199" y="850096"/>
          <a:ext cx="1591084" cy="954650"/>
        </a:xfrm>
        <a:prstGeom prst="roundRect">
          <a:avLst>
            <a:gd name="adj" fmla="val 10000"/>
          </a:avLst>
        </a:prstGeom>
        <a:gradFill rotWithShape="0">
          <a:gsLst>
            <a:gs pos="0">
              <a:schemeClr val="accent5">
                <a:hueOff val="-9933876"/>
                <a:satOff val="39811"/>
                <a:lumOff val="8628"/>
                <a:alphaOff val="0"/>
                <a:tint val="50000"/>
                <a:satMod val="300000"/>
              </a:schemeClr>
            </a:gs>
            <a:gs pos="35000">
              <a:schemeClr val="accent5">
                <a:hueOff val="-9933876"/>
                <a:satOff val="39811"/>
                <a:lumOff val="8628"/>
                <a:alphaOff val="0"/>
                <a:tint val="37000"/>
                <a:satMod val="300000"/>
              </a:schemeClr>
            </a:gs>
            <a:gs pos="100000">
              <a:schemeClr val="accent5">
                <a:hueOff val="-9933876"/>
                <a:satOff val="39811"/>
                <a:lumOff val="8628"/>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t>智慧</a:t>
          </a:r>
          <a:endParaRPr lang="en-US" altLang="zh-CN" sz="2100" kern="1200" dirty="0"/>
        </a:p>
        <a:p>
          <a:pPr marL="0" lvl="0" indent="0" algn="ctr" defTabSz="933450">
            <a:lnSpc>
              <a:spcPct val="90000"/>
            </a:lnSpc>
            <a:spcBef>
              <a:spcPct val="0"/>
            </a:spcBef>
            <a:spcAft>
              <a:spcPct val="35000"/>
            </a:spcAft>
            <a:buNone/>
          </a:pPr>
          <a:r>
            <a:rPr lang="en-US" altLang="zh-CN" sz="2100" kern="1200" dirty="0"/>
            <a:t>Wisdom</a:t>
          </a:r>
          <a:endParaRPr lang="zh-CN" altLang="en-US" sz="2100" kern="1200" dirty="0"/>
        </a:p>
      </dsp:txBody>
      <dsp:txXfrm>
        <a:off x="6710160" y="878057"/>
        <a:ext cx="1535162" cy="89872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9070C0-E326-44BB-91A5-1AA4644F7F76}">
      <dsp:nvSpPr>
        <dsp:cNvPr id="0" name=""/>
        <dsp:cNvSpPr/>
      </dsp:nvSpPr>
      <dsp:spPr>
        <a:xfrm>
          <a:off x="3639" y="1760471"/>
          <a:ext cx="1591084" cy="954650"/>
        </a:xfrm>
        <a:prstGeom prst="roundRect">
          <a:avLst>
            <a:gd name="adj" fmla="val 10000"/>
          </a:avLst>
        </a:prstGeom>
        <a:gradFill rotWithShape="0">
          <a:gsLst>
            <a:gs pos="0">
              <a:schemeClr val="accent5">
                <a:hueOff val="0"/>
                <a:satOff val="0"/>
                <a:lumOff val="0"/>
                <a:alphaOff val="0"/>
                <a:tint val="50000"/>
                <a:satMod val="300000"/>
              </a:schemeClr>
            </a:gs>
            <a:gs pos="35000">
              <a:schemeClr val="accent5">
                <a:hueOff val="0"/>
                <a:satOff val="0"/>
                <a:lumOff val="0"/>
                <a:alphaOff val="0"/>
                <a:tint val="37000"/>
                <a:satMod val="300000"/>
              </a:schemeClr>
            </a:gs>
            <a:gs pos="100000">
              <a:schemeClr val="accent5">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t>数据</a:t>
          </a:r>
          <a:endParaRPr lang="en-US" altLang="zh-CN" sz="2100" kern="1200" dirty="0"/>
        </a:p>
        <a:p>
          <a:pPr marL="0" lvl="0" indent="0" algn="ctr" defTabSz="933450">
            <a:lnSpc>
              <a:spcPct val="90000"/>
            </a:lnSpc>
            <a:spcBef>
              <a:spcPct val="0"/>
            </a:spcBef>
            <a:spcAft>
              <a:spcPct val="35000"/>
            </a:spcAft>
            <a:buNone/>
          </a:pPr>
          <a:r>
            <a:rPr lang="en-US" altLang="zh-CN" sz="2100" kern="1200" dirty="0"/>
            <a:t>Data</a:t>
          </a:r>
          <a:endParaRPr lang="zh-CN" altLang="en-US" sz="2100" kern="1200" dirty="0"/>
        </a:p>
      </dsp:txBody>
      <dsp:txXfrm>
        <a:off x="31600" y="1788432"/>
        <a:ext cx="1535162" cy="898728"/>
      </dsp:txXfrm>
    </dsp:sp>
    <dsp:sp modelId="{364B9130-EE23-4811-ABBF-E1CE6C1D7070}">
      <dsp:nvSpPr>
        <dsp:cNvPr id="0" name=""/>
        <dsp:cNvSpPr/>
      </dsp:nvSpPr>
      <dsp:spPr>
        <a:xfrm>
          <a:off x="1753832" y="2040501"/>
          <a:ext cx="337310" cy="394589"/>
        </a:xfrm>
        <a:prstGeom prst="rightArrow">
          <a:avLst>
            <a:gd name="adj1" fmla="val 60000"/>
            <a:gd name="adj2" fmla="val 50000"/>
          </a:avLst>
        </a:prstGeom>
        <a:gradFill rotWithShape="0">
          <a:gsLst>
            <a:gs pos="0">
              <a:schemeClr val="accent5">
                <a:hueOff val="0"/>
                <a:satOff val="0"/>
                <a:lumOff val="0"/>
                <a:alphaOff val="0"/>
                <a:tint val="50000"/>
                <a:satMod val="300000"/>
              </a:schemeClr>
            </a:gs>
            <a:gs pos="35000">
              <a:schemeClr val="accent5">
                <a:hueOff val="0"/>
                <a:satOff val="0"/>
                <a:lumOff val="0"/>
                <a:alphaOff val="0"/>
                <a:tint val="37000"/>
                <a:satMod val="300000"/>
              </a:schemeClr>
            </a:gs>
            <a:gs pos="100000">
              <a:schemeClr val="accent5">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1753832" y="2119419"/>
        <a:ext cx="236117" cy="236753"/>
      </dsp:txXfrm>
    </dsp:sp>
    <dsp:sp modelId="{A79ABF93-3963-48E0-BDFF-A98C9B3A290D}">
      <dsp:nvSpPr>
        <dsp:cNvPr id="0" name=""/>
        <dsp:cNvSpPr/>
      </dsp:nvSpPr>
      <dsp:spPr>
        <a:xfrm>
          <a:off x="2231158" y="1760471"/>
          <a:ext cx="1591084" cy="954650"/>
        </a:xfrm>
        <a:prstGeom prst="roundRect">
          <a:avLst>
            <a:gd name="adj" fmla="val 10000"/>
          </a:avLst>
        </a:prstGeom>
        <a:gradFill rotWithShape="0">
          <a:gsLst>
            <a:gs pos="0">
              <a:schemeClr val="accent5">
                <a:hueOff val="-3311292"/>
                <a:satOff val="13270"/>
                <a:lumOff val="2876"/>
                <a:alphaOff val="0"/>
                <a:tint val="50000"/>
                <a:satMod val="300000"/>
              </a:schemeClr>
            </a:gs>
            <a:gs pos="35000">
              <a:schemeClr val="accent5">
                <a:hueOff val="-3311292"/>
                <a:satOff val="13270"/>
                <a:lumOff val="2876"/>
                <a:alphaOff val="0"/>
                <a:tint val="37000"/>
                <a:satMod val="300000"/>
              </a:schemeClr>
            </a:gs>
            <a:gs pos="100000">
              <a:schemeClr val="accent5">
                <a:hueOff val="-3311292"/>
                <a:satOff val="13270"/>
                <a:lumOff val="2876"/>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t>信息</a:t>
          </a:r>
          <a:endParaRPr lang="en-US" altLang="zh-CN" sz="2100" kern="1200" dirty="0"/>
        </a:p>
        <a:p>
          <a:pPr marL="0" lvl="0" indent="0" algn="ctr" defTabSz="933450">
            <a:lnSpc>
              <a:spcPct val="90000"/>
            </a:lnSpc>
            <a:spcBef>
              <a:spcPct val="0"/>
            </a:spcBef>
            <a:spcAft>
              <a:spcPct val="35000"/>
            </a:spcAft>
            <a:buNone/>
          </a:pPr>
          <a:r>
            <a:rPr lang="en-US" altLang="zh-CN" sz="2100" kern="1200" dirty="0"/>
            <a:t>Information</a:t>
          </a:r>
          <a:endParaRPr lang="zh-CN" altLang="en-US" sz="2100" kern="1200" dirty="0"/>
        </a:p>
      </dsp:txBody>
      <dsp:txXfrm>
        <a:off x="2259119" y="1788432"/>
        <a:ext cx="1535162" cy="898728"/>
      </dsp:txXfrm>
    </dsp:sp>
    <dsp:sp modelId="{C33536F7-428B-43CC-B32C-52CFFBABB61C}">
      <dsp:nvSpPr>
        <dsp:cNvPr id="0" name=""/>
        <dsp:cNvSpPr/>
      </dsp:nvSpPr>
      <dsp:spPr>
        <a:xfrm>
          <a:off x="3981351" y="2040501"/>
          <a:ext cx="337310" cy="394589"/>
        </a:xfrm>
        <a:prstGeom prst="rightArrow">
          <a:avLst>
            <a:gd name="adj1" fmla="val 60000"/>
            <a:gd name="adj2" fmla="val 50000"/>
          </a:avLst>
        </a:prstGeom>
        <a:gradFill rotWithShape="0">
          <a:gsLst>
            <a:gs pos="0">
              <a:schemeClr val="accent5">
                <a:hueOff val="-4966938"/>
                <a:satOff val="19906"/>
                <a:lumOff val="4314"/>
                <a:alphaOff val="0"/>
                <a:tint val="50000"/>
                <a:satMod val="300000"/>
              </a:schemeClr>
            </a:gs>
            <a:gs pos="35000">
              <a:schemeClr val="accent5">
                <a:hueOff val="-4966938"/>
                <a:satOff val="19906"/>
                <a:lumOff val="4314"/>
                <a:alphaOff val="0"/>
                <a:tint val="37000"/>
                <a:satMod val="300000"/>
              </a:schemeClr>
            </a:gs>
            <a:gs pos="100000">
              <a:schemeClr val="accent5">
                <a:hueOff val="-4966938"/>
                <a:satOff val="19906"/>
                <a:lumOff val="4314"/>
                <a:alphaOff val="0"/>
                <a:tint val="15000"/>
                <a:satMod val="350000"/>
              </a:scheme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3981351" y="2119419"/>
        <a:ext cx="236117" cy="236753"/>
      </dsp:txXfrm>
    </dsp:sp>
    <dsp:sp modelId="{1AA9109F-5DAF-4BF7-A578-31DE23AFD7ED}">
      <dsp:nvSpPr>
        <dsp:cNvPr id="0" name=""/>
        <dsp:cNvSpPr/>
      </dsp:nvSpPr>
      <dsp:spPr>
        <a:xfrm>
          <a:off x="4458676" y="1760471"/>
          <a:ext cx="1591084" cy="954650"/>
        </a:xfrm>
        <a:prstGeom prst="roundRect">
          <a:avLst>
            <a:gd name="adj" fmla="val 10000"/>
          </a:avLst>
        </a:prstGeom>
        <a:gradFill rotWithShape="0">
          <a:gsLst>
            <a:gs pos="0">
              <a:schemeClr val="accent5">
                <a:hueOff val="-6622584"/>
                <a:satOff val="26541"/>
                <a:lumOff val="5752"/>
                <a:alphaOff val="0"/>
                <a:tint val="50000"/>
                <a:satMod val="300000"/>
              </a:schemeClr>
            </a:gs>
            <a:gs pos="35000">
              <a:schemeClr val="accent5">
                <a:hueOff val="-6622584"/>
                <a:satOff val="26541"/>
                <a:lumOff val="5752"/>
                <a:alphaOff val="0"/>
                <a:tint val="37000"/>
                <a:satMod val="300000"/>
              </a:schemeClr>
            </a:gs>
            <a:gs pos="100000">
              <a:schemeClr val="accent5">
                <a:hueOff val="-6622584"/>
                <a:satOff val="26541"/>
                <a:lumOff val="5752"/>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t>知识</a:t>
          </a:r>
          <a:endParaRPr lang="en-US" altLang="zh-CN" sz="2100" kern="1200" dirty="0"/>
        </a:p>
        <a:p>
          <a:pPr marL="0" lvl="0" indent="0" algn="ctr" defTabSz="933450">
            <a:lnSpc>
              <a:spcPct val="90000"/>
            </a:lnSpc>
            <a:spcBef>
              <a:spcPct val="0"/>
            </a:spcBef>
            <a:spcAft>
              <a:spcPct val="35000"/>
            </a:spcAft>
            <a:buNone/>
          </a:pPr>
          <a:r>
            <a:rPr lang="en-US" altLang="zh-CN" sz="2100" kern="1200" dirty="0"/>
            <a:t>Knowledge</a:t>
          </a:r>
          <a:endParaRPr lang="zh-CN" altLang="en-US" sz="2100" kern="1200" dirty="0"/>
        </a:p>
      </dsp:txBody>
      <dsp:txXfrm>
        <a:off x="4486637" y="1788432"/>
        <a:ext cx="1535162" cy="898728"/>
      </dsp:txXfrm>
    </dsp:sp>
    <dsp:sp modelId="{CCAA9BCB-870D-48AD-94EB-0EF2261F7DE5}">
      <dsp:nvSpPr>
        <dsp:cNvPr id="0" name=""/>
        <dsp:cNvSpPr/>
      </dsp:nvSpPr>
      <dsp:spPr>
        <a:xfrm>
          <a:off x="6208870" y="2040501"/>
          <a:ext cx="337310" cy="394589"/>
        </a:xfrm>
        <a:prstGeom prst="rightArrow">
          <a:avLst>
            <a:gd name="adj1" fmla="val 60000"/>
            <a:gd name="adj2" fmla="val 50000"/>
          </a:avLst>
        </a:prstGeom>
        <a:gradFill rotWithShape="0">
          <a:gsLst>
            <a:gs pos="0">
              <a:schemeClr val="accent5">
                <a:hueOff val="-9933876"/>
                <a:satOff val="39811"/>
                <a:lumOff val="8628"/>
                <a:alphaOff val="0"/>
                <a:tint val="50000"/>
                <a:satMod val="300000"/>
              </a:schemeClr>
            </a:gs>
            <a:gs pos="35000">
              <a:schemeClr val="accent5">
                <a:hueOff val="-9933876"/>
                <a:satOff val="39811"/>
                <a:lumOff val="8628"/>
                <a:alphaOff val="0"/>
                <a:tint val="37000"/>
                <a:satMod val="300000"/>
              </a:schemeClr>
            </a:gs>
            <a:gs pos="100000">
              <a:schemeClr val="accent5">
                <a:hueOff val="-9933876"/>
                <a:satOff val="39811"/>
                <a:lumOff val="8628"/>
                <a:alphaOff val="0"/>
                <a:tint val="15000"/>
                <a:satMod val="350000"/>
              </a:scheme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6208870" y="2119419"/>
        <a:ext cx="236117" cy="236753"/>
      </dsp:txXfrm>
    </dsp:sp>
    <dsp:sp modelId="{CCFC359D-145A-48C7-839F-6837B13D57A3}">
      <dsp:nvSpPr>
        <dsp:cNvPr id="0" name=""/>
        <dsp:cNvSpPr/>
      </dsp:nvSpPr>
      <dsp:spPr>
        <a:xfrm>
          <a:off x="6686195" y="1760471"/>
          <a:ext cx="1591084" cy="954650"/>
        </a:xfrm>
        <a:prstGeom prst="roundRect">
          <a:avLst>
            <a:gd name="adj" fmla="val 10000"/>
          </a:avLst>
        </a:prstGeom>
        <a:gradFill rotWithShape="0">
          <a:gsLst>
            <a:gs pos="0">
              <a:schemeClr val="accent5">
                <a:hueOff val="-9933876"/>
                <a:satOff val="39811"/>
                <a:lumOff val="8628"/>
                <a:alphaOff val="0"/>
                <a:tint val="50000"/>
                <a:satMod val="300000"/>
              </a:schemeClr>
            </a:gs>
            <a:gs pos="35000">
              <a:schemeClr val="accent5">
                <a:hueOff val="-9933876"/>
                <a:satOff val="39811"/>
                <a:lumOff val="8628"/>
                <a:alphaOff val="0"/>
                <a:tint val="37000"/>
                <a:satMod val="300000"/>
              </a:schemeClr>
            </a:gs>
            <a:gs pos="100000">
              <a:schemeClr val="accent5">
                <a:hueOff val="-9933876"/>
                <a:satOff val="39811"/>
                <a:lumOff val="8628"/>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zh-CN" altLang="en-US" sz="2100" kern="1200" dirty="0"/>
            <a:t>智慧</a:t>
          </a:r>
          <a:endParaRPr lang="en-US" altLang="zh-CN" sz="2100" kern="1200" dirty="0"/>
        </a:p>
        <a:p>
          <a:pPr marL="0" lvl="0" indent="0" algn="ctr" defTabSz="933450">
            <a:lnSpc>
              <a:spcPct val="90000"/>
            </a:lnSpc>
            <a:spcBef>
              <a:spcPct val="0"/>
            </a:spcBef>
            <a:spcAft>
              <a:spcPct val="35000"/>
            </a:spcAft>
            <a:buNone/>
          </a:pPr>
          <a:r>
            <a:rPr lang="en-US" altLang="zh-CN" sz="2100" kern="1200" dirty="0"/>
            <a:t>Wisdom</a:t>
          </a:r>
          <a:endParaRPr lang="zh-CN" altLang="en-US" sz="2100" kern="1200" dirty="0"/>
        </a:p>
      </dsp:txBody>
      <dsp:txXfrm>
        <a:off x="6714156" y="1788432"/>
        <a:ext cx="1535162" cy="898728"/>
      </dsp:txXfrm>
    </dsp:sp>
  </dsp:spTree>
</dsp:drawing>
</file>

<file path=ppt/diagrams/layout1.xml><?xml version="1.0" encoding="utf-8"?>
<dgm:layoutDef xmlns:dgm="http://schemas.openxmlformats.org/drawingml/2006/diagram" xmlns:a="http://schemas.openxmlformats.org/drawingml/2006/main" uniqueId="urn:microsoft.com/office/officeart/2005/8/layout/vList2#1">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2">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3">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jpe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6.png>
</file>

<file path=ppt/media/image67.png>
</file>

<file path=ppt/media/image6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FA1B1D-FBA2-4EA1-90FB-214BC1C4B9D1}" type="datetimeFigureOut">
              <a:rPr lang="zh-CN" altLang="en-US" smtClean="0"/>
              <a:pPr/>
              <a:t>2020/9/21</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BC3FA2-DF31-44A2-9016-A6ED2A7BEB1E}" type="slidenum">
              <a:rPr lang="zh-CN" altLang="en-US" smtClean="0"/>
              <a:pPr/>
              <a:t>‹#›</a:t>
            </a:fld>
            <a:endParaRPr lang="zh-CN" altLang="en-US"/>
          </a:p>
        </p:txBody>
      </p:sp>
    </p:spTree>
    <p:extLst>
      <p:ext uri="{BB962C8B-B14F-4D97-AF65-F5344CB8AC3E}">
        <p14:creationId xmlns:p14="http://schemas.microsoft.com/office/powerpoint/2010/main" val="11168412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76.xml"/><Relationship Id="rId2" Type="http://schemas.openxmlformats.org/officeDocument/2006/relationships/notesMaster" Target="../notesMasters/notesMaster1.xml"/><Relationship Id="rId1" Type="http://schemas.openxmlformats.org/officeDocument/2006/relationships/themeOverride" Target="../theme/themeOverride3.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56.xml"/><Relationship Id="rId2" Type="http://schemas.openxmlformats.org/officeDocument/2006/relationships/notesMaster" Target="../notesMasters/notesMaster1.xml"/><Relationship Id="rId1" Type="http://schemas.openxmlformats.org/officeDocument/2006/relationships/themeOverride" Target="../theme/themeOverr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90B5619-6AE2-4F2F-BB73-232214131719}" type="slidenum">
              <a:rPr lang="zh-CN" altLang="en-US" smtClean="0"/>
              <a:pPr/>
              <a:t>1</a:t>
            </a:fld>
            <a:endParaRPr lang="zh-CN" altLang="en-US"/>
          </a:p>
        </p:txBody>
      </p:sp>
    </p:spTree>
    <p:extLst>
      <p:ext uri="{BB962C8B-B14F-4D97-AF65-F5344CB8AC3E}">
        <p14:creationId xmlns:p14="http://schemas.microsoft.com/office/powerpoint/2010/main" val="26028838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EEC51A20-CD35-464D-BD61-6AB26F2EF96C}" type="slidenum">
              <a:rPr lang="zh-CN" altLang="en-US" smtClean="0"/>
              <a:pPr>
                <a:defRPr/>
              </a:pPr>
              <a:t>72</a:t>
            </a:fld>
            <a:endParaRPr lang="zh-CN" altLang="en-US"/>
          </a:p>
        </p:txBody>
      </p:sp>
    </p:spTree>
    <p:extLst>
      <p:ext uri="{BB962C8B-B14F-4D97-AF65-F5344CB8AC3E}">
        <p14:creationId xmlns:p14="http://schemas.microsoft.com/office/powerpoint/2010/main" val="9614759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197634" name="幻灯片图像占位符 1">
            <a:extLst>
              <a:ext uri="{FF2B5EF4-FFF2-40B4-BE49-F238E27FC236}">
                <a16:creationId xmlns:a16="http://schemas.microsoft.com/office/drawing/2014/main" id="{76CE01F8-4B82-4337-9B87-D1767031C46B}"/>
              </a:ext>
            </a:extLst>
          </p:cNvPr>
          <p:cNvSpPr>
            <a:spLocks noGrp="1" noRot="1" noChangeAspect="1" noTextEdit="1"/>
          </p:cNvSpPr>
          <p:nvPr>
            <p:ph type="sldImg"/>
          </p:nvPr>
        </p:nvSpPr>
        <p:spPr>
          <a:xfrm>
            <a:off x="1141413" y="684213"/>
            <a:ext cx="4572000" cy="3429000"/>
          </a:xfrm>
        </p:spPr>
      </p:sp>
      <p:sp>
        <p:nvSpPr>
          <p:cNvPr id="197635" name="备注占位符 2">
            <a:extLst>
              <a:ext uri="{FF2B5EF4-FFF2-40B4-BE49-F238E27FC236}">
                <a16:creationId xmlns:a16="http://schemas.microsoft.com/office/drawing/2014/main" id="{C28FF4ED-F031-4001-80AF-B23D88729A56}"/>
              </a:ext>
            </a:extLst>
          </p:cNvPr>
          <p:cNvSpPr>
            <a:spLocks noGrp="1"/>
          </p:cNvSpPr>
          <p:nvPr>
            <p:ph type="body" idx="1"/>
          </p:nvPr>
        </p:nvSpPr>
        <p:spPr>
          <a:xfrm>
            <a:off x="684213" y="4341813"/>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t"/>
          <a:lstStyle/>
          <a:p>
            <a:r>
              <a:rPr lang="zh-CN" altLang="en-US"/>
              <a:t>来自</a:t>
            </a:r>
            <a:r>
              <a:rPr lang="en-US" altLang="zh-CN"/>
              <a:t>《</a:t>
            </a:r>
            <a:r>
              <a:rPr lang="zh-CN" altLang="en-US"/>
              <a:t>大数据时代</a:t>
            </a:r>
            <a:r>
              <a:rPr lang="en-US" altLang="zh-CN"/>
              <a:t>》P008</a:t>
            </a:r>
            <a:r>
              <a:rPr lang="zh-CN" altLang="en-US"/>
              <a:t>；</a:t>
            </a:r>
            <a:endParaRPr lang="en-US" altLang="zh-CN"/>
          </a:p>
          <a:p>
            <a:r>
              <a:rPr lang="en-US" altLang="zh-CN"/>
              <a:t>*</a:t>
            </a:r>
            <a:r>
              <a:rPr lang="zh-CN" altLang="en-US"/>
              <a:t>：可参考</a:t>
            </a:r>
            <a:r>
              <a:rPr lang="en-US" altLang="zh-CN"/>
              <a:t>2008</a:t>
            </a:r>
            <a:r>
              <a:rPr lang="zh-CN" altLang="en-US"/>
              <a:t>年</a:t>
            </a:r>
            <a:r>
              <a:rPr lang="en-US" altLang="zh-CN"/>
              <a:t>9</a:t>
            </a:r>
            <a:r>
              <a:rPr lang="zh-CN" altLang="en-US"/>
              <a:t>月</a:t>
            </a:r>
            <a:r>
              <a:rPr lang="en-US" altLang="zh-CN"/>
              <a:t>4</a:t>
            </a:r>
            <a:r>
              <a:rPr lang="zh-CN" altLang="en-US"/>
              <a:t>日</a:t>
            </a:r>
            <a:r>
              <a:rPr lang="en-US" altLang="zh-CN"/>
              <a:t>《</a:t>
            </a:r>
            <a:r>
              <a:rPr lang="zh-CN" altLang="en-US"/>
              <a:t>自然</a:t>
            </a:r>
            <a:r>
              <a:rPr lang="en-US" altLang="zh-CN"/>
              <a:t>》</a:t>
            </a:r>
            <a:r>
              <a:rPr lang="zh-CN" altLang="en-US"/>
              <a:t>推出的名为“大数据”的专刊。</a:t>
            </a:r>
          </a:p>
        </p:txBody>
      </p:sp>
      <p:sp>
        <p:nvSpPr>
          <p:cNvPr id="197636" name="灯片编号占位符 3">
            <a:extLst>
              <a:ext uri="{FF2B5EF4-FFF2-40B4-BE49-F238E27FC236}">
                <a16:creationId xmlns:a16="http://schemas.microsoft.com/office/drawing/2014/main" id="{1DD4FB38-540E-4EE7-9585-3E6176C19225}"/>
              </a:ext>
            </a:extLst>
          </p:cNvPr>
          <p:cNvSpPr txBox="1">
            <a:spLocks noGrp="1" noChangeArrowheads="1"/>
          </p:cNvSpPr>
          <p:nvPr/>
        </p:nvSpPr>
        <p:spPr bwMode="auto">
          <a:xfrm>
            <a:off x="3883025" y="8683625"/>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fld id="{C0B9AEC0-8835-4FDB-A0B1-0A37C941E2D3}" type="slidenum">
              <a:rPr lang="zh-CN" altLang="en-US" sz="1200" b="1"/>
              <a:pPr algn="r" eaLnBrk="1" hangingPunct="1"/>
              <a:t>76</a:t>
            </a:fld>
            <a:endParaRPr lang="zh-CN" altLang="en-US" sz="1200" b="1"/>
          </a:p>
        </p:txBody>
      </p:sp>
    </p:spTree>
  </p:cSld>
  <p:clrMapOvr>
    <a:overrideClrMapping bg1="lt1" tx1="dk1" bg2="lt2" tx2="dk2" accent1="accent1" accent2="accent2" accent3="accent3" accent4="accent4" accent5="accent5" accent6="accent6" hlink="hlink" folHlink="folHlink"/>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幻灯片图像占位符 1">
            <a:extLst>
              <a:ext uri="{FF2B5EF4-FFF2-40B4-BE49-F238E27FC236}">
                <a16:creationId xmlns:a16="http://schemas.microsoft.com/office/drawing/2014/main" id="{BEDE294D-0A15-4939-88BD-9949EA3EB8E0}"/>
              </a:ext>
            </a:extLst>
          </p:cNvPr>
          <p:cNvSpPr>
            <a:spLocks noGrp="1" noRot="1" noChangeAspect="1" noTextEdit="1"/>
          </p:cNvSpPr>
          <p:nvPr>
            <p:ph type="sldImg"/>
          </p:nvPr>
        </p:nvSpPr>
        <p:spPr/>
      </p:sp>
      <p:sp>
        <p:nvSpPr>
          <p:cNvPr id="215043" name="备注占位符 2">
            <a:extLst>
              <a:ext uri="{FF2B5EF4-FFF2-40B4-BE49-F238E27FC236}">
                <a16:creationId xmlns:a16="http://schemas.microsoft.com/office/drawing/2014/main" id="{2DA0BBBB-B21D-42CC-A869-1F23F5E97DB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15044" name="灯片编号占位符 3">
            <a:extLst>
              <a:ext uri="{FF2B5EF4-FFF2-40B4-BE49-F238E27FC236}">
                <a16:creationId xmlns:a16="http://schemas.microsoft.com/office/drawing/2014/main" id="{F402439B-C120-4F57-BFE3-2AAB874086A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90AE6DA6-28CD-43AA-B664-7B61014AE216}" type="slidenum">
              <a:rPr lang="zh-CN" altLang="en-US"/>
              <a:pPr/>
              <a:t>95</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Slide Image Placeholder 1">
            <a:extLst>
              <a:ext uri="{FF2B5EF4-FFF2-40B4-BE49-F238E27FC236}">
                <a16:creationId xmlns:a16="http://schemas.microsoft.com/office/drawing/2014/main" id="{83198B2B-FB99-4AF5-B135-346AEE7AE026}"/>
              </a:ext>
            </a:extLst>
          </p:cNvPr>
          <p:cNvSpPr>
            <a:spLocks noGrp="1" noRot="1" noChangeAspect="1" noTextEdit="1"/>
          </p:cNvSpPr>
          <p:nvPr>
            <p:ph type="sldImg"/>
          </p:nvPr>
        </p:nvSpPr>
        <p:spPr/>
      </p:sp>
      <p:sp>
        <p:nvSpPr>
          <p:cNvPr id="216067" name="Notes Placeholder 2">
            <a:extLst>
              <a:ext uri="{FF2B5EF4-FFF2-40B4-BE49-F238E27FC236}">
                <a16:creationId xmlns:a16="http://schemas.microsoft.com/office/drawing/2014/main" id="{4F492AAC-3A02-4414-BE0A-0F692DC78C1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altLang="zh-CN">
                <a:latin typeface="Times New Roman" panose="02020603050405020304" pitchFamily="18" charset="0"/>
              </a:rPr>
              <a:t>Some tools, for example, the Data Asset Framework (DAF), the Assessing Digital Institutional Assets self assessment toolkit (AIDA), LIFE3, and the Plato preservation planning tool from Planets, were pre-existing tools designed for more general use in digital preservation, but their application was focussed in the KeepIt course on the special needs of repositories.  Others, such as DRAMBORA from the Digital Curation Centre, were developed specifically for repositories. </a:t>
            </a:r>
          </a:p>
        </p:txBody>
      </p:sp>
      <p:sp>
        <p:nvSpPr>
          <p:cNvPr id="216068" name="Slide Number Placeholder 3">
            <a:extLst>
              <a:ext uri="{FF2B5EF4-FFF2-40B4-BE49-F238E27FC236}">
                <a16:creationId xmlns:a16="http://schemas.microsoft.com/office/drawing/2014/main" id="{79AA9786-CE87-4A35-A83D-64A029DAF83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2109D8EB-ED30-4239-9524-D76F12E10761}" type="slidenum">
              <a:rPr lang="en-GB" altLang="zh-CN">
                <a:latin typeface="Times New Roman" panose="02020603050405020304" pitchFamily="18" charset="0"/>
              </a:rPr>
              <a:pPr/>
              <a:t>102</a:t>
            </a:fld>
            <a:endParaRPr lang="en-GB" altLang="zh-CN">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Slide Image Placeholder 1">
            <a:extLst>
              <a:ext uri="{FF2B5EF4-FFF2-40B4-BE49-F238E27FC236}">
                <a16:creationId xmlns:a16="http://schemas.microsoft.com/office/drawing/2014/main" id="{F6431FD0-22D0-41A2-8268-E3A965D1CE56}"/>
              </a:ext>
            </a:extLst>
          </p:cNvPr>
          <p:cNvSpPr>
            <a:spLocks noGrp="1" noRot="1" noChangeAspect="1" noTextEdit="1"/>
          </p:cNvSpPr>
          <p:nvPr>
            <p:ph type="sldImg"/>
          </p:nvPr>
        </p:nvSpPr>
        <p:spPr/>
      </p:sp>
      <p:sp>
        <p:nvSpPr>
          <p:cNvPr id="217091" name="Notes Placeholder 2">
            <a:extLst>
              <a:ext uri="{FF2B5EF4-FFF2-40B4-BE49-F238E27FC236}">
                <a16:creationId xmlns:a16="http://schemas.microsoft.com/office/drawing/2014/main" id="{9BAB0BB4-502B-4913-B121-8DF85637C57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altLang="zh-CN">
                <a:latin typeface="Times New Roman" panose="02020603050405020304" pitchFamily="18" charset="0"/>
              </a:rPr>
              <a:t>Some tools, for example, the Data Asset Framework (DAF), the Assessing Digital Institutional Assets self assessment toolkit (AIDA), LIFE3, and the Plato preservation planning tool from Planets, were pre-existing tools designed for more general use in digital preservation, but their application was focussed in the KeepIt course on the special needs of repositories.  Others, such as DRAMBORA from the Digital Curation Centre, were developed specifically for repositories. </a:t>
            </a:r>
          </a:p>
        </p:txBody>
      </p:sp>
      <p:sp>
        <p:nvSpPr>
          <p:cNvPr id="217092" name="Slide Number Placeholder 3">
            <a:extLst>
              <a:ext uri="{FF2B5EF4-FFF2-40B4-BE49-F238E27FC236}">
                <a16:creationId xmlns:a16="http://schemas.microsoft.com/office/drawing/2014/main" id="{1D871CB8-91AD-4346-AFB2-8D9702DB3CF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55E5C95C-AFBA-4731-92FC-9D7881EE2A86}" type="slidenum">
              <a:rPr lang="en-GB" altLang="zh-CN">
                <a:latin typeface="Times New Roman" panose="02020603050405020304" pitchFamily="18" charset="0"/>
              </a:rPr>
              <a:pPr/>
              <a:t>103</a:t>
            </a:fld>
            <a:endParaRPr lang="en-GB" altLang="zh-CN">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Slide Image Placeholder 1">
            <a:extLst>
              <a:ext uri="{FF2B5EF4-FFF2-40B4-BE49-F238E27FC236}">
                <a16:creationId xmlns:a16="http://schemas.microsoft.com/office/drawing/2014/main" id="{EEB2DF12-863F-4476-A750-8AF0A3390C48}"/>
              </a:ext>
            </a:extLst>
          </p:cNvPr>
          <p:cNvSpPr>
            <a:spLocks noGrp="1" noRot="1" noChangeAspect="1" noTextEdit="1"/>
          </p:cNvSpPr>
          <p:nvPr>
            <p:ph type="sldImg"/>
          </p:nvPr>
        </p:nvSpPr>
        <p:spPr/>
      </p:sp>
      <p:sp>
        <p:nvSpPr>
          <p:cNvPr id="218115" name="Notes Placeholder 2">
            <a:extLst>
              <a:ext uri="{FF2B5EF4-FFF2-40B4-BE49-F238E27FC236}">
                <a16:creationId xmlns:a16="http://schemas.microsoft.com/office/drawing/2014/main" id="{387D4C59-359C-49EC-BC05-3AAFE970F4B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altLang="zh-CN">
                <a:latin typeface="Times New Roman" panose="02020603050405020304" pitchFamily="18" charset="0"/>
              </a:rPr>
              <a:t>Some tools, for example, the Data Asset Framework (DAF), the Assessing Digital Institutional Assets self assessment toolkit (AIDA), LIFE3, and the Plato preservation planning tool from Planets, were pre-existing tools designed for more general use in digital preservation, but their application was focussed in the KeepIt course on the special needs of repositories.  Others, such as DRAMBORA from the Digital Curation Centre, were developed specifically for repositories. </a:t>
            </a:r>
          </a:p>
        </p:txBody>
      </p:sp>
      <p:sp>
        <p:nvSpPr>
          <p:cNvPr id="218116" name="Slide Number Placeholder 3">
            <a:extLst>
              <a:ext uri="{FF2B5EF4-FFF2-40B4-BE49-F238E27FC236}">
                <a16:creationId xmlns:a16="http://schemas.microsoft.com/office/drawing/2014/main" id="{18167677-5591-40D8-B855-C28A87B97E94}"/>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0AA38F37-DEC2-4007-B315-D046A3B671E6}" type="slidenum">
              <a:rPr lang="en-GB" altLang="zh-CN">
                <a:latin typeface="Times New Roman" panose="02020603050405020304" pitchFamily="18" charset="0"/>
              </a:rPr>
              <a:pPr/>
              <a:t>104</a:t>
            </a:fld>
            <a:endParaRPr lang="en-GB" altLang="zh-CN">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幻灯片图像占位符 1"/>
          <p:cNvSpPr>
            <a:spLocks noGrp="1" noRot="1" noChangeAspect="1" noTextEdit="1"/>
          </p:cNvSpPr>
          <p:nvPr>
            <p:ph type="sldImg"/>
          </p:nvPr>
        </p:nvSpPr>
        <p:spPr>
          <a:xfrm>
            <a:off x="1143000" y="685800"/>
            <a:ext cx="4572000" cy="3429000"/>
          </a:xfrm>
        </p:spPr>
      </p:sp>
      <p:sp>
        <p:nvSpPr>
          <p:cNvPr id="13209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1" lang="zh-CN" altLang="en-US"/>
              <a:t>参考：</a:t>
            </a:r>
            <a:r>
              <a:rPr lang="zh-CN" altLang="en-US"/>
              <a:t>何平</a:t>
            </a:r>
            <a:r>
              <a:rPr lang="en-US" altLang="zh-CN"/>
              <a:t>. </a:t>
            </a:r>
            <a:r>
              <a:rPr lang="zh-CN" altLang="en-US"/>
              <a:t>大数据时代领导干部的思维变革</a:t>
            </a:r>
            <a:r>
              <a:rPr lang="en-US" altLang="zh-CN"/>
              <a:t>[J]. </a:t>
            </a:r>
            <a:r>
              <a:rPr lang="zh-CN" altLang="en-US"/>
              <a:t>大连干部学刊</a:t>
            </a:r>
            <a:r>
              <a:rPr lang="en-US" altLang="zh-CN"/>
              <a:t>, 2016, 32(4):40-44.</a:t>
            </a:r>
            <a:endParaRPr kumimoji="1" lang="zh-CN" altLang="en-US"/>
          </a:p>
        </p:txBody>
      </p:sp>
      <p:sp>
        <p:nvSpPr>
          <p:cNvPr id="132100" name="幻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fld id="{DBF174CF-E35B-480C-82F0-F5DFEBA6D780}" type="slidenum">
              <a:rPr lang="zh-CN" altLang="en-US" smtClean="0">
                <a:latin typeface="Arial" panose="020B0604020202020204" pitchFamily="34" charset="0"/>
              </a:rPr>
              <a:pPr/>
              <a:t>124</a:t>
            </a:fld>
            <a:endParaRPr lang="zh-CN" altLang="en-US">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EEC51A20-CD35-464D-BD61-6AB26F2EF96C}" type="slidenum">
              <a:rPr lang="zh-CN" altLang="en-US" smtClean="0"/>
              <a:pPr>
                <a:defRPr/>
              </a:pPr>
              <a:t>2</a:t>
            </a:fld>
            <a:endParaRPr lang="zh-CN" altLang="en-US"/>
          </a:p>
        </p:txBody>
      </p:sp>
    </p:spTree>
    <p:extLst>
      <p:ext uri="{BB962C8B-B14F-4D97-AF65-F5344CB8AC3E}">
        <p14:creationId xmlns:p14="http://schemas.microsoft.com/office/powerpoint/2010/main" val="3367853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EEC51A20-CD35-464D-BD61-6AB26F2EF96C}" type="slidenum">
              <a:rPr lang="zh-CN" altLang="en-US" smtClean="0"/>
              <a:pPr>
                <a:defRPr/>
              </a:pPr>
              <a:t>4</a:t>
            </a:fld>
            <a:endParaRPr lang="zh-CN" altLang="en-US"/>
          </a:p>
        </p:txBody>
      </p:sp>
    </p:spTree>
    <p:extLst>
      <p:ext uri="{BB962C8B-B14F-4D97-AF65-F5344CB8AC3E}">
        <p14:creationId xmlns:p14="http://schemas.microsoft.com/office/powerpoint/2010/main" val="3910907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ChangeArrowheads="1" noTextEdit="1"/>
          </p:cNvSpPr>
          <p:nvPr>
            <p:ph type="sldImg" idx="4294967295"/>
          </p:nvPr>
        </p:nvSpPr>
        <p:spPr>
          <a:ln>
            <a:miter lim="800000"/>
          </a:ln>
        </p:spPr>
      </p:sp>
      <p:sp>
        <p:nvSpPr>
          <p:cNvPr id="27651" name="备注占位符 2"/>
          <p:cNvSpPr>
            <a:spLocks noGrp="1" noChangeArrowheads="1"/>
          </p:cNvSpPr>
          <p:nvPr>
            <p:ph type="body" idx="4294967295"/>
          </p:nvPr>
        </p:nvSpPr>
        <p:spPr/>
        <p:txBody>
          <a:bodyPr/>
          <a:lstStyle/>
          <a:p>
            <a:pPr eaLnBrk="1" hangingPunct="1"/>
            <a:endParaRPr lang="zh-CN" altLang="en-US"/>
          </a:p>
        </p:txBody>
      </p:sp>
      <p:sp>
        <p:nvSpPr>
          <p:cNvPr id="2" name="灯片编号占位符 3"/>
          <p:cNvSpPr>
            <a:spLocks noGrp="1" noChangeArrowheads="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fld id="{CB2787D5-427D-4055-9C86-5221CD6E01FE}" type="slidenum">
              <a:rPr lang="zh-CN" altLang="en-US">
                <a:sym typeface="+mn-ea"/>
              </a:rPr>
              <a:pPr>
                <a:defRPr/>
              </a:pPr>
              <a:t>44</a:t>
            </a:fld>
            <a:endParaRPr lang="zh-CN" altLang="en-US">
              <a:sym typeface="+mn-ea"/>
            </a:endParaRPr>
          </a:p>
        </p:txBody>
      </p:sp>
    </p:spTree>
    <p:extLst>
      <p:ext uri="{BB962C8B-B14F-4D97-AF65-F5344CB8AC3E}">
        <p14:creationId xmlns:p14="http://schemas.microsoft.com/office/powerpoint/2010/main" val="1288095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幻灯片图像占位符 1"/>
          <p:cNvSpPr>
            <a:spLocks noGrp="1" noRot="1" noChangeAspect="1" noChangeArrowheads="1" noTextEdit="1"/>
          </p:cNvSpPr>
          <p:nvPr>
            <p:ph type="sldImg" idx="4294967295"/>
          </p:nvPr>
        </p:nvSpPr>
        <p:spPr>
          <a:ln>
            <a:miter lim="800000"/>
          </a:ln>
        </p:spPr>
      </p:sp>
      <p:sp>
        <p:nvSpPr>
          <p:cNvPr id="29699" name="备注占位符 2"/>
          <p:cNvSpPr>
            <a:spLocks noGrp="1" noChangeArrowheads="1"/>
          </p:cNvSpPr>
          <p:nvPr>
            <p:ph type="body" idx="4294967295"/>
          </p:nvPr>
        </p:nvSpPr>
        <p:spPr/>
        <p:txBody>
          <a:bodyPr/>
          <a:lstStyle/>
          <a:p>
            <a:pPr eaLnBrk="1" hangingPunct="1"/>
            <a:endParaRPr lang="zh-CN" altLang="en-US"/>
          </a:p>
        </p:txBody>
      </p:sp>
      <p:sp>
        <p:nvSpPr>
          <p:cNvPr id="2" name="灯片编号占位符 3"/>
          <p:cNvSpPr>
            <a:spLocks noGrp="1" noChangeArrowheads="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fld id="{42DE65BA-9519-4B6B-B178-B4F10BDA5FF2}" type="slidenum">
              <a:rPr lang="zh-CN" altLang="en-US">
                <a:sym typeface="+mn-ea"/>
              </a:rPr>
              <a:pPr>
                <a:defRPr/>
              </a:pPr>
              <a:t>45</a:t>
            </a:fld>
            <a:endParaRPr lang="zh-CN" altLang="en-US">
              <a:sym typeface="+mn-ea"/>
            </a:endParaRPr>
          </a:p>
        </p:txBody>
      </p:sp>
    </p:spTree>
    <p:extLst>
      <p:ext uri="{BB962C8B-B14F-4D97-AF65-F5344CB8AC3E}">
        <p14:creationId xmlns:p14="http://schemas.microsoft.com/office/powerpoint/2010/main" val="2255454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幻灯片图像占位符 1"/>
          <p:cNvSpPr>
            <a:spLocks noGrp="1" noRot="1" noChangeAspect="1" noChangeArrowheads="1" noTextEdit="1"/>
          </p:cNvSpPr>
          <p:nvPr>
            <p:ph type="sldImg" idx="4294967295"/>
          </p:nvPr>
        </p:nvSpPr>
        <p:spPr>
          <a:ln>
            <a:miter lim="800000"/>
          </a:ln>
        </p:spPr>
      </p:sp>
      <p:sp>
        <p:nvSpPr>
          <p:cNvPr id="31747" name="备注占位符 2"/>
          <p:cNvSpPr>
            <a:spLocks noGrp="1" noChangeArrowheads="1"/>
          </p:cNvSpPr>
          <p:nvPr>
            <p:ph type="body" idx="4294967295"/>
          </p:nvPr>
        </p:nvSpPr>
        <p:spPr>
          <a:noFill/>
        </p:spPr>
        <p:txBody>
          <a:bodyPr/>
          <a:lstStyle/>
          <a:p>
            <a:pPr eaLnBrk="1" hangingPunct="1"/>
            <a:endParaRPr lang="zh-CN" altLang="en-US"/>
          </a:p>
        </p:txBody>
      </p:sp>
      <p:sp>
        <p:nvSpPr>
          <p:cNvPr id="317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fld id="{6859BF95-3CF7-4F37-9EDC-62E32B0E5B47}" type="slidenum">
              <a:rPr altLang="en-US" smtClean="0"/>
              <a:pPr fontAlgn="base"/>
              <a:t>46</a:t>
            </a:fld>
            <a:endParaRPr lang="zh-CN" altLang="en-US"/>
          </a:p>
        </p:txBody>
      </p:sp>
    </p:spTree>
    <p:extLst>
      <p:ext uri="{BB962C8B-B14F-4D97-AF65-F5344CB8AC3E}">
        <p14:creationId xmlns:p14="http://schemas.microsoft.com/office/powerpoint/2010/main" val="30641174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EEC51A20-CD35-464D-BD61-6AB26F2EF96C}" type="slidenum">
              <a:rPr lang="zh-CN" altLang="en-US" smtClean="0"/>
              <a:pPr>
                <a:defRPr/>
              </a:pPr>
              <a:t>47</a:t>
            </a:fld>
            <a:endParaRPr lang="zh-CN" altLang="en-US"/>
          </a:p>
        </p:txBody>
      </p:sp>
    </p:spTree>
    <p:extLst>
      <p:ext uri="{BB962C8B-B14F-4D97-AF65-F5344CB8AC3E}">
        <p14:creationId xmlns:p14="http://schemas.microsoft.com/office/powerpoint/2010/main" val="7630395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EEC51A20-CD35-464D-BD61-6AB26F2EF96C}" type="slidenum">
              <a:rPr lang="zh-CN" altLang="en-US" smtClean="0"/>
              <a:pPr>
                <a:defRPr/>
              </a:pPr>
              <a:t>55</a:t>
            </a:fld>
            <a:endParaRPr lang="zh-CN" altLang="en-US"/>
          </a:p>
        </p:txBody>
      </p:sp>
    </p:spTree>
    <p:extLst>
      <p:ext uri="{BB962C8B-B14F-4D97-AF65-F5344CB8AC3E}">
        <p14:creationId xmlns:p14="http://schemas.microsoft.com/office/powerpoint/2010/main" val="16740210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164866" name="Rectangle 7">
            <a:extLst>
              <a:ext uri="{FF2B5EF4-FFF2-40B4-BE49-F238E27FC236}">
                <a16:creationId xmlns:a16="http://schemas.microsoft.com/office/drawing/2014/main" id="{65766505-148B-4EC3-AB47-29D77ADE75FF}"/>
              </a:ext>
            </a:extLst>
          </p:cNvPr>
          <p:cNvSpPr txBox="1">
            <a:spLocks noGrp="1" noChangeArrowheads="1"/>
          </p:cNvSpPr>
          <p:nvPr/>
        </p:nvSpPr>
        <p:spPr bwMode="auto">
          <a:xfrm>
            <a:off x="3883025" y="8683625"/>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eaLnBrk="0" hangingPunct="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eaLnBrk="0" hangingPunct="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eaLnBrk="0" hangingPunct="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eaLnBrk="0" hangingPunct="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lgn="r" eaLnBrk="1" hangingPunct="1">
              <a:spcBef>
                <a:spcPct val="0"/>
              </a:spcBef>
              <a:buFontTx/>
              <a:buNone/>
            </a:pPr>
            <a:fld id="{D736E2D4-5B6B-4C5E-9F66-12993031951F}" type="slidenum">
              <a:rPr lang="zh-CN" altLang="en-US" b="1">
                <a:solidFill>
                  <a:srgbClr val="000000"/>
                </a:solidFill>
              </a:rPr>
              <a:pPr algn="r" eaLnBrk="1" hangingPunct="1">
                <a:spcBef>
                  <a:spcPct val="0"/>
                </a:spcBef>
                <a:buFontTx/>
                <a:buNone/>
              </a:pPr>
              <a:t>56</a:t>
            </a:fld>
            <a:endParaRPr lang="en-US" altLang="zh-CN" b="1">
              <a:solidFill>
                <a:srgbClr val="000000"/>
              </a:solidFill>
            </a:endParaRPr>
          </a:p>
        </p:txBody>
      </p:sp>
      <p:sp>
        <p:nvSpPr>
          <p:cNvPr id="164867" name="Rectangle 2">
            <a:extLst>
              <a:ext uri="{FF2B5EF4-FFF2-40B4-BE49-F238E27FC236}">
                <a16:creationId xmlns:a16="http://schemas.microsoft.com/office/drawing/2014/main" id="{604B2DB2-E846-483B-BC0E-38F7CEF6FD0B}"/>
              </a:ext>
            </a:extLst>
          </p:cNvPr>
          <p:cNvSpPr>
            <a:spLocks noGrp="1" noRot="1" noChangeAspect="1" noChangeArrowheads="1" noTextEdit="1"/>
          </p:cNvSpPr>
          <p:nvPr>
            <p:ph type="sldImg"/>
          </p:nvPr>
        </p:nvSpPr>
        <p:spPr>
          <a:xfrm>
            <a:off x="1141413" y="684213"/>
            <a:ext cx="4572000" cy="3429000"/>
          </a:xfrm>
        </p:spPr>
      </p:sp>
      <p:sp>
        <p:nvSpPr>
          <p:cNvPr id="164868" name="Rectangle 3">
            <a:extLst>
              <a:ext uri="{FF2B5EF4-FFF2-40B4-BE49-F238E27FC236}">
                <a16:creationId xmlns:a16="http://schemas.microsoft.com/office/drawing/2014/main" id="{7ADE2CF8-FA73-494E-A5E4-3E979ABDEB55}"/>
              </a:ext>
            </a:extLst>
          </p:cNvPr>
          <p:cNvSpPr>
            <a:spLocks noGrp="1" noChangeArrowheads="1"/>
          </p:cNvSpPr>
          <p:nvPr>
            <p:ph type="body" idx="1"/>
          </p:nvPr>
        </p:nvSpPr>
        <p:spPr>
          <a:xfrm>
            <a:off x="684213" y="4341813"/>
            <a:ext cx="5486400" cy="4114800"/>
          </a:xfrm>
          <a:noFill/>
        </p:spPr>
        <p:txBody>
          <a:bodyPr anchor="t"/>
          <a:lstStyle/>
          <a:p>
            <a:endParaRPr lang="zh-CN" altLang="en-US"/>
          </a:p>
          <a:p>
            <a:endParaRPr lang="zh-CN" altLang="en-US"/>
          </a:p>
        </p:txBody>
      </p:sp>
    </p:spTree>
  </p:cSld>
  <p:clrMapOvr>
    <a:overrideClrMapping bg1="lt1" tx1="dk1" bg2="lt2" tx2="dk2" accent1="accent1" accent2="accent2" accent3="accent3" accent4="accent4" accent5="accent5" accent6="accent6" hlink="hlink" folHlink="folHlink"/>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71714A6D-5D1E-4F1A-ABE1-0B30E1ED3009}" type="datetimeFigureOut">
              <a:rPr lang="zh-CN" altLang="en-US" smtClean="0"/>
              <a:pPr/>
              <a:t>2020/9/21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57ACF8-CA41-4BF2-8DAD-BDEE09F469C9}"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1714A6D-5D1E-4F1A-ABE1-0B30E1ED3009}" type="datetimeFigureOut">
              <a:rPr lang="zh-CN" altLang="en-US" smtClean="0"/>
              <a:pPr/>
              <a:t>2020/9/21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57ACF8-CA41-4BF2-8DAD-BDEE09F469C9}"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1714A6D-5D1E-4F1A-ABE1-0B30E1ED3009}" type="datetimeFigureOut">
              <a:rPr lang="zh-CN" altLang="en-US" smtClean="0"/>
              <a:pPr/>
              <a:t>2020/9/21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57ACF8-CA41-4BF2-8DAD-BDEE09F469C9}"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989013" y="276225"/>
            <a:ext cx="7697787" cy="942975"/>
          </a:xfrm>
        </p:spPr>
        <p:txBody>
          <a:bodyPr/>
          <a:lstStyle/>
          <a:p>
            <a:r>
              <a:rPr lang="zh-CN" altLang="en-US"/>
              <a:t>单击此处编辑母版标题样式</a:t>
            </a:r>
          </a:p>
        </p:txBody>
      </p:sp>
      <p:sp>
        <p:nvSpPr>
          <p:cNvPr id="3" name="文本占位符 2"/>
          <p:cNvSpPr>
            <a:spLocks noGrp="1"/>
          </p:cNvSpPr>
          <p:nvPr>
            <p:ph type="body" sz="half" idx="1"/>
          </p:nvPr>
        </p:nvSpPr>
        <p:spPr>
          <a:xfrm>
            <a:off x="457200" y="1447800"/>
            <a:ext cx="4038600" cy="467836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447800"/>
            <a:ext cx="4038600" cy="467836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0476748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23091" y="181976"/>
            <a:ext cx="8229600" cy="558800"/>
          </a:xfrm>
        </p:spPr>
        <p:txBody>
          <a:bodyPr/>
          <a:lstStyle>
            <a:lvl1pPr algn="l">
              <a:defRPr sz="2400" b="1">
                <a:solidFill>
                  <a:schemeClr val="bg1"/>
                </a:solidFill>
                <a:latin typeface="Kaiti SC" charset="-122"/>
                <a:ea typeface="Kaiti SC" charset="-122"/>
                <a:cs typeface="Kaiti SC" charset="-122"/>
              </a:defRPr>
            </a:lvl1pPr>
          </a:lstStyle>
          <a:p>
            <a:r>
              <a:rPr lang="zh-CN" altLang="en-US" dirty="0"/>
              <a:t>单击此处编辑母版标题样式</a:t>
            </a:r>
          </a:p>
        </p:txBody>
      </p:sp>
    </p:spTree>
    <p:extLst>
      <p:ext uri="{BB962C8B-B14F-4D97-AF65-F5344CB8AC3E}">
        <p14:creationId xmlns:p14="http://schemas.microsoft.com/office/powerpoint/2010/main" val="6516548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pic>
        <p:nvPicPr>
          <p:cNvPr id="3" name="图片 6"/>
          <p:cNvPicPr>
            <a:picLocks noChangeAspect="1"/>
          </p:cNvPicPr>
          <p:nvPr userDrawn="1"/>
        </p:nvPicPr>
        <p:blipFill>
          <a:blip r:embed="rId2" cstate="print"/>
          <a:srcRect/>
          <a:stretch>
            <a:fillRect/>
          </a:stretch>
        </p:blipFill>
        <p:spPr bwMode="auto">
          <a:xfrm>
            <a:off x="8434388" y="117475"/>
            <a:ext cx="612775" cy="768350"/>
          </a:xfrm>
          <a:prstGeom prst="rect">
            <a:avLst/>
          </a:prstGeom>
          <a:noFill/>
          <a:ln w="9525">
            <a:noFill/>
            <a:miter lim="800000"/>
            <a:headEnd/>
            <a:tailEnd/>
          </a:ln>
        </p:spPr>
      </p:pic>
      <p:cxnSp>
        <p:nvCxnSpPr>
          <p:cNvPr id="4" name="直接连接符 7"/>
          <p:cNvCxnSpPr/>
          <p:nvPr userDrawn="1"/>
        </p:nvCxnSpPr>
        <p:spPr>
          <a:xfrm>
            <a:off x="0" y="1042988"/>
            <a:ext cx="9144000" cy="0"/>
          </a:xfrm>
          <a:prstGeom prst="line">
            <a:avLst/>
          </a:prstGeom>
          <a:ln w="82550">
            <a:solidFill>
              <a:srgbClr val="5F1051"/>
            </a:solidFill>
          </a:ln>
        </p:spPr>
        <p:style>
          <a:lnRef idx="1">
            <a:schemeClr val="accent1"/>
          </a:lnRef>
          <a:fillRef idx="0">
            <a:schemeClr val="accent1"/>
          </a:fillRef>
          <a:effectRef idx="0">
            <a:schemeClr val="accent1"/>
          </a:effectRef>
          <a:fontRef idx="minor">
            <a:schemeClr val="tx1"/>
          </a:fontRef>
        </p:style>
      </p:cxnSp>
      <p:sp>
        <p:nvSpPr>
          <p:cNvPr id="6" name="Title 1"/>
          <p:cNvSpPr>
            <a:spLocks noGrp="1"/>
          </p:cNvSpPr>
          <p:nvPr>
            <p:ph type="title"/>
          </p:nvPr>
        </p:nvSpPr>
        <p:spPr>
          <a:xfrm>
            <a:off x="123825" y="117475"/>
            <a:ext cx="8051800" cy="808038"/>
          </a:xfrm>
        </p:spPr>
        <p:txBody>
          <a:bodyPr>
            <a:normAutofit/>
          </a:bodyPr>
          <a:lstStyle>
            <a:lvl1pPr algn="l" rtl="0" eaLnBrk="0" fontAlgn="base" hangingPunct="0">
              <a:spcBef>
                <a:spcPct val="0"/>
              </a:spcBef>
              <a:spcAft>
                <a:spcPct val="0"/>
              </a:spcAft>
              <a:defRPr lang="en-US" altLang="en-US" sz="3600" b="1" kern="1200" dirty="0">
                <a:solidFill>
                  <a:srgbClr val="660066"/>
                </a:solidFill>
                <a:latin typeface="华文新魏" panose="02010800040101010101" pitchFamily="2" charset="-122"/>
                <a:ea typeface="华文新魏" panose="02010800040101010101" pitchFamily="2" charset="-122"/>
                <a:cs typeface="华文新魏" panose="02010800040101010101" pitchFamily="2" charset="-122"/>
              </a:defRPr>
            </a:lvl1pPr>
          </a:lstStyle>
          <a:p>
            <a:r>
              <a:rPr lang="zh-CN" altLang="en-US" dirty="0"/>
              <a:t>单击此处编辑母版标题样式</a:t>
            </a:r>
            <a:endParaRPr lang="en-US" dirty="0"/>
          </a:p>
        </p:txBody>
      </p:sp>
    </p:spTree>
    <p:extLst>
      <p:ext uri="{BB962C8B-B14F-4D97-AF65-F5344CB8AC3E}">
        <p14:creationId xmlns:p14="http://schemas.microsoft.com/office/powerpoint/2010/main" val="1660922197"/>
      </p:ext>
    </p:extLst>
  </p:cSld>
  <p:clrMapOvr>
    <a:masterClrMapping/>
  </p:clrMapOvr>
  <p:transition>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1714A6D-5D1E-4F1A-ABE1-0B30E1ED3009}" type="datetimeFigureOut">
              <a:rPr lang="zh-CN" altLang="en-US" smtClean="0"/>
              <a:pPr/>
              <a:t>2020/9/21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57ACF8-CA41-4BF2-8DAD-BDEE09F469C9}"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71714A6D-5D1E-4F1A-ABE1-0B30E1ED3009}" type="datetimeFigureOut">
              <a:rPr lang="zh-CN" altLang="en-US" smtClean="0"/>
              <a:pPr/>
              <a:t>2020/9/21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57ACF8-CA41-4BF2-8DAD-BDEE09F469C9}"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71714A6D-5D1E-4F1A-ABE1-0B30E1ED3009}" type="datetimeFigureOut">
              <a:rPr lang="zh-CN" altLang="en-US" smtClean="0"/>
              <a:pPr/>
              <a:t>2020/9/21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57ACF8-CA41-4BF2-8DAD-BDEE09F469C9}"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1714A6D-5D1E-4F1A-ABE1-0B30E1ED3009}" type="datetimeFigureOut">
              <a:rPr lang="zh-CN" altLang="en-US" smtClean="0"/>
              <a:pPr/>
              <a:t>2020/9/21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757ACF8-CA41-4BF2-8DAD-BDEE09F469C9}"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1714A6D-5D1E-4F1A-ABE1-0B30E1ED3009}" type="datetimeFigureOut">
              <a:rPr lang="zh-CN" altLang="en-US" smtClean="0"/>
              <a:pPr/>
              <a:t>2020/9/21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757ACF8-CA41-4BF2-8DAD-BDEE09F469C9}"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1714A6D-5D1E-4F1A-ABE1-0B30E1ED3009}" type="datetimeFigureOut">
              <a:rPr lang="zh-CN" altLang="en-US" smtClean="0"/>
              <a:pPr/>
              <a:t>2020/9/21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757ACF8-CA41-4BF2-8DAD-BDEE09F469C9}"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71714A6D-5D1E-4F1A-ABE1-0B30E1ED3009}" type="datetimeFigureOut">
              <a:rPr lang="zh-CN" altLang="en-US" smtClean="0"/>
              <a:pPr/>
              <a:t>2020/9/21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57ACF8-CA41-4BF2-8DAD-BDEE09F469C9}"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71714A6D-5D1E-4F1A-ABE1-0B30E1ED3009}" type="datetimeFigureOut">
              <a:rPr lang="zh-CN" altLang="en-US" smtClean="0"/>
              <a:pPr/>
              <a:t>2020/9/21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57ACF8-CA41-4BF2-8DAD-BDEE09F469C9}"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714A6D-5D1E-4F1A-ABE1-0B30E1ED3009}" type="datetimeFigureOut">
              <a:rPr lang="zh-CN" altLang="en-US" smtClean="0"/>
              <a:pPr/>
              <a:t>2020/9/21</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57ACF8-CA41-4BF2-8DAD-BDEE09F469C9}"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3" r:id="rId12"/>
    <p:sldLayoutId id="2147483664" r:id="rId13"/>
    <p:sldLayoutId id="2147483667"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103.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4.png"/><Relationship Id="rId10" Type="http://schemas.openxmlformats.org/officeDocument/2006/relationships/image" Target="../media/image50.png"/><Relationship Id="rId4" Type="http://schemas.openxmlformats.org/officeDocument/2006/relationships/image" Target="../media/image53.png"/><Relationship Id="rId9" Type="http://schemas.openxmlformats.org/officeDocument/2006/relationships/image" Target="../media/image58.png"/></Relationships>
</file>

<file path=ppt/slides/_rels/slide10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2.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2" Type="http://schemas.openxmlformats.org/officeDocument/2006/relationships/image" Target="../media/image65.emf"/><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7.xml"/><Relationship Id="rId1" Type="http://schemas.openxmlformats.org/officeDocument/2006/relationships/themeOverride" Target="../theme/themeOverride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4.png"/><Relationship Id="rId7" Type="http://schemas.openxmlformats.org/officeDocument/2006/relationships/diagramColors" Target="../diagrams/colors2.xml"/><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5.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4.png"/><Relationship Id="rId7" Type="http://schemas.openxmlformats.org/officeDocument/2006/relationships/diagramColors" Target="../diagrams/colors3.xml"/><Relationship Id="rId2" Type="http://schemas.openxmlformats.org/officeDocument/2006/relationships/notesSlide" Target="../notesSlides/notesSlide5.xml"/><Relationship Id="rId1" Type="http://schemas.openxmlformats.org/officeDocument/2006/relationships/slideLayout" Target="../slideLayouts/slideLayout14.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7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 Id="rId4" Type="http://schemas.openxmlformats.org/officeDocument/2006/relationships/image" Target="../media/image33.jpeg"/></Relationships>
</file>

<file path=ppt/slides/_rels/slide78.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endParaRPr lang="zh-CN" altLang="en-US"/>
          </a:p>
        </p:txBody>
      </p:sp>
      <p:sp>
        <p:nvSpPr>
          <p:cNvPr id="5" name="副标题 4"/>
          <p:cNvSpPr>
            <a:spLocks noGrp="1"/>
          </p:cNvSpPr>
          <p:nvPr>
            <p:ph type="subTitle" idx="1"/>
          </p:nvPr>
        </p:nvSpPr>
        <p:spPr/>
        <p:txBody>
          <a:bodyPr/>
          <a:lstStyle/>
          <a:p>
            <a:endParaRPr lang="zh-CN" altLang="en-US"/>
          </a:p>
        </p:txBody>
      </p:sp>
      <p:pic>
        <p:nvPicPr>
          <p:cNvPr id="1025" name="Picture 1" descr="C:\Users\user\AppData\Roaming\Tencent\Users\837722370\QQ\WinTemp\RichOle\61`D}$8JPWC`LABKX(8N(OD.png"/>
          <p:cNvPicPr>
            <a:picLocks noChangeAspect="1" noChangeArrowheads="1"/>
          </p:cNvPicPr>
          <p:nvPr/>
        </p:nvPicPr>
        <p:blipFill>
          <a:blip r:embed="rId3"/>
          <a:srcRect/>
          <a:stretch>
            <a:fillRect/>
          </a:stretch>
        </p:blipFill>
        <p:spPr bwMode="auto">
          <a:xfrm>
            <a:off x="0" y="0"/>
            <a:ext cx="9190694" cy="6858000"/>
          </a:xfrm>
          <a:prstGeom prst="rect">
            <a:avLst/>
          </a:prstGeom>
          <a:noFill/>
        </p:spPr>
      </p:pic>
      <p:sp>
        <p:nvSpPr>
          <p:cNvPr id="6" name="文本框 5"/>
          <p:cNvSpPr txBox="1"/>
          <p:nvPr/>
        </p:nvSpPr>
        <p:spPr>
          <a:xfrm>
            <a:off x="639444" y="2267585"/>
            <a:ext cx="8504555" cy="830997"/>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lstStyle/>
          <a:p>
            <a:pPr algn="ctr"/>
            <a:r>
              <a:rPr lang="zh-CN" altLang="en-US" sz="4800" b="1" dirty="0">
                <a:solidFill>
                  <a:schemeClr val="accent4"/>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第一章：信息与信息资源</a:t>
            </a:r>
          </a:p>
        </p:txBody>
      </p:sp>
    </p:spTree>
    <p:extLst>
      <p:ext uri="{BB962C8B-B14F-4D97-AF65-F5344CB8AC3E}">
        <p14:creationId xmlns:p14="http://schemas.microsoft.com/office/powerpoint/2010/main" val="2224837743"/>
      </p:ext>
    </p:extLst>
  </p:cSld>
  <p:clrMapOvr>
    <a:masterClrMapping/>
  </p:clrMapOvr>
  <p:transition advTm="439"/>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7C116232-2ECB-46FB-A9FF-151497E780A6}"/>
              </a:ext>
            </a:extLst>
          </p:cNvPr>
          <p:cNvSpPr>
            <a:spLocks noGrp="1" noChangeArrowheads="1"/>
          </p:cNvSpPr>
          <p:nvPr>
            <p:ph type="title"/>
          </p:nvPr>
        </p:nvSpPr>
        <p:spPr>
          <a:xfrm>
            <a:off x="500034" y="142852"/>
            <a:ext cx="7412037" cy="828675"/>
          </a:xfrm>
        </p:spPr>
        <p:txBody>
          <a:bodyPr>
            <a:normAutofit/>
          </a:bodyPr>
          <a:lstStyle/>
          <a:p>
            <a:pPr algn="l"/>
            <a:r>
              <a:rPr lang="zh-CN" altLang="zh-CN" sz="3600" b="1" dirty="0">
                <a:solidFill>
                  <a:srgbClr val="660066"/>
                </a:solidFill>
                <a:latin typeface="黑体" panose="02010609060101010101" pitchFamily="49" charset="-122"/>
                <a:ea typeface="黑体" panose="02010609060101010101" pitchFamily="49" charset="-122"/>
              </a:rPr>
              <a:t>不同学科对信息的定义</a:t>
            </a:r>
          </a:p>
        </p:txBody>
      </p:sp>
      <p:sp>
        <p:nvSpPr>
          <p:cNvPr id="47107" name="Rectangle 3" descr="Rectangle: Click to edit Master text styles&#10;Second level&#10;Third level&#10;Fourth level&#10;Fifth level">
            <a:extLst>
              <a:ext uri="{FF2B5EF4-FFF2-40B4-BE49-F238E27FC236}">
                <a16:creationId xmlns:a16="http://schemas.microsoft.com/office/drawing/2014/main" id="{1F1BAD2D-6B00-4314-AE31-18E2D255C74F}"/>
              </a:ext>
            </a:extLst>
          </p:cNvPr>
          <p:cNvSpPr>
            <a:spLocks noGrp="1" noChangeArrowheads="1"/>
          </p:cNvSpPr>
          <p:nvPr>
            <p:ph type="body" idx="1"/>
          </p:nvPr>
        </p:nvSpPr>
        <p:spPr>
          <a:xfrm>
            <a:off x="323850" y="1268760"/>
            <a:ext cx="8820150" cy="5111750"/>
          </a:xfrm>
        </p:spPr>
        <p:txBody>
          <a:bodyPr/>
          <a:lstStyle/>
          <a:p>
            <a:pPr>
              <a:lnSpc>
                <a:spcPct val="120000"/>
              </a:lnSpc>
            </a:pPr>
            <a:r>
              <a:rPr lang="zh-CN" altLang="zh-CN" sz="2000" b="1" dirty="0">
                <a:solidFill>
                  <a:srgbClr val="FF0066"/>
                </a:solidFill>
                <a:latin typeface="华文中宋" panose="02010600040101010101" pitchFamily="2" charset="-122"/>
                <a:ea typeface="华文中宋" panose="02010600040101010101" pitchFamily="2" charset="-122"/>
              </a:rPr>
              <a:t>哲学界认为：</a:t>
            </a:r>
          </a:p>
          <a:p>
            <a:pPr lvl="1">
              <a:lnSpc>
                <a:spcPct val="120000"/>
              </a:lnSpc>
            </a:pPr>
            <a:r>
              <a:rPr lang="zh-CN" altLang="zh-CN" sz="1800" b="1" dirty="0">
                <a:latin typeface="华文中宋" panose="02010600040101010101" pitchFamily="2" charset="-122"/>
                <a:ea typeface="华文中宋" panose="02010600040101010101" pitchFamily="2" charset="-122"/>
              </a:rPr>
              <a:t>信息是系统有序程度的标记，信息是物质的一个重要方面，标志着物质的运动和变化的状态。 </a:t>
            </a:r>
          </a:p>
          <a:p>
            <a:pPr>
              <a:lnSpc>
                <a:spcPct val="120000"/>
              </a:lnSpc>
            </a:pPr>
            <a:r>
              <a:rPr lang="zh-CN" altLang="zh-CN" sz="2000" b="1" dirty="0">
                <a:solidFill>
                  <a:srgbClr val="FF0066"/>
                </a:solidFill>
                <a:latin typeface="华文中宋" panose="02010600040101010101" pitchFamily="2" charset="-122"/>
                <a:ea typeface="华文中宋" panose="02010600040101010101" pitchFamily="2" charset="-122"/>
              </a:rPr>
              <a:t>新闻学界认为：</a:t>
            </a:r>
          </a:p>
          <a:p>
            <a:pPr lvl="1">
              <a:lnSpc>
                <a:spcPct val="120000"/>
              </a:lnSpc>
            </a:pPr>
            <a:r>
              <a:rPr lang="zh-CN" altLang="zh-CN" sz="1800" b="1" dirty="0">
                <a:latin typeface="华文中宋" panose="02010600040101010101" pitchFamily="2" charset="-122"/>
                <a:ea typeface="华文中宋" panose="02010600040101010101" pitchFamily="2" charset="-122"/>
              </a:rPr>
              <a:t>信息是事物运动状态的陈述，是物与物、物与人、人与人之间的特征传输。</a:t>
            </a:r>
          </a:p>
          <a:p>
            <a:pPr lvl="1">
              <a:lnSpc>
                <a:spcPct val="120000"/>
              </a:lnSpc>
            </a:pPr>
            <a:r>
              <a:rPr lang="zh-CN" altLang="zh-CN" sz="1800" b="1" dirty="0">
                <a:latin typeface="华文中宋" panose="02010600040101010101" pitchFamily="2" charset="-122"/>
                <a:ea typeface="华文中宋" panose="02010600040101010101" pitchFamily="2" charset="-122"/>
              </a:rPr>
              <a:t>新闻是信息的一种，是具有新闻价值的信息。</a:t>
            </a:r>
            <a:r>
              <a:rPr lang="zh-CN" altLang="zh-CN" sz="1800" dirty="0">
                <a:latin typeface="华文中宋" panose="02010600040101010101" pitchFamily="2" charset="-122"/>
                <a:ea typeface="华文中宋" panose="02010600040101010101" pitchFamily="2" charset="-122"/>
              </a:rPr>
              <a:t> </a:t>
            </a:r>
          </a:p>
          <a:p>
            <a:pPr>
              <a:lnSpc>
                <a:spcPct val="120000"/>
              </a:lnSpc>
            </a:pPr>
            <a:r>
              <a:rPr lang="zh-CN" altLang="zh-CN" sz="2000" b="1" dirty="0">
                <a:solidFill>
                  <a:srgbClr val="FF0066"/>
                </a:solidFill>
                <a:latin typeface="华文中宋" panose="02010600040101010101" pitchFamily="2" charset="-122"/>
                <a:ea typeface="华文中宋" panose="02010600040101010101" pitchFamily="2" charset="-122"/>
              </a:rPr>
              <a:t>经济学界认为：</a:t>
            </a:r>
          </a:p>
          <a:p>
            <a:pPr lvl="1">
              <a:lnSpc>
                <a:spcPct val="120000"/>
              </a:lnSpc>
            </a:pPr>
            <a:r>
              <a:rPr lang="zh-CN" altLang="zh-CN" sz="1800" b="1" dirty="0">
                <a:latin typeface="华文中宋" panose="02010600040101010101" pitchFamily="2" charset="-122"/>
                <a:ea typeface="华文中宋" panose="02010600040101010101" pitchFamily="2" charset="-122"/>
              </a:rPr>
              <a:t>信息是反映事物特征的形式，是与物质、能量相并列的客观世界的三大要素之一，信息是管理和决策的重要依据。</a:t>
            </a:r>
            <a:r>
              <a:rPr lang="zh-CN" altLang="zh-CN" sz="1800" dirty="0">
                <a:latin typeface="华文中宋" panose="02010600040101010101" pitchFamily="2" charset="-122"/>
                <a:ea typeface="华文中宋" panose="02010600040101010101" pitchFamily="2" charset="-122"/>
              </a:rPr>
              <a:t> </a:t>
            </a:r>
          </a:p>
          <a:p>
            <a:pPr>
              <a:lnSpc>
                <a:spcPct val="120000"/>
              </a:lnSpc>
            </a:pPr>
            <a:r>
              <a:rPr lang="zh-CN" altLang="zh-CN" sz="2000" b="1" dirty="0">
                <a:solidFill>
                  <a:srgbClr val="FF0066"/>
                </a:solidFill>
                <a:latin typeface="华文中宋" panose="02010600040101010101" pitchFamily="2" charset="-122"/>
                <a:ea typeface="华文中宋" panose="02010600040101010101" pitchFamily="2" charset="-122"/>
              </a:rPr>
              <a:t>图书情报学界认为：</a:t>
            </a:r>
          </a:p>
          <a:p>
            <a:pPr lvl="1">
              <a:lnSpc>
                <a:spcPct val="120000"/>
              </a:lnSpc>
            </a:pPr>
            <a:r>
              <a:rPr lang="zh-CN" altLang="zh-CN" sz="1800" b="1" dirty="0">
                <a:latin typeface="华文中宋" panose="02010600040101010101" pitchFamily="2" charset="-122"/>
                <a:ea typeface="华文中宋" panose="02010600040101010101" pitchFamily="2" charset="-122"/>
              </a:rPr>
              <a:t>信息是读者通过阅读或其他认知方法处理记录所理解的东西，它不能脱离外在的事物或读者而独立存在，它是与文本和读者以及记录和用户之间的交互行为相关的，是与读者大脑中的认知结构相对应的东西。</a:t>
            </a: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80933891-A164-45E3-9BF2-322C42FC9692}"/>
              </a:ext>
            </a:extLst>
          </p:cNvPr>
          <p:cNvSpPr>
            <a:spLocks noGrp="1" noChangeArrowheads="1"/>
          </p:cNvSpPr>
          <p:nvPr>
            <p:ph type="title"/>
          </p:nvPr>
        </p:nvSpPr>
        <p:spPr>
          <a:xfrm>
            <a:off x="714375" y="57150"/>
            <a:ext cx="7697788" cy="942975"/>
          </a:xfrm>
        </p:spPr>
        <p:txBody>
          <a:bodyPr>
            <a:normAutofit/>
          </a:bodyPr>
          <a:lstStyle/>
          <a:p>
            <a:pPr algn="l">
              <a:defRPr/>
            </a:pPr>
            <a:r>
              <a:rPr lang="zh-CN" altLang="en-US" sz="2900" b="1" dirty="0">
                <a:solidFill>
                  <a:srgbClr val="660066"/>
                </a:solidFill>
                <a:latin typeface="黑体" panose="02010609060101010101" pitchFamily="49" charset="-122"/>
                <a:ea typeface="黑体" panose="02010609060101010101" pitchFamily="49" charset="-122"/>
              </a:rPr>
              <a:t>数据质量四维评价体系</a:t>
            </a:r>
          </a:p>
        </p:txBody>
      </p:sp>
      <p:sp>
        <p:nvSpPr>
          <p:cNvPr id="146435" name="Text Box 3">
            <a:extLst>
              <a:ext uri="{FF2B5EF4-FFF2-40B4-BE49-F238E27FC236}">
                <a16:creationId xmlns:a16="http://schemas.microsoft.com/office/drawing/2014/main" id="{9112E284-7167-475F-9F1F-D5C2EF9F6BC5}"/>
              </a:ext>
            </a:extLst>
          </p:cNvPr>
          <p:cNvSpPr txBox="1">
            <a:spLocks noChangeArrowheads="1"/>
          </p:cNvSpPr>
          <p:nvPr/>
        </p:nvSpPr>
        <p:spPr bwMode="auto">
          <a:xfrm>
            <a:off x="107950" y="6143625"/>
            <a:ext cx="9161463"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zh-CN">
                <a:solidFill>
                  <a:srgbClr val="FF0000"/>
                </a:solidFill>
              </a:rPr>
              <a:t>R.Y. Wang, D.M. Strong, Beyond accuracy: what data quality means to data consumers,</a:t>
            </a:r>
          </a:p>
          <a:p>
            <a:r>
              <a:rPr lang="zh-CN" altLang="zh-CN">
                <a:solidFill>
                  <a:srgbClr val="FF0000"/>
                </a:solidFill>
              </a:rPr>
              <a:t> Journal of Management Information Systems, 1996, 12(4) :5–34</a:t>
            </a:r>
          </a:p>
        </p:txBody>
      </p:sp>
      <p:graphicFrame>
        <p:nvGraphicFramePr>
          <p:cNvPr id="14340" name="Group 4">
            <a:extLst>
              <a:ext uri="{FF2B5EF4-FFF2-40B4-BE49-F238E27FC236}">
                <a16:creationId xmlns:a16="http://schemas.microsoft.com/office/drawing/2014/main" id="{8C23E537-1FA6-429F-A4B0-35E3E3D3B4E2}"/>
              </a:ext>
            </a:extLst>
          </p:cNvPr>
          <p:cNvGraphicFramePr>
            <a:graphicFrameLocks noGrp="1"/>
          </p:cNvGraphicFramePr>
          <p:nvPr>
            <p:ph sz="half" idx="2"/>
          </p:nvPr>
        </p:nvGraphicFramePr>
        <p:xfrm>
          <a:off x="1138238" y="1933575"/>
          <a:ext cx="7126287" cy="3827462"/>
        </p:xfrm>
        <a:graphic>
          <a:graphicData uri="http://schemas.openxmlformats.org/drawingml/2006/table">
            <a:tbl>
              <a:tblPr/>
              <a:tblGrid>
                <a:gridCol w="3625849">
                  <a:extLst>
                    <a:ext uri="{9D8B030D-6E8A-4147-A177-3AD203B41FA5}">
                      <a16:colId xmlns:a16="http://schemas.microsoft.com/office/drawing/2014/main" val="20000"/>
                    </a:ext>
                  </a:extLst>
                </a:gridCol>
                <a:gridCol w="3500438">
                  <a:extLst>
                    <a:ext uri="{9D8B030D-6E8A-4147-A177-3AD203B41FA5}">
                      <a16:colId xmlns:a16="http://schemas.microsoft.com/office/drawing/2014/main" val="20001"/>
                    </a:ext>
                  </a:extLst>
                </a:gridCol>
              </a:tblGrid>
              <a:tr h="384064">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2100" b="1" i="0" u="none" strike="noStrike" cap="none" normalizeH="0" baseline="0" dirty="0">
                          <a:ln>
                            <a:noFill/>
                          </a:ln>
                          <a:solidFill>
                            <a:srgbClr val="FF0000"/>
                          </a:solidFill>
                          <a:effectLst/>
                          <a:latin typeface="Calibri" pitchFamily="34" charset="0"/>
                          <a:ea typeface="宋体" pitchFamily="2" charset="-122"/>
                        </a:rPr>
                        <a:t>内在质量</a:t>
                      </a:r>
                    </a:p>
                  </a:txBody>
                  <a:tcPr marT="45721" marB="45721" anchor="ctr" horzOverflow="overflow">
                    <a:lnL cap="flat">
                      <a:noFill/>
                    </a:lnL>
                    <a:lnR cap="flat">
                      <a:noFill/>
                    </a:lnR>
                    <a:lnT w="12700" cap="flat" cmpd="sng" algn="ctr">
                      <a:solidFill>
                        <a:srgbClr val="4F81BD"/>
                      </a:solidFill>
                      <a:prstDash val="solid"/>
                      <a:miter lim="800000"/>
                      <a:headEnd type="none" w="med" len="med"/>
                      <a:tailEnd type="none" w="med" len="med"/>
                    </a:lnT>
                    <a:lnB w="12700" cap="flat" cmpd="sng" algn="ctr">
                      <a:solidFill>
                        <a:srgbClr val="4F81BD"/>
                      </a:solidFill>
                      <a:prstDash val="solid"/>
                      <a:miter lim="800000"/>
                      <a:headEnd type="none" w="med" len="med"/>
                      <a:tailEnd type="none" w="med" len="med"/>
                    </a:lnB>
                    <a:lnTlToBr>
                      <a:noFill/>
                    </a:lnTlToBr>
                    <a:lnBlToTr>
                      <a:noFill/>
                    </a:lnBlToTr>
                    <a:noFill/>
                  </a:tcPr>
                </a:tc>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2100" b="1" i="0" u="none" strike="noStrike" cap="none" normalizeH="0" baseline="0">
                          <a:ln>
                            <a:noFill/>
                          </a:ln>
                          <a:solidFill>
                            <a:srgbClr val="FF0000"/>
                          </a:solidFill>
                          <a:effectLst/>
                          <a:latin typeface="Calibri" pitchFamily="34" charset="0"/>
                          <a:ea typeface="宋体" pitchFamily="2" charset="-122"/>
                        </a:rPr>
                        <a:t>情境质量</a:t>
                      </a:r>
                    </a:p>
                  </a:txBody>
                  <a:tcPr marT="45721" marB="45721" anchor="ctr" horzOverflow="overflow">
                    <a:lnL cap="flat">
                      <a:noFill/>
                    </a:lnL>
                    <a:lnR cap="flat">
                      <a:noFill/>
                    </a:lnR>
                    <a:lnT w="12700" cap="flat" cmpd="sng" algn="ctr">
                      <a:solidFill>
                        <a:srgbClr val="4F81BD"/>
                      </a:solidFill>
                      <a:prstDash val="solid"/>
                      <a:miter lim="800000"/>
                      <a:headEnd type="none" w="med" len="med"/>
                      <a:tailEnd type="none" w="med" len="med"/>
                    </a:lnT>
                    <a:lnB w="12700" cap="flat" cmpd="sng" algn="ctr">
                      <a:solidFill>
                        <a:srgbClr val="4F81BD"/>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560562">
                <a:tc>
                  <a:txBody>
                    <a:bodyPr/>
                    <a:lstStyle/>
                    <a:p>
                      <a:pPr marL="0" marR="0" lvl="0" indent="0" algn="l" defTabSz="912813" rtl="0" eaLnBrk="0" fontAlgn="base" latinLnBrk="0" hangingPunct="0">
                        <a:lnSpc>
                          <a:spcPct val="130000"/>
                        </a:lnSpc>
                        <a:spcBef>
                          <a:spcPct val="20000"/>
                        </a:spcBef>
                        <a:spcAft>
                          <a:spcPct val="0"/>
                        </a:spcAft>
                        <a:buClrTx/>
                        <a:buSzTx/>
                        <a:buFont typeface="Arial" pitchFamily="34" charset="0"/>
                        <a:buNone/>
                        <a:tabLst/>
                      </a:pPr>
                      <a:r>
                        <a:rPr kumimoji="0" lang="zh-CN" altLang="en-US" sz="1900" b="1" i="0" u="none" strike="noStrike" cap="none" normalizeH="0" baseline="0" dirty="0">
                          <a:ln>
                            <a:noFill/>
                          </a:ln>
                          <a:solidFill>
                            <a:srgbClr val="000000"/>
                          </a:solidFill>
                          <a:effectLst/>
                          <a:latin typeface="Calibri" pitchFamily="34" charset="0"/>
                          <a:ea typeface="华文中宋" pitchFamily="2" charset="-122"/>
                        </a:rPr>
                        <a:t>表述信息内容的质量评估要素，主要从内容的准确性、正确性、完整性及权威性等指标刻画；</a:t>
                      </a:r>
                    </a:p>
                  </a:txBody>
                  <a:tcPr marT="45721" marB="45721" anchor="ctr" horzOverflow="overflow">
                    <a:lnL cap="flat">
                      <a:noFill/>
                    </a:lnL>
                    <a:lnR cap="flat">
                      <a:noFill/>
                    </a:lnR>
                    <a:lnT w="12700" cap="flat" cmpd="sng" algn="ctr">
                      <a:solidFill>
                        <a:srgbClr val="4F81BD"/>
                      </a:solidFill>
                      <a:prstDash val="solid"/>
                      <a:miter lim="800000"/>
                      <a:headEnd type="none" w="med" len="med"/>
                      <a:tailEnd type="none" w="med" len="med"/>
                    </a:lnT>
                    <a:lnB cap="flat">
                      <a:noFill/>
                    </a:lnB>
                    <a:lnTlToBr>
                      <a:noFill/>
                    </a:lnTlToBr>
                    <a:lnBlToTr>
                      <a:noFill/>
                    </a:lnBlToTr>
                    <a:solidFill>
                      <a:srgbClr val="4F81BD">
                        <a:alpha val="20000"/>
                      </a:srgbClr>
                    </a:solidFill>
                  </a:tcPr>
                </a:tc>
                <a:tc>
                  <a:txBody>
                    <a:bodyPr/>
                    <a:lstStyle/>
                    <a:p>
                      <a:pPr marL="0" marR="0" lvl="0" indent="0" algn="l" defTabSz="912813" rtl="0" eaLnBrk="0" fontAlgn="base" latinLnBrk="0" hangingPunct="0">
                        <a:lnSpc>
                          <a:spcPct val="130000"/>
                        </a:lnSpc>
                        <a:spcBef>
                          <a:spcPct val="20000"/>
                        </a:spcBef>
                        <a:spcAft>
                          <a:spcPct val="0"/>
                        </a:spcAft>
                        <a:buClrTx/>
                        <a:buSzTx/>
                        <a:buFont typeface="Arial" pitchFamily="34" charset="0"/>
                        <a:buNone/>
                        <a:tabLst/>
                      </a:pPr>
                      <a:r>
                        <a:rPr kumimoji="0" lang="zh-CN" altLang="en-US" sz="1900" b="1" i="0" u="none" strike="noStrike" cap="none" normalizeH="0" baseline="0">
                          <a:ln>
                            <a:noFill/>
                          </a:ln>
                          <a:solidFill>
                            <a:srgbClr val="000000"/>
                          </a:solidFill>
                          <a:effectLst/>
                          <a:latin typeface="Calibri" pitchFamily="34" charset="0"/>
                          <a:ea typeface="华文中宋" pitchFamily="2" charset="-122"/>
                          <a:sym typeface="Arial" pitchFamily="34" charset="0"/>
                        </a:rPr>
                        <a:t>表述信息与环境、政策的相关性、重要性以及适宜性与可用性等</a:t>
                      </a:r>
                    </a:p>
                  </a:txBody>
                  <a:tcPr marT="45721" marB="45721" anchor="ctr" horzOverflow="overflow">
                    <a:lnL cap="flat">
                      <a:noFill/>
                    </a:lnL>
                    <a:lnR cap="flat">
                      <a:noFill/>
                    </a:lnR>
                    <a:lnT w="12700" cap="flat" cmpd="sng" algn="ctr">
                      <a:solidFill>
                        <a:srgbClr val="4F81BD"/>
                      </a:solidFill>
                      <a:prstDash val="solid"/>
                      <a:miter lim="800000"/>
                      <a:headEnd type="none" w="med" len="med"/>
                      <a:tailEnd type="none" w="med" len="med"/>
                    </a:lnT>
                    <a:lnB cap="flat">
                      <a:noFill/>
                    </a:lnB>
                    <a:lnTlToBr>
                      <a:noFill/>
                    </a:lnTlToBr>
                    <a:lnBlToTr>
                      <a:noFill/>
                    </a:lnBlToTr>
                    <a:solidFill>
                      <a:srgbClr val="4F81BD">
                        <a:alpha val="20000"/>
                      </a:srgbClr>
                    </a:solidFill>
                  </a:tcPr>
                </a:tc>
                <a:extLst>
                  <a:ext uri="{0D108BD9-81ED-4DB2-BD59-A6C34878D82A}">
                    <a16:rowId xmlns:a16="http://schemas.microsoft.com/office/drawing/2014/main" val="10001"/>
                  </a:ext>
                </a:extLst>
              </a:tr>
              <a:tr h="442927">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2100" b="1" i="0" u="none" strike="noStrike" cap="none" normalizeH="0" baseline="0">
                          <a:ln>
                            <a:noFill/>
                          </a:ln>
                          <a:solidFill>
                            <a:srgbClr val="FF0000"/>
                          </a:solidFill>
                          <a:effectLst/>
                          <a:latin typeface="Calibri" pitchFamily="34" charset="0"/>
                          <a:ea typeface="宋体" pitchFamily="2" charset="-122"/>
                          <a:sym typeface="Arial" pitchFamily="34" charset="0"/>
                        </a:rPr>
                        <a:t>表述质量</a:t>
                      </a:r>
                    </a:p>
                  </a:txBody>
                  <a:tcPr marT="45721" marB="45721" anchor="ctr" horzOverflow="overflow">
                    <a:lnL cap="flat">
                      <a:noFill/>
                    </a:lnL>
                    <a:lnR cap="flat">
                      <a:noFill/>
                    </a:lnR>
                    <a:lnT cap="flat">
                      <a:noFill/>
                    </a:lnT>
                    <a:lnB cap="flat">
                      <a:noFill/>
                    </a:lnB>
                    <a:lnTlToBr>
                      <a:noFill/>
                    </a:lnTlToBr>
                    <a:lnBlToTr>
                      <a:noFill/>
                    </a:lnBlToTr>
                    <a:noFill/>
                  </a:tcPr>
                </a:tc>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2100" b="1" i="0" u="none" strike="noStrike" cap="none" normalizeH="0" baseline="0">
                          <a:ln>
                            <a:noFill/>
                          </a:ln>
                          <a:solidFill>
                            <a:srgbClr val="FF0000"/>
                          </a:solidFill>
                          <a:effectLst/>
                          <a:latin typeface="Calibri" pitchFamily="34" charset="0"/>
                          <a:ea typeface="宋体" pitchFamily="2" charset="-122"/>
                          <a:sym typeface="Arial" pitchFamily="34" charset="0"/>
                        </a:rPr>
                        <a:t>获取质量</a:t>
                      </a:r>
                    </a:p>
                  </a:txBody>
                  <a:tcPr marT="45721" marB="45721" anchor="ctr" horzOverflow="overflow">
                    <a:lnL cap="flat">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2"/>
                  </a:ext>
                </a:extLst>
              </a:tr>
              <a:tr h="1439909">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900" b="1" i="0" u="none" strike="noStrike" cap="none" normalizeH="0" baseline="0" dirty="0">
                          <a:ln>
                            <a:noFill/>
                          </a:ln>
                          <a:solidFill>
                            <a:srgbClr val="000000"/>
                          </a:solidFill>
                          <a:effectLst/>
                          <a:latin typeface="Calibri" pitchFamily="34" charset="0"/>
                          <a:ea typeface="华文中宋" pitchFamily="2" charset="-122"/>
                          <a:sym typeface="Arial" pitchFamily="34" charset="0"/>
                        </a:rPr>
                        <a:t>格式规范、用语规范与展示技巧</a:t>
                      </a:r>
                    </a:p>
                  </a:txBody>
                  <a:tcPr marT="45721" marB="45721" anchor="ctr" horzOverflow="overflow">
                    <a:lnL cap="flat">
                      <a:noFill/>
                    </a:lnL>
                    <a:lnR cap="flat">
                      <a:noFill/>
                    </a:lnR>
                    <a:lnT cap="flat">
                      <a:noFill/>
                    </a:lnT>
                    <a:lnB w="12700" cap="flat" cmpd="sng" algn="ctr">
                      <a:solidFill>
                        <a:srgbClr val="4F81BD"/>
                      </a:solidFill>
                      <a:prstDash val="solid"/>
                      <a:miter lim="800000"/>
                      <a:headEnd type="none" w="med" len="med"/>
                      <a:tailEnd type="none" w="med" len="med"/>
                    </a:lnB>
                    <a:lnTlToBr>
                      <a:noFill/>
                    </a:lnTlToBr>
                    <a:lnBlToTr>
                      <a:noFill/>
                    </a:lnBlToTr>
                    <a:solidFill>
                      <a:srgbClr val="4F81BD">
                        <a:alpha val="20000"/>
                      </a:srgbClr>
                    </a:solidFill>
                  </a:tcPr>
                </a:tc>
                <a:tc>
                  <a:txBody>
                    <a:bodyPr/>
                    <a:lstStyle/>
                    <a:p>
                      <a:pPr marL="0" marR="0" lvl="0" indent="0" algn="ctr" defTabSz="912813" rtl="0" eaLnBrk="0" fontAlgn="base" latinLnBrk="0" hangingPunct="0">
                        <a:lnSpc>
                          <a:spcPct val="130000"/>
                        </a:lnSpc>
                        <a:spcBef>
                          <a:spcPct val="20000"/>
                        </a:spcBef>
                        <a:spcAft>
                          <a:spcPct val="0"/>
                        </a:spcAft>
                        <a:buClrTx/>
                        <a:buSzTx/>
                        <a:buFont typeface="Arial" pitchFamily="34" charset="0"/>
                        <a:buNone/>
                        <a:tabLst/>
                      </a:pPr>
                      <a:r>
                        <a:rPr kumimoji="0" lang="zh-CN" altLang="en-US" sz="1900" b="1" i="0" u="none" strike="noStrike" cap="none" normalizeH="0" baseline="0" dirty="0">
                          <a:ln>
                            <a:noFill/>
                          </a:ln>
                          <a:solidFill>
                            <a:srgbClr val="000000"/>
                          </a:solidFill>
                          <a:effectLst/>
                          <a:latin typeface="Calibri" pitchFamily="34" charset="0"/>
                          <a:ea typeface="华文中宋" pitchFamily="2" charset="-122"/>
                          <a:sym typeface="Arial" pitchFamily="34" charset="0"/>
                        </a:rPr>
                        <a:t>链接、引文以及操作容易性以及获取安全</a:t>
                      </a:r>
                    </a:p>
                  </a:txBody>
                  <a:tcPr marT="45721" marB="45721" anchor="ctr" horzOverflow="overflow">
                    <a:lnL cap="flat">
                      <a:noFill/>
                    </a:lnL>
                    <a:lnR cap="flat">
                      <a:noFill/>
                    </a:lnR>
                    <a:lnT cap="flat">
                      <a:noFill/>
                    </a:lnT>
                    <a:lnB w="12700" cap="flat" cmpd="sng" algn="ctr">
                      <a:solidFill>
                        <a:srgbClr val="4F81BD"/>
                      </a:solidFill>
                      <a:prstDash val="solid"/>
                      <a:miter lim="800000"/>
                      <a:headEnd type="none" w="med" len="med"/>
                      <a:tailEnd type="none" w="med" len="med"/>
                    </a:lnB>
                    <a:lnTlToBr>
                      <a:noFill/>
                    </a:lnTlToBr>
                    <a:lnBlToTr>
                      <a:noFill/>
                    </a:lnBlToTr>
                    <a:solidFill>
                      <a:srgbClr val="4F81BD">
                        <a:alpha val="20000"/>
                      </a:srgbClr>
                    </a:solidFill>
                  </a:tcPr>
                </a:tc>
                <a:extLst>
                  <a:ext uri="{0D108BD9-81ED-4DB2-BD59-A6C34878D82A}">
                    <a16:rowId xmlns:a16="http://schemas.microsoft.com/office/drawing/2014/main" val="10003"/>
                  </a:ext>
                </a:extLst>
              </a:tr>
            </a:tbl>
          </a:graphicData>
        </a:graphic>
      </p:graphicFrame>
      <p:sp>
        <p:nvSpPr>
          <p:cNvPr id="146448" name="箭头 574">
            <a:extLst>
              <a:ext uri="{FF2B5EF4-FFF2-40B4-BE49-F238E27FC236}">
                <a16:creationId xmlns:a16="http://schemas.microsoft.com/office/drawing/2014/main" id="{7B0511F8-0255-463C-903F-E88C79513D61}"/>
              </a:ext>
            </a:extLst>
          </p:cNvPr>
          <p:cNvSpPr>
            <a:spLocks noChangeShapeType="1"/>
          </p:cNvSpPr>
          <p:nvPr/>
        </p:nvSpPr>
        <p:spPr bwMode="auto">
          <a:xfrm>
            <a:off x="357188" y="3836988"/>
            <a:ext cx="8340725" cy="0"/>
          </a:xfrm>
          <a:prstGeom prst="line">
            <a:avLst/>
          </a:prstGeom>
          <a:noFill/>
          <a:ln w="28575">
            <a:solidFill>
              <a:srgbClr val="FF0000"/>
            </a:solidFill>
            <a:round/>
            <a:headEnd type="stealth" w="lg" len="lg"/>
            <a:tailEnd type="stealth" w="lg" len="lg"/>
          </a:ln>
          <a:extLst>
            <a:ext uri="{909E8E84-426E-40DD-AFC4-6F175D3DCCD1}">
              <a14:hiddenFill xmlns:a14="http://schemas.microsoft.com/office/drawing/2010/main">
                <a:noFill/>
              </a14:hiddenFill>
            </a:ext>
          </a:extLst>
        </p:spPr>
        <p:txBody>
          <a:bodyPr/>
          <a:lstStyle/>
          <a:p>
            <a:endParaRPr lang="zh-CN" altLang="en-US"/>
          </a:p>
        </p:txBody>
      </p:sp>
      <p:sp>
        <p:nvSpPr>
          <p:cNvPr id="146449" name="箭头 574">
            <a:extLst>
              <a:ext uri="{FF2B5EF4-FFF2-40B4-BE49-F238E27FC236}">
                <a16:creationId xmlns:a16="http://schemas.microsoft.com/office/drawing/2014/main" id="{1399DDF7-4B0E-4C67-8465-A290220646D8}"/>
              </a:ext>
            </a:extLst>
          </p:cNvPr>
          <p:cNvSpPr>
            <a:spLocks noChangeShapeType="1"/>
          </p:cNvSpPr>
          <p:nvPr/>
        </p:nvSpPr>
        <p:spPr bwMode="auto">
          <a:xfrm>
            <a:off x="4735513" y="1390650"/>
            <a:ext cx="0" cy="4681538"/>
          </a:xfrm>
          <a:prstGeom prst="line">
            <a:avLst/>
          </a:prstGeom>
          <a:noFill/>
          <a:ln w="28575">
            <a:solidFill>
              <a:srgbClr val="FF0000"/>
            </a:solidFill>
            <a:round/>
            <a:headEnd type="stealth" w="lg" len="lg"/>
            <a:tailEnd type="stealth" w="lg" len="lg"/>
          </a:ln>
          <a:extLst>
            <a:ext uri="{909E8E84-426E-40DD-AFC4-6F175D3DCCD1}">
              <a14:hiddenFill xmlns:a14="http://schemas.microsoft.com/office/drawing/2010/main">
                <a:noFill/>
              </a14:hiddenFill>
            </a:ext>
          </a:extLst>
        </p:spPr>
        <p:txBody>
          <a:bodyPr/>
          <a:lstStyle/>
          <a:p>
            <a:endParaRPr lang="zh-CN" altLang="en-US"/>
          </a:p>
        </p:txBody>
      </p:sp>
      <p:sp>
        <p:nvSpPr>
          <p:cNvPr id="146450" name="Rectangle 37">
            <a:extLst>
              <a:ext uri="{FF2B5EF4-FFF2-40B4-BE49-F238E27FC236}">
                <a16:creationId xmlns:a16="http://schemas.microsoft.com/office/drawing/2014/main" id="{8777F158-9728-44E7-96B7-D46D85DECC02}"/>
              </a:ext>
            </a:extLst>
          </p:cNvPr>
          <p:cNvSpPr>
            <a:spLocks noChangeArrowheads="1"/>
          </p:cNvSpPr>
          <p:nvPr/>
        </p:nvSpPr>
        <p:spPr bwMode="auto">
          <a:xfrm>
            <a:off x="2000250" y="1390650"/>
            <a:ext cx="2160588" cy="398463"/>
          </a:xfrm>
          <a:prstGeom prst="rect">
            <a:avLst/>
          </a:prstGeom>
          <a:solidFill>
            <a:schemeClr val="accent1"/>
          </a:solidFill>
          <a:ln w="9525">
            <a:solidFill>
              <a:schemeClr val="tx1"/>
            </a:solid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ea typeface="华文中宋" panose="02010600040101010101" pitchFamily="2" charset="-122"/>
              </a:rPr>
              <a:t>内部控制</a:t>
            </a:r>
          </a:p>
        </p:txBody>
      </p:sp>
      <p:sp>
        <p:nvSpPr>
          <p:cNvPr id="146451" name="Rectangle 38">
            <a:extLst>
              <a:ext uri="{FF2B5EF4-FFF2-40B4-BE49-F238E27FC236}">
                <a16:creationId xmlns:a16="http://schemas.microsoft.com/office/drawing/2014/main" id="{89987046-23FA-4A49-8FF3-4A776EEF20FE}"/>
              </a:ext>
            </a:extLst>
          </p:cNvPr>
          <p:cNvSpPr>
            <a:spLocks noChangeArrowheads="1"/>
          </p:cNvSpPr>
          <p:nvPr/>
        </p:nvSpPr>
        <p:spPr bwMode="auto">
          <a:xfrm>
            <a:off x="5483225" y="1390650"/>
            <a:ext cx="2160588" cy="398463"/>
          </a:xfrm>
          <a:prstGeom prst="rect">
            <a:avLst/>
          </a:prstGeom>
          <a:solidFill>
            <a:schemeClr val="accent1"/>
          </a:solidFill>
          <a:ln w="9525">
            <a:solidFill>
              <a:schemeClr val="tx1"/>
            </a:solid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ea typeface="华文中宋" panose="02010600040101010101" pitchFamily="2" charset="-122"/>
              </a:rPr>
              <a:t>外部影响</a:t>
            </a:r>
          </a:p>
        </p:txBody>
      </p:sp>
      <p:sp>
        <p:nvSpPr>
          <p:cNvPr id="146452" name="Rectangle 39">
            <a:extLst>
              <a:ext uri="{FF2B5EF4-FFF2-40B4-BE49-F238E27FC236}">
                <a16:creationId xmlns:a16="http://schemas.microsoft.com/office/drawing/2014/main" id="{DD3E4766-1409-4E07-B9D8-B546071B94EF}"/>
              </a:ext>
            </a:extLst>
          </p:cNvPr>
          <p:cNvSpPr>
            <a:spLocks noChangeArrowheads="1"/>
          </p:cNvSpPr>
          <p:nvPr/>
        </p:nvSpPr>
        <p:spPr bwMode="auto">
          <a:xfrm>
            <a:off x="503238" y="1989138"/>
            <a:ext cx="434975" cy="1631950"/>
          </a:xfrm>
          <a:prstGeom prst="rect">
            <a:avLst/>
          </a:prstGeom>
          <a:solidFill>
            <a:schemeClr val="accent1"/>
          </a:solidFill>
          <a:ln w="9525">
            <a:solidFill>
              <a:schemeClr val="tx1"/>
            </a:solid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ea typeface="华文中宋" panose="02010600040101010101" pitchFamily="2" charset="-122"/>
              </a:rPr>
              <a:t>实</a:t>
            </a:r>
          </a:p>
          <a:p>
            <a:pPr algn="ctr"/>
            <a:r>
              <a:rPr lang="zh-CN" altLang="en-US" sz="2000" b="1">
                <a:solidFill>
                  <a:schemeClr val="bg1"/>
                </a:solidFill>
                <a:ea typeface="华文中宋" panose="02010600040101010101" pitchFamily="2" charset="-122"/>
              </a:rPr>
              <a:t>质</a:t>
            </a:r>
          </a:p>
          <a:p>
            <a:pPr algn="ctr"/>
            <a:r>
              <a:rPr lang="zh-CN" altLang="en-US" sz="2000" b="1">
                <a:solidFill>
                  <a:schemeClr val="bg1"/>
                </a:solidFill>
                <a:ea typeface="华文中宋" panose="02010600040101010101" pitchFamily="2" charset="-122"/>
              </a:rPr>
              <a:t>内</a:t>
            </a:r>
          </a:p>
          <a:p>
            <a:pPr algn="ctr"/>
            <a:r>
              <a:rPr lang="zh-CN" altLang="en-US" sz="2000" b="1">
                <a:solidFill>
                  <a:schemeClr val="bg1"/>
                </a:solidFill>
                <a:ea typeface="华文中宋" panose="02010600040101010101" pitchFamily="2" charset="-122"/>
              </a:rPr>
              <a:t>容</a:t>
            </a:r>
          </a:p>
        </p:txBody>
      </p:sp>
      <p:sp>
        <p:nvSpPr>
          <p:cNvPr id="146453" name="Rectangle 40">
            <a:extLst>
              <a:ext uri="{FF2B5EF4-FFF2-40B4-BE49-F238E27FC236}">
                <a16:creationId xmlns:a16="http://schemas.microsoft.com/office/drawing/2014/main" id="{14BBFE03-8B5C-4D57-8DB9-50FF0AB09EA6}"/>
              </a:ext>
            </a:extLst>
          </p:cNvPr>
          <p:cNvSpPr>
            <a:spLocks noChangeArrowheads="1"/>
          </p:cNvSpPr>
          <p:nvPr/>
        </p:nvSpPr>
        <p:spPr bwMode="auto">
          <a:xfrm>
            <a:off x="503238" y="4051300"/>
            <a:ext cx="434975" cy="1633538"/>
          </a:xfrm>
          <a:prstGeom prst="rect">
            <a:avLst/>
          </a:prstGeom>
          <a:solidFill>
            <a:schemeClr val="accent1"/>
          </a:solidFill>
          <a:ln w="9525">
            <a:solidFill>
              <a:schemeClr val="tx1"/>
            </a:solid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ea typeface="华文中宋" panose="02010600040101010101" pitchFamily="2" charset="-122"/>
              </a:rPr>
              <a:t>表</a:t>
            </a:r>
          </a:p>
          <a:p>
            <a:pPr algn="ctr"/>
            <a:r>
              <a:rPr lang="zh-CN" altLang="en-US" sz="2000" b="1">
                <a:solidFill>
                  <a:schemeClr val="bg1"/>
                </a:solidFill>
                <a:ea typeface="华文中宋" panose="02010600040101010101" pitchFamily="2" charset="-122"/>
              </a:rPr>
              <a:t>达</a:t>
            </a:r>
          </a:p>
          <a:p>
            <a:pPr algn="ctr"/>
            <a:r>
              <a:rPr lang="zh-CN" altLang="en-US" sz="2000" b="1">
                <a:solidFill>
                  <a:schemeClr val="bg1"/>
                </a:solidFill>
                <a:ea typeface="华文中宋" panose="02010600040101010101" pitchFamily="2" charset="-122"/>
              </a:rPr>
              <a:t>形</a:t>
            </a:r>
          </a:p>
          <a:p>
            <a:pPr algn="ctr"/>
            <a:r>
              <a:rPr lang="zh-CN" altLang="en-US" sz="2000" b="1">
                <a:solidFill>
                  <a:schemeClr val="bg1"/>
                </a:solidFill>
                <a:ea typeface="华文中宋" panose="02010600040101010101" pitchFamily="2" charset="-122"/>
              </a:rPr>
              <a:t>式</a:t>
            </a:r>
            <a:endParaRPr lang="zh-CN" altLang="en-US"/>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标题 1">
            <a:extLst>
              <a:ext uri="{FF2B5EF4-FFF2-40B4-BE49-F238E27FC236}">
                <a16:creationId xmlns:a16="http://schemas.microsoft.com/office/drawing/2014/main" id="{4F5B69AD-B814-4227-AA80-94C73C9812A5}"/>
              </a:ext>
            </a:extLst>
          </p:cNvPr>
          <p:cNvSpPr>
            <a:spLocks noGrp="1"/>
          </p:cNvSpPr>
          <p:nvPr>
            <p:ph type="title"/>
          </p:nvPr>
        </p:nvSpPr>
        <p:spPr>
          <a:xfrm>
            <a:off x="493713" y="-1110"/>
            <a:ext cx="8229600" cy="1143000"/>
          </a:xfrm>
        </p:spPr>
        <p:txBody>
          <a:bodyPr>
            <a:normAutofit/>
          </a:bodyPr>
          <a:lstStyle/>
          <a:p>
            <a:pPr algn="l">
              <a:defRPr/>
            </a:pPr>
            <a:r>
              <a:rPr lang="zh-CN" altLang="en-US" sz="2900" b="1" dirty="0">
                <a:solidFill>
                  <a:srgbClr val="660066"/>
                </a:solidFill>
                <a:latin typeface="黑体" panose="02010609060101010101" pitchFamily="49" charset="-122"/>
                <a:ea typeface="黑体" panose="02010609060101010101" pitchFamily="49" charset="-122"/>
              </a:rPr>
              <a:t>数据审计与监管</a:t>
            </a:r>
          </a:p>
        </p:txBody>
      </p:sp>
      <p:sp>
        <p:nvSpPr>
          <p:cNvPr id="147459" name="内容占位符 5">
            <a:extLst>
              <a:ext uri="{FF2B5EF4-FFF2-40B4-BE49-F238E27FC236}">
                <a16:creationId xmlns:a16="http://schemas.microsoft.com/office/drawing/2014/main" id="{CDA0ABE9-C41F-4DB0-A3E1-A964DB0342AD}"/>
              </a:ext>
            </a:extLst>
          </p:cNvPr>
          <p:cNvSpPr>
            <a:spLocks noGrp="1"/>
          </p:cNvSpPr>
          <p:nvPr>
            <p:ph idx="1"/>
          </p:nvPr>
        </p:nvSpPr>
        <p:spPr>
          <a:xfrm>
            <a:off x="468313" y="1268413"/>
            <a:ext cx="8142287" cy="4608512"/>
          </a:xfrm>
        </p:spPr>
        <p:txBody>
          <a:bodyPr/>
          <a:lstStyle/>
          <a:p>
            <a:r>
              <a:rPr lang="zh-CN" altLang="en-US" sz="1600" b="1">
                <a:solidFill>
                  <a:srgbClr val="C00000"/>
                </a:solidFill>
                <a:latin typeface="等线 Light" panose="02010600030101010101" pitchFamily="2" charset="-122"/>
                <a:ea typeface="等线 Light" panose="02010600030101010101" pitchFamily="2" charset="-122"/>
              </a:rPr>
              <a:t>目的：</a:t>
            </a:r>
            <a:endParaRPr lang="en-US" altLang="zh-CN" sz="1600" b="1">
              <a:solidFill>
                <a:srgbClr val="C00000"/>
              </a:solidFill>
              <a:latin typeface="等线 Light" panose="02010600030101010101" pitchFamily="2" charset="-122"/>
              <a:ea typeface="等线 Light" panose="02010600030101010101" pitchFamily="2" charset="-122"/>
            </a:endParaRPr>
          </a:p>
          <a:p>
            <a:pPr lvl="1"/>
            <a:r>
              <a:rPr lang="zh-CN" altLang="en-US" sz="1600" b="1">
                <a:latin typeface="等线 Light" panose="02010600030101010101" pitchFamily="2" charset="-122"/>
                <a:ea typeface="等线 Light" panose="02010600030101010101" pitchFamily="2" charset="-122"/>
              </a:rPr>
              <a:t>提高数据可用性；</a:t>
            </a:r>
            <a:endParaRPr lang="en-US" altLang="zh-CN" sz="1600" b="1">
              <a:latin typeface="等线 Light" panose="02010600030101010101" pitchFamily="2" charset="-122"/>
              <a:ea typeface="等线 Light" panose="02010600030101010101" pitchFamily="2" charset="-122"/>
            </a:endParaRPr>
          </a:p>
          <a:p>
            <a:pPr lvl="1"/>
            <a:r>
              <a:rPr lang="zh-CN" altLang="en-US" sz="1600" b="1">
                <a:latin typeface="等线 Light" panose="02010600030101010101" pitchFamily="2" charset="-122"/>
                <a:ea typeface="等线 Light" panose="02010600030101010101" pitchFamily="2" charset="-122"/>
              </a:rPr>
              <a:t>提高存储效率；</a:t>
            </a:r>
            <a:endParaRPr lang="en-US" altLang="zh-CN" sz="1600" b="1">
              <a:latin typeface="等线 Light" panose="02010600030101010101" pitchFamily="2" charset="-122"/>
              <a:ea typeface="等线 Light" panose="02010600030101010101" pitchFamily="2" charset="-122"/>
            </a:endParaRPr>
          </a:p>
          <a:p>
            <a:pPr lvl="1"/>
            <a:r>
              <a:rPr lang="zh-CN" altLang="en-US" sz="1600" b="1">
                <a:latin typeface="等线 Light" panose="02010600030101010101" pitchFamily="2" charset="-122"/>
                <a:ea typeface="等线 Light" panose="02010600030101010101" pitchFamily="2" charset="-122"/>
              </a:rPr>
              <a:t>降低利用风险。</a:t>
            </a:r>
            <a:endParaRPr lang="en-US" altLang="zh-CN" sz="1600" b="1">
              <a:latin typeface="等线 Light" panose="02010600030101010101" pitchFamily="2" charset="-122"/>
              <a:ea typeface="等线 Light" panose="02010600030101010101" pitchFamily="2" charset="-122"/>
            </a:endParaRPr>
          </a:p>
          <a:p>
            <a:r>
              <a:rPr lang="zh-CN" altLang="en-US" sz="1600" b="1">
                <a:solidFill>
                  <a:srgbClr val="C00000"/>
                </a:solidFill>
                <a:latin typeface="等线 Light" panose="02010600030101010101" pitchFamily="2" charset="-122"/>
                <a:ea typeface="等线 Light" panose="02010600030101010101" pitchFamily="2" charset="-122"/>
              </a:rPr>
              <a:t>两个维度：</a:t>
            </a:r>
            <a:endParaRPr lang="en-US" altLang="zh-CN" sz="1600" b="1">
              <a:solidFill>
                <a:srgbClr val="C00000"/>
              </a:solidFill>
              <a:latin typeface="等线 Light" panose="02010600030101010101" pitchFamily="2" charset="-122"/>
              <a:ea typeface="等线 Light" panose="02010600030101010101" pitchFamily="2" charset="-122"/>
            </a:endParaRPr>
          </a:p>
          <a:p>
            <a:pPr lvl="1"/>
            <a:r>
              <a:rPr lang="en-US" altLang="zh-CN" sz="1600" b="1">
                <a:latin typeface="等线 Light" panose="02010600030101010101" pitchFamily="2" charset="-122"/>
                <a:ea typeface="等线 Light" panose="02010600030101010101" pitchFamily="2" charset="-122"/>
              </a:rPr>
              <a:t>Audit</a:t>
            </a:r>
            <a:r>
              <a:rPr lang="zh-CN" altLang="en-US" sz="1600" b="1">
                <a:latin typeface="等线 Light" panose="02010600030101010101" pitchFamily="2" charset="-122"/>
                <a:ea typeface="等线 Light" panose="02010600030101010101" pitchFamily="2" charset="-122"/>
              </a:rPr>
              <a:t>审计维度：</a:t>
            </a:r>
            <a:endParaRPr lang="en-US" altLang="zh-CN" sz="1600" b="1">
              <a:latin typeface="等线 Light" panose="02010600030101010101" pitchFamily="2" charset="-122"/>
              <a:ea typeface="等线 Light" panose="02010600030101010101" pitchFamily="2" charset="-122"/>
            </a:endParaRPr>
          </a:p>
          <a:p>
            <a:pPr lvl="2"/>
            <a:r>
              <a:rPr lang="zh-CN" altLang="en-US" sz="1600" b="1">
                <a:latin typeface="等线 Light" panose="02010600030101010101" pitchFamily="2" charset="-122"/>
                <a:ea typeface="等线 Light" panose="02010600030101010101" pitchFamily="2" charset="-122"/>
              </a:rPr>
              <a:t>原生数据、数据鉴定</a:t>
            </a:r>
            <a:endParaRPr lang="en-US" altLang="zh-CN" sz="1600" b="1">
              <a:latin typeface="等线 Light" panose="02010600030101010101" pitchFamily="2" charset="-122"/>
              <a:ea typeface="等线 Light" panose="02010600030101010101" pitchFamily="2" charset="-122"/>
            </a:endParaRPr>
          </a:p>
          <a:p>
            <a:pPr lvl="2"/>
            <a:r>
              <a:rPr lang="zh-CN" altLang="en-US" sz="1600" b="1">
                <a:latin typeface="等线 Light" panose="02010600030101010101" pitchFamily="2" charset="-122"/>
                <a:ea typeface="等线 Light" panose="02010600030101010101" pitchFamily="2" charset="-122"/>
              </a:rPr>
              <a:t>数据痕迹、数据质量</a:t>
            </a:r>
            <a:endParaRPr lang="en-US" altLang="zh-CN" sz="1600" b="1">
              <a:latin typeface="等线 Light" panose="02010600030101010101" pitchFamily="2" charset="-122"/>
              <a:ea typeface="等线 Light" panose="02010600030101010101" pitchFamily="2" charset="-122"/>
            </a:endParaRPr>
          </a:p>
          <a:p>
            <a:pPr lvl="2"/>
            <a:r>
              <a:rPr lang="en-US" altLang="zh-CN" sz="1600" b="1">
                <a:latin typeface="等线 Light" panose="02010600030101010101" pitchFamily="2" charset="-122"/>
                <a:ea typeface="等线 Light" panose="02010600030101010101" pitchFamily="2" charset="-122"/>
              </a:rPr>
              <a:t>……【</a:t>
            </a:r>
            <a:r>
              <a:rPr lang="zh-CN" altLang="en-US" sz="1600" b="1">
                <a:latin typeface="等线 Light" panose="02010600030101010101" pitchFamily="2" charset="-122"/>
                <a:ea typeface="等线 Light" panose="02010600030101010101" pitchFamily="2" charset="-122"/>
              </a:rPr>
              <a:t>如</a:t>
            </a:r>
            <a:r>
              <a:rPr lang="zh-CN" altLang="en-US" sz="1600" b="1">
                <a:solidFill>
                  <a:srgbClr val="C00000"/>
                </a:solidFill>
                <a:latin typeface="等线 Light" panose="02010600030101010101" pitchFamily="2" charset="-122"/>
                <a:ea typeface="等线 Light" panose="02010600030101010101" pitchFamily="2" charset="-122"/>
              </a:rPr>
              <a:t>统计、科学</a:t>
            </a:r>
            <a:r>
              <a:rPr lang="zh-CN" altLang="en-US" sz="1600" b="1">
                <a:latin typeface="等线 Light" panose="02010600030101010101" pitchFamily="2" charset="-122"/>
                <a:ea typeface="等线 Light" panose="02010600030101010101" pitchFamily="2" charset="-122"/>
              </a:rPr>
              <a:t>领域</a:t>
            </a:r>
            <a:r>
              <a:rPr lang="en-US" altLang="zh-CN" sz="1600" b="1">
                <a:latin typeface="等线 Light" panose="02010600030101010101" pitchFamily="2" charset="-122"/>
                <a:ea typeface="等线 Light" panose="02010600030101010101" pitchFamily="2" charset="-122"/>
              </a:rPr>
              <a:t>】</a:t>
            </a:r>
          </a:p>
          <a:p>
            <a:pPr lvl="1"/>
            <a:r>
              <a:rPr lang="en-US" altLang="zh-CN" sz="1600" b="1">
                <a:latin typeface="等线 Light" panose="02010600030101010101" pitchFamily="2" charset="-122"/>
                <a:ea typeface="等线 Light" panose="02010600030101010101" pitchFamily="2" charset="-122"/>
              </a:rPr>
              <a:t>Curing</a:t>
            </a:r>
            <a:r>
              <a:rPr lang="zh-CN" altLang="en-US" sz="1600" b="1">
                <a:latin typeface="等线 Light" panose="02010600030101010101" pitchFamily="2" charset="-122"/>
                <a:ea typeface="等线 Light" panose="02010600030101010101" pitchFamily="2" charset="-122"/>
              </a:rPr>
              <a:t>监管维度：</a:t>
            </a:r>
            <a:endParaRPr lang="en-US" altLang="zh-CN" sz="1600" b="1">
              <a:latin typeface="等线 Light" panose="02010600030101010101" pitchFamily="2" charset="-122"/>
              <a:ea typeface="等线 Light" panose="02010600030101010101" pitchFamily="2" charset="-122"/>
            </a:endParaRPr>
          </a:p>
          <a:p>
            <a:pPr lvl="2"/>
            <a:r>
              <a:rPr lang="zh-CN" altLang="en-US" sz="1600" b="1">
                <a:latin typeface="等线 Light" panose="02010600030101010101" pitchFamily="2" charset="-122"/>
                <a:ea typeface="等线 Light" panose="02010600030101010101" pitchFamily="2" charset="-122"/>
              </a:rPr>
              <a:t>数据安全与风险管理</a:t>
            </a:r>
            <a:endParaRPr lang="en-US" altLang="zh-CN" sz="1600" b="1">
              <a:latin typeface="等线 Light" panose="02010600030101010101" pitchFamily="2" charset="-122"/>
              <a:ea typeface="等线 Light" panose="02010600030101010101" pitchFamily="2" charset="-122"/>
            </a:endParaRPr>
          </a:p>
          <a:p>
            <a:pPr lvl="2"/>
            <a:r>
              <a:rPr lang="zh-CN" altLang="en-US" sz="1600" b="1">
                <a:latin typeface="等线 Light" panose="02010600030101010101" pitchFamily="2" charset="-122"/>
                <a:ea typeface="等线 Light" panose="02010600030101010101" pitchFamily="2" charset="-122"/>
              </a:rPr>
              <a:t>数据空间与数据环境</a:t>
            </a:r>
            <a:endParaRPr lang="en-US" altLang="zh-CN" sz="1600" b="1">
              <a:latin typeface="等线 Light" panose="02010600030101010101" pitchFamily="2" charset="-122"/>
              <a:ea typeface="等线 Light" panose="02010600030101010101" pitchFamily="2" charset="-122"/>
            </a:endParaRPr>
          </a:p>
          <a:p>
            <a:pPr lvl="2"/>
            <a:r>
              <a:rPr lang="zh-CN" altLang="en-US" sz="1600" b="1">
                <a:latin typeface="等线 Light" panose="02010600030101010101" pitchFamily="2" charset="-122"/>
                <a:ea typeface="等线 Light" panose="02010600030101010101" pitchFamily="2" charset="-122"/>
              </a:rPr>
              <a:t>数据策划与聚合</a:t>
            </a:r>
          </a:p>
        </p:txBody>
      </p:sp>
      <p:sp>
        <p:nvSpPr>
          <p:cNvPr id="147460" name="矩形 4">
            <a:extLst>
              <a:ext uri="{FF2B5EF4-FFF2-40B4-BE49-F238E27FC236}">
                <a16:creationId xmlns:a16="http://schemas.microsoft.com/office/drawing/2014/main" id="{8BECF7C3-E348-4E2E-9BF6-EB9ADB55383C}"/>
              </a:ext>
            </a:extLst>
          </p:cNvPr>
          <p:cNvSpPr>
            <a:spLocks noChangeArrowheads="1"/>
          </p:cNvSpPr>
          <p:nvPr/>
        </p:nvSpPr>
        <p:spPr bwMode="auto">
          <a:xfrm>
            <a:off x="395288" y="6257925"/>
            <a:ext cx="832802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1600"/>
              <a:t>陈伟</a:t>
            </a:r>
            <a:r>
              <a:rPr lang="en-US" altLang="zh-CN" sz="1600"/>
              <a:t>. "</a:t>
            </a:r>
            <a:r>
              <a:rPr lang="zh-CN" altLang="en-US" sz="1600"/>
              <a:t>大数据环境下的电子数据审计</a:t>
            </a:r>
            <a:r>
              <a:rPr lang="en-US" altLang="zh-CN" sz="1600"/>
              <a:t>: </a:t>
            </a:r>
            <a:r>
              <a:rPr lang="zh-CN" altLang="en-US" sz="1600"/>
              <a:t>机遇</a:t>
            </a:r>
            <a:r>
              <a:rPr lang="en-US" altLang="zh-CN" sz="1600"/>
              <a:t>, </a:t>
            </a:r>
            <a:r>
              <a:rPr lang="zh-CN" altLang="en-US" sz="1600"/>
              <a:t>挑战与方法</a:t>
            </a:r>
            <a:r>
              <a:rPr lang="en-US" altLang="zh-CN" sz="1600"/>
              <a:t>." </a:t>
            </a:r>
            <a:r>
              <a:rPr lang="zh-CN" altLang="en-US" sz="1600" i="1"/>
              <a:t>计算机科学</a:t>
            </a:r>
            <a:r>
              <a:rPr lang="zh-CN" altLang="en-US" sz="1600"/>
              <a:t> </a:t>
            </a:r>
            <a:r>
              <a:rPr lang="en-US" altLang="zh-CN" sz="1600"/>
              <a:t>43.1 (2016): 8-13.</a:t>
            </a:r>
            <a:endParaRPr lang="zh-CN" altLang="en-US" sz="1600"/>
          </a:p>
        </p:txBody>
      </p:sp>
    </p:spTree>
  </p:cSld>
  <p:clrMapOvr>
    <a:masterClrMapping/>
  </p:clrMapOvr>
  <p:transition spd="slow"/>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1A97310A-31E3-47DC-8387-EB65A737BD71}"/>
              </a:ext>
            </a:extLst>
          </p:cNvPr>
          <p:cNvSpPr>
            <a:spLocks noGrp="1"/>
          </p:cNvSpPr>
          <p:nvPr>
            <p:ph type="title"/>
          </p:nvPr>
        </p:nvSpPr>
        <p:spPr>
          <a:xfrm>
            <a:off x="500034" y="285728"/>
            <a:ext cx="6457950" cy="576263"/>
          </a:xfrm>
        </p:spPr>
        <p:txBody>
          <a:bodyPr>
            <a:normAutofit/>
          </a:bodyPr>
          <a:lstStyle/>
          <a:p>
            <a:pPr algn="l" eaLnBrk="1" hangingPunct="1">
              <a:defRPr/>
            </a:pPr>
            <a:r>
              <a:rPr lang="zh-CN" altLang="en-US" sz="2900" b="1" dirty="0">
                <a:solidFill>
                  <a:srgbClr val="660066"/>
                </a:solidFill>
                <a:latin typeface="黑体" panose="02010609060101010101" pitchFamily="49" charset="-122"/>
                <a:ea typeface="黑体" panose="02010609060101010101" pitchFamily="49" charset="-122"/>
              </a:rPr>
              <a:t>数据审计与监管</a:t>
            </a:r>
            <a:endParaRPr lang="en-GB" altLang="zh-CN" sz="2900" b="1" dirty="0">
              <a:solidFill>
                <a:srgbClr val="660066"/>
              </a:solidFill>
              <a:latin typeface="黑体" panose="02010609060101010101" pitchFamily="49" charset="-122"/>
              <a:ea typeface="黑体" panose="02010609060101010101" pitchFamily="49" charset="-122"/>
            </a:endParaRPr>
          </a:p>
        </p:txBody>
      </p:sp>
      <p:sp>
        <p:nvSpPr>
          <p:cNvPr id="148483" name="Content Placeholder 2">
            <a:extLst>
              <a:ext uri="{FF2B5EF4-FFF2-40B4-BE49-F238E27FC236}">
                <a16:creationId xmlns:a16="http://schemas.microsoft.com/office/drawing/2014/main" id="{0FDC6A5E-FBF8-40AB-9308-4BE65673DEDF}"/>
              </a:ext>
            </a:extLst>
          </p:cNvPr>
          <p:cNvSpPr>
            <a:spLocks noGrp="1"/>
          </p:cNvSpPr>
          <p:nvPr>
            <p:ph idx="1"/>
          </p:nvPr>
        </p:nvSpPr>
        <p:spPr>
          <a:xfrm>
            <a:off x="71438" y="1214438"/>
            <a:ext cx="6400800" cy="642937"/>
          </a:xfrm>
        </p:spPr>
        <p:txBody>
          <a:bodyPr/>
          <a:lstStyle/>
          <a:p>
            <a:pPr eaLnBrk="1" hangingPunct="1">
              <a:lnSpc>
                <a:spcPct val="150000"/>
              </a:lnSpc>
            </a:pPr>
            <a:r>
              <a:rPr lang="zh-CN" altLang="en-US" sz="2000" b="1"/>
              <a:t>数据审计框架及实施内容示例</a:t>
            </a:r>
            <a:endParaRPr lang="en-US" altLang="zh-CN" sz="2000" b="1"/>
          </a:p>
          <a:p>
            <a:pPr eaLnBrk="1" hangingPunct="1">
              <a:lnSpc>
                <a:spcPct val="150000"/>
              </a:lnSpc>
            </a:pPr>
            <a:endParaRPr lang="en-GB" altLang="zh-CN" sz="2000" b="1"/>
          </a:p>
        </p:txBody>
      </p:sp>
      <p:pic>
        <p:nvPicPr>
          <p:cNvPr id="148484" name="Picture 11">
            <a:extLst>
              <a:ext uri="{FF2B5EF4-FFF2-40B4-BE49-F238E27FC236}">
                <a16:creationId xmlns:a16="http://schemas.microsoft.com/office/drawing/2014/main" id="{4E590CBF-CE1D-4BB2-9549-FE296ECD64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6563" y="3857625"/>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85" name="Picture 1" descr="C:\Users\Administrator\AppData\Roaming\Tencent\Users\752321101\QQ\WinTemp\RichOle\)[K($~D%8N8Q7(11OFUOYYV.png">
            <a:extLst>
              <a:ext uri="{FF2B5EF4-FFF2-40B4-BE49-F238E27FC236}">
                <a16:creationId xmlns:a16="http://schemas.microsoft.com/office/drawing/2014/main" id="{BBBE5CCF-5A02-4B72-8BE0-C41BACA5D4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8625" y="1746250"/>
            <a:ext cx="8215313" cy="468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E61AAB9B-7FA1-4227-AED0-AAFF323BC5C7}"/>
              </a:ext>
            </a:extLst>
          </p:cNvPr>
          <p:cNvSpPr>
            <a:spLocks noGrp="1"/>
          </p:cNvSpPr>
          <p:nvPr>
            <p:ph type="title"/>
          </p:nvPr>
        </p:nvSpPr>
        <p:spPr>
          <a:xfrm>
            <a:off x="642910" y="285728"/>
            <a:ext cx="6457950" cy="576263"/>
          </a:xfrm>
        </p:spPr>
        <p:txBody>
          <a:bodyPr>
            <a:normAutofit/>
          </a:bodyPr>
          <a:lstStyle/>
          <a:p>
            <a:pPr algn="l" eaLnBrk="1" hangingPunct="1">
              <a:defRPr/>
            </a:pPr>
            <a:r>
              <a:rPr lang="zh-CN" altLang="en-US" sz="2900" b="1" dirty="0">
                <a:solidFill>
                  <a:srgbClr val="660066"/>
                </a:solidFill>
                <a:latin typeface="黑体" panose="02010609060101010101" pitchFamily="49" charset="-122"/>
                <a:ea typeface="黑体" panose="02010609060101010101" pitchFamily="49" charset="-122"/>
              </a:rPr>
              <a:t>案例</a:t>
            </a:r>
            <a:r>
              <a:rPr lang="en-US" altLang="zh-CN" sz="2900" b="1" dirty="0">
                <a:solidFill>
                  <a:srgbClr val="660066"/>
                </a:solidFill>
                <a:latin typeface="黑体" panose="02010609060101010101" pitchFamily="49" charset="-122"/>
                <a:ea typeface="黑体" panose="02010609060101010101" pitchFamily="49" charset="-122"/>
              </a:rPr>
              <a:t>1</a:t>
            </a:r>
            <a:r>
              <a:rPr lang="zh-CN" altLang="en-US" sz="2900" b="1" dirty="0">
                <a:solidFill>
                  <a:srgbClr val="660066"/>
                </a:solidFill>
                <a:latin typeface="黑体" panose="02010609060101010101" pitchFamily="49" charset="-122"/>
                <a:ea typeface="黑体" panose="02010609060101010101" pitchFamily="49" charset="-122"/>
              </a:rPr>
              <a:t>：英国数据资产管理框架</a:t>
            </a:r>
            <a:endParaRPr lang="en-GB" altLang="zh-CN" sz="2900" b="1" dirty="0">
              <a:solidFill>
                <a:srgbClr val="660066"/>
              </a:solidFill>
              <a:latin typeface="黑体" panose="02010609060101010101" pitchFamily="49" charset="-122"/>
              <a:ea typeface="黑体" panose="02010609060101010101" pitchFamily="49" charset="-122"/>
            </a:endParaRPr>
          </a:p>
        </p:txBody>
      </p:sp>
      <p:sp>
        <p:nvSpPr>
          <p:cNvPr id="149507" name="Content Placeholder 2">
            <a:extLst>
              <a:ext uri="{FF2B5EF4-FFF2-40B4-BE49-F238E27FC236}">
                <a16:creationId xmlns:a16="http://schemas.microsoft.com/office/drawing/2014/main" id="{524B9960-A5F6-4F23-922B-BF1159E49DD3}"/>
              </a:ext>
            </a:extLst>
          </p:cNvPr>
          <p:cNvSpPr>
            <a:spLocks noGrp="1"/>
          </p:cNvSpPr>
          <p:nvPr>
            <p:ph idx="1"/>
          </p:nvPr>
        </p:nvSpPr>
        <p:spPr>
          <a:xfrm>
            <a:off x="457200" y="1500188"/>
            <a:ext cx="6400800" cy="5214937"/>
          </a:xfrm>
        </p:spPr>
        <p:txBody>
          <a:bodyPr/>
          <a:lstStyle/>
          <a:p>
            <a:pPr eaLnBrk="1" hangingPunct="1">
              <a:lnSpc>
                <a:spcPct val="150000"/>
              </a:lnSpc>
            </a:pPr>
            <a:r>
              <a:rPr lang="zh-CN" altLang="en-US" sz="2000" b="1"/>
              <a:t>英国数据资产框架</a:t>
            </a:r>
            <a:r>
              <a:rPr lang="en-US" altLang="zh-CN" sz="2000" b="1"/>
              <a:t>(Data Asset Framework, DAF)</a:t>
            </a:r>
            <a:r>
              <a:rPr lang="zh-CN" altLang="en-US" sz="2000" b="1"/>
              <a:t>，的核心是数据审计框架。框架的主体是高等教育机构科研部门的领导及研究者，客体是高等教育机构产生的科研档案。</a:t>
            </a:r>
            <a:endParaRPr lang="en-US" altLang="zh-CN" sz="2000" b="1"/>
          </a:p>
          <a:p>
            <a:pPr eaLnBrk="1" hangingPunct="1">
              <a:lnSpc>
                <a:spcPct val="150000"/>
              </a:lnSpc>
            </a:pPr>
            <a:r>
              <a:rPr lang="en-US" altLang="zh-CN" sz="2000" b="1"/>
              <a:t>DAF</a:t>
            </a:r>
            <a:r>
              <a:rPr lang="zh-CN" altLang="en-US" sz="2000" b="1"/>
              <a:t>不仅提出了数据资产管理的方法论体系，还开发了管理工具，采用的主要研究方法是结构性访谈和问卷调查，主要工具是资产审计软件。</a:t>
            </a:r>
            <a:endParaRPr lang="en-US" altLang="zh-CN" sz="2000" b="1"/>
          </a:p>
          <a:p>
            <a:pPr eaLnBrk="1" hangingPunct="1">
              <a:lnSpc>
                <a:spcPct val="150000"/>
              </a:lnSpc>
            </a:pPr>
            <a:endParaRPr lang="en-GB" altLang="zh-CN" sz="2000" b="1"/>
          </a:p>
        </p:txBody>
      </p:sp>
      <p:pic>
        <p:nvPicPr>
          <p:cNvPr id="149508" name="Picture 4">
            <a:extLst>
              <a:ext uri="{FF2B5EF4-FFF2-40B4-BE49-F238E27FC236}">
                <a16:creationId xmlns:a16="http://schemas.microsoft.com/office/drawing/2014/main" id="{416AC409-5368-44BA-A4C3-9A0898D62B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96138" y="6143625"/>
            <a:ext cx="1590675" cy="41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9509" name="Picture 5">
            <a:extLst>
              <a:ext uri="{FF2B5EF4-FFF2-40B4-BE49-F238E27FC236}">
                <a16:creationId xmlns:a16="http://schemas.microsoft.com/office/drawing/2014/main" id="{5EC1025F-0ACF-4F3B-8FB6-2640C8E9BB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5188" y="2300288"/>
            <a:ext cx="166687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9510" name="Picture 6">
            <a:extLst>
              <a:ext uri="{FF2B5EF4-FFF2-40B4-BE49-F238E27FC236}">
                <a16:creationId xmlns:a16="http://schemas.microsoft.com/office/drawing/2014/main" id="{E6B37D2B-26AD-4906-A1AF-5957C431CD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00938" y="1500188"/>
            <a:ext cx="13239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9511" name="Picture 8">
            <a:extLst>
              <a:ext uri="{FF2B5EF4-FFF2-40B4-BE49-F238E27FC236}">
                <a16:creationId xmlns:a16="http://schemas.microsoft.com/office/drawing/2014/main" id="{E39F387D-CD3F-449F-923A-F7AC0A7F34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58125" y="3000375"/>
            <a:ext cx="928688" cy="747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9512" name="Picture 14">
            <a:extLst>
              <a:ext uri="{FF2B5EF4-FFF2-40B4-BE49-F238E27FC236}">
                <a16:creationId xmlns:a16="http://schemas.microsoft.com/office/drawing/2014/main" id="{13E3B2EF-0C44-40FC-BC8B-58544C22597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43750" y="4929188"/>
            <a:ext cx="1643063"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9513" name="Picture 16">
            <a:extLst>
              <a:ext uri="{FF2B5EF4-FFF2-40B4-BE49-F238E27FC236}">
                <a16:creationId xmlns:a16="http://schemas.microsoft.com/office/drawing/2014/main" id="{265C4625-AD19-46F8-8FF5-282B27FE2FA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15250" y="5522913"/>
            <a:ext cx="1044575" cy="477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9514" name="Picture 10">
            <a:extLst>
              <a:ext uri="{FF2B5EF4-FFF2-40B4-BE49-F238E27FC236}">
                <a16:creationId xmlns:a16="http://schemas.microsoft.com/office/drawing/2014/main" id="{1998437B-9677-4E62-A6E9-784EE0E1EFC7}"/>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r="48470"/>
          <a:stretch>
            <a:fillRect/>
          </a:stretch>
        </p:blipFill>
        <p:spPr bwMode="auto">
          <a:xfrm>
            <a:off x="7429500" y="3929063"/>
            <a:ext cx="1376363"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9515" name="Picture 11">
            <a:extLst>
              <a:ext uri="{FF2B5EF4-FFF2-40B4-BE49-F238E27FC236}">
                <a16:creationId xmlns:a16="http://schemas.microsoft.com/office/drawing/2014/main" id="{8CE0BB7D-FCF2-4BF5-A6E6-564C478104C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786563" y="3857625"/>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a:extLst>
              <a:ext uri="{FF2B5EF4-FFF2-40B4-BE49-F238E27FC236}">
                <a16:creationId xmlns:a16="http://schemas.microsoft.com/office/drawing/2014/main" id="{96E19AB6-A456-49AF-BA32-90E44CBC4277}"/>
              </a:ext>
            </a:extLst>
          </p:cNvPr>
          <p:cNvSpPr>
            <a:spLocks noGrp="1"/>
          </p:cNvSpPr>
          <p:nvPr>
            <p:ph type="title"/>
          </p:nvPr>
        </p:nvSpPr>
        <p:spPr>
          <a:xfrm>
            <a:off x="500034" y="285728"/>
            <a:ext cx="6457950" cy="576263"/>
          </a:xfrm>
        </p:spPr>
        <p:txBody>
          <a:bodyPr>
            <a:normAutofit/>
          </a:bodyPr>
          <a:lstStyle/>
          <a:p>
            <a:pPr algn="l" eaLnBrk="1" hangingPunct="1">
              <a:defRPr/>
            </a:pPr>
            <a:r>
              <a:rPr lang="zh-CN" altLang="en-US" sz="2900" b="1" dirty="0">
                <a:solidFill>
                  <a:srgbClr val="660066"/>
                </a:solidFill>
                <a:latin typeface="黑体" panose="02010609060101010101" pitchFamily="49" charset="-122"/>
                <a:ea typeface="黑体" panose="02010609060101010101" pitchFamily="49" charset="-122"/>
              </a:rPr>
              <a:t>案例</a:t>
            </a:r>
            <a:r>
              <a:rPr lang="en-US" altLang="zh-CN" sz="2900" b="1" dirty="0">
                <a:solidFill>
                  <a:srgbClr val="660066"/>
                </a:solidFill>
                <a:latin typeface="黑体" panose="02010609060101010101" pitchFamily="49" charset="-122"/>
                <a:ea typeface="黑体" panose="02010609060101010101" pitchFamily="49" charset="-122"/>
              </a:rPr>
              <a:t>1</a:t>
            </a:r>
            <a:r>
              <a:rPr lang="zh-CN" altLang="en-US" sz="2900" b="1" dirty="0">
                <a:solidFill>
                  <a:srgbClr val="660066"/>
                </a:solidFill>
                <a:latin typeface="黑体" panose="02010609060101010101" pitchFamily="49" charset="-122"/>
                <a:ea typeface="黑体" panose="02010609060101010101" pitchFamily="49" charset="-122"/>
              </a:rPr>
              <a:t>：英国数据资产管理框架</a:t>
            </a:r>
            <a:endParaRPr lang="en-GB" altLang="zh-CN" sz="2900" b="1" dirty="0">
              <a:solidFill>
                <a:srgbClr val="660066"/>
              </a:solidFill>
              <a:latin typeface="黑体" panose="02010609060101010101" pitchFamily="49" charset="-122"/>
              <a:ea typeface="黑体" panose="02010609060101010101" pitchFamily="49" charset="-122"/>
            </a:endParaRPr>
          </a:p>
        </p:txBody>
      </p:sp>
      <p:sp>
        <p:nvSpPr>
          <p:cNvPr id="150531" name="Content Placeholder 2">
            <a:extLst>
              <a:ext uri="{FF2B5EF4-FFF2-40B4-BE49-F238E27FC236}">
                <a16:creationId xmlns:a16="http://schemas.microsoft.com/office/drawing/2014/main" id="{5B75C3F1-A42D-4D35-9726-836417629478}"/>
              </a:ext>
            </a:extLst>
          </p:cNvPr>
          <p:cNvSpPr>
            <a:spLocks noGrp="1"/>
          </p:cNvSpPr>
          <p:nvPr>
            <p:ph idx="1"/>
          </p:nvPr>
        </p:nvSpPr>
        <p:spPr>
          <a:xfrm>
            <a:off x="71438" y="1214438"/>
            <a:ext cx="6400800" cy="642937"/>
          </a:xfrm>
        </p:spPr>
        <p:txBody>
          <a:bodyPr/>
          <a:lstStyle/>
          <a:p>
            <a:pPr eaLnBrk="1" hangingPunct="1">
              <a:lnSpc>
                <a:spcPct val="150000"/>
              </a:lnSpc>
            </a:pPr>
            <a:r>
              <a:rPr lang="zh-CN" altLang="en-US" sz="2000" b="1"/>
              <a:t>部分英国高校</a:t>
            </a:r>
            <a:r>
              <a:rPr lang="en-US" altLang="zh-CN" sz="2000" b="1"/>
              <a:t>DAF</a:t>
            </a:r>
            <a:r>
              <a:rPr lang="zh-CN" altLang="en-US" sz="2000" b="1"/>
              <a:t>实践情况</a:t>
            </a:r>
            <a:endParaRPr lang="en-GB" altLang="zh-CN" sz="2000" b="1"/>
          </a:p>
        </p:txBody>
      </p:sp>
      <p:pic>
        <p:nvPicPr>
          <p:cNvPr id="150532" name="Picture 11">
            <a:extLst>
              <a:ext uri="{FF2B5EF4-FFF2-40B4-BE49-F238E27FC236}">
                <a16:creationId xmlns:a16="http://schemas.microsoft.com/office/drawing/2014/main" id="{EAF0CB51-C23E-478B-AF9B-986941CA16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6563" y="3857625"/>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0533" name="Picture 1" descr="C:\Users\Administrator\AppData\Roaming\Tencent\Users\752321101\QQ\WinTemp\RichOle\9F80[3POJ)9J504FK_XN0@9.png">
            <a:extLst>
              <a:ext uri="{FF2B5EF4-FFF2-40B4-BE49-F238E27FC236}">
                <a16:creationId xmlns:a16="http://schemas.microsoft.com/office/drawing/2014/main" id="{424CCD96-7C08-4FEB-9D5A-14653964C7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85938"/>
            <a:ext cx="9144000" cy="428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标题 1">
            <a:extLst>
              <a:ext uri="{FF2B5EF4-FFF2-40B4-BE49-F238E27FC236}">
                <a16:creationId xmlns:a16="http://schemas.microsoft.com/office/drawing/2014/main" id="{754F04B6-8E1A-4BC5-98B2-661AB52E2CAC}"/>
              </a:ext>
            </a:extLst>
          </p:cNvPr>
          <p:cNvSpPr>
            <a:spLocks noGrp="1"/>
          </p:cNvSpPr>
          <p:nvPr>
            <p:ph type="title"/>
          </p:nvPr>
        </p:nvSpPr>
        <p:spPr>
          <a:xfrm>
            <a:off x="468313" y="119062"/>
            <a:ext cx="8229600" cy="1143000"/>
          </a:xfrm>
        </p:spPr>
        <p:txBody>
          <a:bodyPr>
            <a:normAutofit/>
          </a:bodyPr>
          <a:lstStyle/>
          <a:p>
            <a:pPr algn="l"/>
            <a:r>
              <a:rPr lang="zh-CN" altLang="en-US" sz="2900" b="1" dirty="0">
                <a:solidFill>
                  <a:srgbClr val="660066"/>
                </a:solidFill>
                <a:latin typeface="黑体" panose="02010609060101010101" pitchFamily="49" charset="-122"/>
                <a:ea typeface="黑体" panose="02010609060101010101" pitchFamily="49" charset="-122"/>
              </a:rPr>
              <a:t>数据治理</a:t>
            </a:r>
          </a:p>
        </p:txBody>
      </p:sp>
      <p:sp>
        <p:nvSpPr>
          <p:cNvPr id="151555" name="内容占位符 2">
            <a:extLst>
              <a:ext uri="{FF2B5EF4-FFF2-40B4-BE49-F238E27FC236}">
                <a16:creationId xmlns:a16="http://schemas.microsoft.com/office/drawing/2014/main" id="{AEC77E10-93F3-4637-A1C8-ECB4845AA369}"/>
              </a:ext>
            </a:extLst>
          </p:cNvPr>
          <p:cNvSpPr>
            <a:spLocks noGrp="1"/>
          </p:cNvSpPr>
          <p:nvPr>
            <p:ph idx="1"/>
          </p:nvPr>
        </p:nvSpPr>
        <p:spPr>
          <a:xfrm>
            <a:off x="468313" y="1484313"/>
            <a:ext cx="7775575" cy="4392612"/>
          </a:xfrm>
        </p:spPr>
        <p:txBody>
          <a:bodyPr/>
          <a:lstStyle/>
          <a:p>
            <a:pPr>
              <a:lnSpc>
                <a:spcPct val="150000"/>
              </a:lnSpc>
            </a:pPr>
            <a:r>
              <a:rPr lang="zh-CN" altLang="en-US" sz="1600" b="1" dirty="0">
                <a:latin typeface="等线 Light" panose="02010600030101010101" pitchFamily="2" charset="-122"/>
                <a:ea typeface="等线 Light" panose="02010600030101010101" pitchFamily="2" charset="-122"/>
              </a:rPr>
              <a:t>数据治理的驱动力最早源自两个方面：一是为了满足外部监管和合规的需要；二是内部风险管理的需要，包括财务做假、敏感数据涉密等。</a:t>
            </a:r>
            <a:endParaRPr lang="en-US" altLang="zh-CN" sz="1600" b="1" dirty="0">
              <a:latin typeface="等线 Light" panose="02010600030101010101" pitchFamily="2" charset="-122"/>
              <a:ea typeface="等线 Light" panose="02010600030101010101" pitchFamily="2" charset="-122"/>
            </a:endParaRPr>
          </a:p>
          <a:p>
            <a:pPr>
              <a:lnSpc>
                <a:spcPct val="150000"/>
              </a:lnSpc>
            </a:pPr>
            <a:r>
              <a:rPr lang="en-US" altLang="zh-CN" sz="1600" b="1" dirty="0">
                <a:latin typeface="等线 Light" panose="02010600030101010101" pitchFamily="2" charset="-122"/>
                <a:ea typeface="等线 Light" panose="02010600030101010101" pitchFamily="2" charset="-122"/>
              </a:rPr>
              <a:t>IBM</a:t>
            </a:r>
            <a:r>
              <a:rPr lang="zh-CN" altLang="en-US" sz="1600" b="1" dirty="0">
                <a:latin typeface="等线 Light" panose="02010600030101010101" pitchFamily="2" charset="-122"/>
                <a:ea typeface="等线 Light" panose="02010600030101010101" pitchFamily="2" charset="-122"/>
              </a:rPr>
              <a:t>对数据治理的认识和定义为：数据治理是根据企业的数据管控政策，利用组织人员、流程和技术的相互协作，使企业能将数据作为企业的核心资产来管理和应用的一门学科。好的数据治理框架应该包括两部分内容：一是数据治理的保障机制，二是数据治理的核心领域。</a:t>
            </a:r>
            <a:endParaRPr lang="en-US" altLang="zh-CN" sz="1600" b="1" dirty="0">
              <a:latin typeface="等线 Light" panose="02010600030101010101" pitchFamily="2" charset="-122"/>
              <a:ea typeface="等线 Light" panose="02010600030101010101" pitchFamily="2" charset="-122"/>
            </a:endParaRPr>
          </a:p>
          <a:p>
            <a:pPr>
              <a:lnSpc>
                <a:spcPct val="150000"/>
              </a:lnSpc>
            </a:pPr>
            <a:r>
              <a:rPr lang="zh-CN" altLang="en-US" sz="1600" b="1" dirty="0">
                <a:latin typeface="等线 Light" panose="02010600030101010101" pitchFamily="2" charset="-122"/>
                <a:ea typeface="等线 Light" panose="02010600030101010101" pitchFamily="2" charset="-122"/>
              </a:rPr>
              <a:t>数据治理的核心是为业务提供持续的、可度量的价值。</a:t>
            </a:r>
            <a:endParaRPr lang="en-US" altLang="zh-CN" sz="1600" b="1" dirty="0">
              <a:latin typeface="等线 Light" panose="02010600030101010101" pitchFamily="2" charset="-122"/>
              <a:ea typeface="等线 Light" panose="02010600030101010101" pitchFamily="2" charset="-122"/>
            </a:endParaRPr>
          </a:p>
          <a:p>
            <a:pPr>
              <a:lnSpc>
                <a:spcPct val="150000"/>
              </a:lnSpc>
            </a:pPr>
            <a:r>
              <a:rPr lang="zh-CN" altLang="en-US" sz="1600" b="1" dirty="0">
                <a:latin typeface="等线 Light" panose="02010600030101010101" pitchFamily="2" charset="-122"/>
                <a:ea typeface="等线 Light" panose="02010600030101010101" pitchFamily="2" charset="-122"/>
              </a:rPr>
              <a:t>数据治理的根本目的是发挥数据的价值，是一项系统工程， 不仅涉及技 术，还涉及政策、环境、法律 法规、公共管理等多个方面。</a:t>
            </a:r>
            <a:endParaRPr lang="en-US" altLang="zh-CN" sz="1600" b="1" dirty="0">
              <a:latin typeface="等线 Light" panose="02010600030101010101" pitchFamily="2" charset="-122"/>
              <a:ea typeface="等线 Light" panose="02010600030101010101" pitchFamily="2" charset="-122"/>
            </a:endParaRPr>
          </a:p>
          <a:p>
            <a:pPr>
              <a:lnSpc>
                <a:spcPct val="150000"/>
              </a:lnSpc>
            </a:pPr>
            <a:endParaRPr lang="zh-CN" altLang="en-US" sz="1400" dirty="0">
              <a:latin typeface="等线 Light" panose="02010600030101010101" pitchFamily="2" charset="-122"/>
              <a:ea typeface="等线 Light" panose="02010600030101010101" pitchFamily="2" charset="-122"/>
            </a:endParaRPr>
          </a:p>
        </p:txBody>
      </p:sp>
      <p:sp>
        <p:nvSpPr>
          <p:cNvPr id="151556" name="矩形 5">
            <a:extLst>
              <a:ext uri="{FF2B5EF4-FFF2-40B4-BE49-F238E27FC236}">
                <a16:creationId xmlns:a16="http://schemas.microsoft.com/office/drawing/2014/main" id="{4F0D5B8C-78DE-4D97-A4FC-B4538CB50056}"/>
              </a:ext>
            </a:extLst>
          </p:cNvPr>
          <p:cNvSpPr>
            <a:spLocks noChangeArrowheads="1"/>
          </p:cNvSpPr>
          <p:nvPr/>
        </p:nvSpPr>
        <p:spPr bwMode="auto">
          <a:xfrm>
            <a:off x="179388" y="5429250"/>
            <a:ext cx="8543925"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400"/>
              <a:t>Thompson, Nik, Ravi Ravindran, and Salvatore Nicosia. "Government data does not mean data governance: Lessons learned from a public sector application audit." </a:t>
            </a:r>
            <a:r>
              <a:rPr lang="en-US" altLang="zh-CN" sz="1400" i="1"/>
              <a:t>Government Information Quarterly</a:t>
            </a:r>
            <a:r>
              <a:rPr lang="en-US" altLang="zh-CN" sz="1400"/>
              <a:t> 32.3 (2015): 316-322.</a:t>
            </a:r>
            <a:endParaRPr lang="zh-CN" altLang="en-US" sz="1400"/>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标题 1">
            <a:extLst>
              <a:ext uri="{FF2B5EF4-FFF2-40B4-BE49-F238E27FC236}">
                <a16:creationId xmlns:a16="http://schemas.microsoft.com/office/drawing/2014/main" id="{EDEA383F-BD4A-458B-8455-459F969EBE4C}"/>
              </a:ext>
            </a:extLst>
          </p:cNvPr>
          <p:cNvSpPr>
            <a:spLocks noGrp="1"/>
          </p:cNvSpPr>
          <p:nvPr>
            <p:ph type="title"/>
          </p:nvPr>
        </p:nvSpPr>
        <p:spPr>
          <a:xfrm>
            <a:off x="500034" y="357166"/>
            <a:ext cx="5616575" cy="576262"/>
          </a:xfrm>
        </p:spPr>
        <p:txBody>
          <a:bodyPr>
            <a:normAutofit/>
          </a:bodyPr>
          <a:lstStyle/>
          <a:p>
            <a:pPr algn="l"/>
            <a:r>
              <a:rPr lang="zh-CN" altLang="en-US" sz="2900" b="1" dirty="0">
                <a:solidFill>
                  <a:srgbClr val="660066"/>
                </a:solidFill>
                <a:latin typeface="黑体" panose="02010609060101010101" pitchFamily="49" charset="-122"/>
                <a:ea typeface="黑体" panose="02010609060101010101" pitchFamily="49" charset="-122"/>
              </a:rPr>
              <a:t>数据治理</a:t>
            </a:r>
          </a:p>
        </p:txBody>
      </p:sp>
      <p:sp>
        <p:nvSpPr>
          <p:cNvPr id="55299" name="内容占位符 2">
            <a:extLst>
              <a:ext uri="{FF2B5EF4-FFF2-40B4-BE49-F238E27FC236}">
                <a16:creationId xmlns:a16="http://schemas.microsoft.com/office/drawing/2014/main" id="{AABAC6CF-D270-47D6-BD16-6C94D822BE38}"/>
              </a:ext>
            </a:extLst>
          </p:cNvPr>
          <p:cNvSpPr>
            <a:spLocks noGrp="1"/>
          </p:cNvSpPr>
          <p:nvPr>
            <p:ph idx="1"/>
          </p:nvPr>
        </p:nvSpPr>
        <p:spPr>
          <a:xfrm>
            <a:off x="323850" y="1482725"/>
            <a:ext cx="8534400" cy="4732338"/>
          </a:xfrm>
        </p:spPr>
        <p:txBody>
          <a:bodyPr/>
          <a:lstStyle/>
          <a:p>
            <a:pPr>
              <a:lnSpc>
                <a:spcPct val="130000"/>
              </a:lnSpc>
              <a:defRPr/>
            </a:pPr>
            <a:r>
              <a:rPr lang="zh-CN" altLang="en-US" sz="2000" b="1" dirty="0">
                <a:latin typeface="+mn-ea"/>
              </a:rPr>
              <a:t>国外数据治理主要关注</a:t>
            </a:r>
            <a:r>
              <a:rPr lang="en-US" altLang="zh-CN" sz="2000" b="1" dirty="0">
                <a:latin typeface="+mn-ea"/>
              </a:rPr>
              <a:t>3</a:t>
            </a:r>
            <a:r>
              <a:rPr lang="zh-CN" altLang="en-US" sz="2000" b="1" dirty="0">
                <a:latin typeface="+mn-ea"/>
              </a:rPr>
              <a:t>个方面：</a:t>
            </a:r>
            <a:endParaRPr lang="en-US" altLang="zh-CN" sz="2000" b="1" dirty="0">
              <a:latin typeface="+mn-ea"/>
            </a:endParaRPr>
          </a:p>
          <a:p>
            <a:pPr lvl="1">
              <a:lnSpc>
                <a:spcPct val="130000"/>
              </a:lnSpc>
              <a:defRPr/>
            </a:pPr>
            <a:r>
              <a:rPr lang="zh-CN" altLang="en-US" sz="2000" b="1" dirty="0">
                <a:latin typeface="+mn-ea"/>
              </a:rPr>
              <a:t>第一是重视和完善数据基础设施的建设</a:t>
            </a:r>
            <a:r>
              <a:rPr lang="en-US" altLang="zh-CN" sz="2000" b="1" dirty="0">
                <a:latin typeface="+mn-ea"/>
              </a:rPr>
              <a:t>;</a:t>
            </a:r>
          </a:p>
          <a:p>
            <a:pPr lvl="1">
              <a:lnSpc>
                <a:spcPct val="130000"/>
              </a:lnSpc>
              <a:defRPr/>
            </a:pPr>
            <a:r>
              <a:rPr lang="zh-CN" altLang="en-US" sz="2000" b="1" dirty="0">
                <a:latin typeface="+mn-ea"/>
              </a:rPr>
              <a:t>第二是推动和加大政府数据开放；</a:t>
            </a:r>
            <a:endParaRPr lang="en-US" altLang="zh-CN" sz="2000" b="1" dirty="0">
              <a:latin typeface="+mn-ea"/>
            </a:endParaRPr>
          </a:p>
          <a:p>
            <a:pPr lvl="1">
              <a:lnSpc>
                <a:spcPct val="130000"/>
              </a:lnSpc>
              <a:defRPr/>
            </a:pPr>
            <a:r>
              <a:rPr lang="zh-CN" altLang="en-US" sz="2000" b="1" dirty="0">
                <a:latin typeface="+mn-ea"/>
              </a:rPr>
              <a:t>第三是吸引和鼓励企业和公众对政府大数据进行开发利用。</a:t>
            </a:r>
            <a:endParaRPr lang="en-US" altLang="zh-CN" sz="2000" b="1" dirty="0">
              <a:latin typeface="+mn-ea"/>
            </a:endParaRPr>
          </a:p>
          <a:p>
            <a:pPr>
              <a:lnSpc>
                <a:spcPct val="130000"/>
              </a:lnSpc>
              <a:defRPr/>
            </a:pPr>
            <a:r>
              <a:rPr lang="zh-CN" altLang="en-US" sz="2000" b="1" dirty="0">
                <a:latin typeface="+mn-ea"/>
              </a:rPr>
              <a:t>主要议题有：</a:t>
            </a:r>
            <a:endParaRPr lang="en-US" altLang="zh-CN" sz="2000" b="1" dirty="0">
              <a:latin typeface="+mn-ea"/>
            </a:endParaRPr>
          </a:p>
          <a:p>
            <a:pPr lvl="1">
              <a:lnSpc>
                <a:spcPct val="130000"/>
              </a:lnSpc>
              <a:defRPr/>
            </a:pPr>
            <a:r>
              <a:rPr lang="zh-CN" altLang="en-US" sz="2000" b="1" dirty="0">
                <a:latin typeface="+mn-ea"/>
              </a:rPr>
              <a:t>政府部门内部的数据共享与融合：元数据管理策略、数据集成</a:t>
            </a:r>
            <a:endParaRPr lang="en-US" altLang="zh-CN" sz="2000" b="1" dirty="0">
              <a:latin typeface="+mn-ea"/>
            </a:endParaRPr>
          </a:p>
          <a:p>
            <a:pPr lvl="1">
              <a:lnSpc>
                <a:spcPct val="130000"/>
              </a:lnSpc>
              <a:defRPr/>
            </a:pPr>
            <a:r>
              <a:rPr lang="zh-CN" altLang="en-US" sz="2000" b="1" dirty="0">
                <a:latin typeface="+mn-ea"/>
              </a:rPr>
              <a:t>政府数据开放，</a:t>
            </a:r>
            <a:endParaRPr lang="en-US" altLang="zh-CN" sz="2000" b="1" dirty="0">
              <a:latin typeface="+mn-ea"/>
            </a:endParaRPr>
          </a:p>
          <a:p>
            <a:pPr lvl="1">
              <a:lnSpc>
                <a:spcPct val="130000"/>
              </a:lnSpc>
              <a:defRPr/>
            </a:pPr>
            <a:r>
              <a:rPr lang="zh-CN" altLang="en-US" sz="2000" b="1" dirty="0">
                <a:latin typeface="+mn-ea"/>
              </a:rPr>
              <a:t>政府数据的市场化利用，从而形成政府大数据的产业链和价值链</a:t>
            </a:r>
            <a:endParaRPr lang="en-US" altLang="zh-CN" sz="2000" b="1" dirty="0">
              <a:latin typeface="+mn-ea"/>
            </a:endParaRPr>
          </a:p>
          <a:p>
            <a:pPr lvl="1">
              <a:lnSpc>
                <a:spcPct val="130000"/>
              </a:lnSpc>
              <a:defRPr/>
            </a:pPr>
            <a:endParaRPr lang="en-US" altLang="zh-CN" sz="1800" dirty="0">
              <a:latin typeface="等线 Light" pitchFamily="2" charset="-122"/>
              <a:ea typeface="等线 Light" pitchFamily="2" charset="-122"/>
            </a:endParaRPr>
          </a:p>
          <a:p>
            <a:pPr lvl="1">
              <a:lnSpc>
                <a:spcPct val="130000"/>
              </a:lnSpc>
              <a:defRPr/>
            </a:pPr>
            <a:endParaRPr lang="zh-CN" altLang="en-US" sz="1800" dirty="0"/>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标题 1">
            <a:extLst>
              <a:ext uri="{FF2B5EF4-FFF2-40B4-BE49-F238E27FC236}">
                <a16:creationId xmlns:a16="http://schemas.microsoft.com/office/drawing/2014/main" id="{BC2F02D8-864E-4BA1-8380-93BCEA75644A}"/>
              </a:ext>
            </a:extLst>
          </p:cNvPr>
          <p:cNvSpPr>
            <a:spLocks noGrp="1"/>
          </p:cNvSpPr>
          <p:nvPr>
            <p:ph type="title"/>
          </p:nvPr>
        </p:nvSpPr>
        <p:spPr>
          <a:xfrm>
            <a:off x="454252" y="49212"/>
            <a:ext cx="8229600" cy="1143000"/>
          </a:xfrm>
        </p:spPr>
        <p:txBody>
          <a:bodyPr vert="horz" lIns="91440" tIns="45720" rIns="91440" bIns="45720" rtlCol="0" anchor="ctr">
            <a:normAutofit/>
          </a:bodyPr>
          <a:lstStyle/>
          <a:p>
            <a:pPr algn="l"/>
            <a:r>
              <a:rPr lang="zh-CN" altLang="en-US" sz="2900" b="1" dirty="0">
                <a:solidFill>
                  <a:srgbClr val="660066"/>
                </a:solidFill>
                <a:latin typeface="黑体" panose="02010609060101010101" pitchFamily="49" charset="-122"/>
                <a:ea typeface="黑体" panose="02010609060101010101" pitchFamily="49" charset="-122"/>
              </a:rPr>
              <a:t>数据产权</a:t>
            </a:r>
          </a:p>
        </p:txBody>
      </p:sp>
      <p:sp>
        <p:nvSpPr>
          <p:cNvPr id="153603" name="内容占位符 2">
            <a:extLst>
              <a:ext uri="{FF2B5EF4-FFF2-40B4-BE49-F238E27FC236}">
                <a16:creationId xmlns:a16="http://schemas.microsoft.com/office/drawing/2014/main" id="{FF0FA208-6A2B-48EB-98B9-CEAC2930690C}"/>
              </a:ext>
            </a:extLst>
          </p:cNvPr>
          <p:cNvSpPr>
            <a:spLocks noGrp="1"/>
          </p:cNvSpPr>
          <p:nvPr>
            <p:ph idx="1"/>
          </p:nvPr>
        </p:nvSpPr>
        <p:spPr/>
        <p:txBody>
          <a:bodyPr/>
          <a:lstStyle/>
          <a:p>
            <a:pPr>
              <a:lnSpc>
                <a:spcPct val="150000"/>
              </a:lnSpc>
            </a:pPr>
            <a:r>
              <a:rPr lang="en-US" altLang="zh-CN" sz="1600" b="1">
                <a:latin typeface="等线 Light" panose="02010600030101010101" pitchFamily="2" charset="-122"/>
                <a:ea typeface="等线 Light" panose="02010600030101010101" pitchFamily="2" charset="-122"/>
              </a:rPr>
              <a:t>2015</a:t>
            </a:r>
            <a:r>
              <a:rPr lang="zh-CN" altLang="en-US" sz="1600" b="1">
                <a:latin typeface="等线 Light" panose="02010600030101010101" pitchFamily="2" charset="-122"/>
                <a:ea typeface="等线 Light" panose="02010600030101010101" pitchFamily="2" charset="-122"/>
              </a:rPr>
              <a:t>年，国务院印发了</a:t>
            </a:r>
            <a:r>
              <a:rPr lang="en-US" altLang="zh-CN" sz="1600" b="1">
                <a:latin typeface="等线 Light" panose="02010600030101010101" pitchFamily="2" charset="-122"/>
                <a:ea typeface="等线 Light" panose="02010600030101010101" pitchFamily="2" charset="-122"/>
              </a:rPr>
              <a:t>《</a:t>
            </a:r>
            <a:r>
              <a:rPr lang="zh-CN" altLang="en-US" sz="1600" b="1">
                <a:latin typeface="等线 Light" panose="02010600030101010101" pitchFamily="2" charset="-122"/>
                <a:ea typeface="等线 Light" panose="02010600030101010101" pitchFamily="2" charset="-122"/>
              </a:rPr>
              <a:t>促进大数据发展行动纲要</a:t>
            </a:r>
            <a:r>
              <a:rPr lang="en-US" altLang="zh-CN" sz="1600" b="1">
                <a:latin typeface="等线 Light" panose="02010600030101010101" pitchFamily="2" charset="-122"/>
                <a:ea typeface="等线 Light" panose="02010600030101010101" pitchFamily="2" charset="-122"/>
              </a:rPr>
              <a:t>》</a:t>
            </a:r>
            <a:r>
              <a:rPr lang="zh-CN" altLang="en-US" sz="1600" b="1">
                <a:latin typeface="等线 Light" panose="02010600030101010101" pitchFamily="2" charset="-122"/>
                <a:ea typeface="等线 Light" panose="02010600030101010101" pitchFamily="2" charset="-122"/>
              </a:rPr>
              <a:t>：政府数据资源的开放共享机制促进了知识产权与大数据的深度融合。</a:t>
            </a:r>
            <a:endParaRPr lang="en-US" altLang="zh-CN" sz="1600" b="1">
              <a:latin typeface="等线 Light" panose="02010600030101010101" pitchFamily="2" charset="-122"/>
              <a:ea typeface="等线 Light" panose="02010600030101010101" pitchFamily="2" charset="-122"/>
            </a:endParaRPr>
          </a:p>
          <a:p>
            <a:pPr>
              <a:lnSpc>
                <a:spcPct val="150000"/>
              </a:lnSpc>
            </a:pPr>
            <a:r>
              <a:rPr lang="zh-CN" altLang="en-US" sz="1600" b="1">
                <a:latin typeface="等线 Light" panose="02010600030101010101" pitchFamily="2" charset="-122"/>
                <a:ea typeface="等线 Light" panose="02010600030101010101" pitchFamily="2" charset="-122"/>
              </a:rPr>
              <a:t>数据产权界定不同于以往的数字版权管理（</a:t>
            </a:r>
            <a:r>
              <a:rPr lang="en-US" altLang="zh-CN" sz="1600" b="1">
                <a:latin typeface="等线 Light" panose="02010600030101010101" pitchFamily="2" charset="-122"/>
                <a:ea typeface="等线 Light" panose="02010600030101010101" pitchFamily="2" charset="-122"/>
              </a:rPr>
              <a:t>DRM</a:t>
            </a:r>
            <a:r>
              <a:rPr lang="zh-CN" altLang="en-US" sz="1600" b="1">
                <a:latin typeface="等线 Light" panose="02010600030101010101" pitchFamily="2" charset="-122"/>
                <a:ea typeface="等线 Light" panose="02010600030101010101" pitchFamily="2" charset="-122"/>
              </a:rPr>
              <a:t>，</a:t>
            </a:r>
            <a:r>
              <a:rPr lang="en-US" altLang="zh-CN" sz="1600" b="1">
                <a:latin typeface="等线 Light" panose="02010600030101010101" pitchFamily="2" charset="-122"/>
                <a:ea typeface="等线 Light" panose="02010600030101010101" pitchFamily="2" charset="-122"/>
              </a:rPr>
              <a:t>digital Rights Management</a:t>
            </a:r>
            <a:r>
              <a:rPr lang="zh-CN" altLang="en-US" sz="1600" b="1">
                <a:latin typeface="等线 Light" panose="02010600030101010101" pitchFamily="2" charset="-122"/>
                <a:ea typeface="等线 Light" panose="02010600030101010101" pitchFamily="2" charset="-122"/>
              </a:rPr>
              <a:t>）</a:t>
            </a:r>
            <a:r>
              <a:rPr lang="en-US" altLang="zh-CN" sz="1600" b="1">
                <a:latin typeface="等线 Light" panose="02010600030101010101" pitchFamily="2" charset="-122"/>
                <a:ea typeface="等线 Light" panose="02010600030101010101" pitchFamily="2" charset="-122"/>
              </a:rPr>
              <a:t>,</a:t>
            </a:r>
            <a:r>
              <a:rPr lang="zh-CN" altLang="en-US" sz="1600" b="1">
                <a:latin typeface="等线 Light" panose="02010600030101010101" pitchFamily="2" charset="-122"/>
                <a:ea typeface="等线 Light" panose="02010600030101010101" pitchFamily="2" charset="-122"/>
              </a:rPr>
              <a:t>更侧重对产权属性的定义，后续将产生：</a:t>
            </a:r>
            <a:endParaRPr lang="en-US" altLang="zh-CN" sz="1600" b="1">
              <a:latin typeface="等线 Light" panose="02010600030101010101" pitchFamily="2" charset="-122"/>
              <a:ea typeface="等线 Light" panose="02010600030101010101" pitchFamily="2" charset="-122"/>
            </a:endParaRPr>
          </a:p>
          <a:p>
            <a:pPr lvl="1">
              <a:lnSpc>
                <a:spcPct val="150000"/>
              </a:lnSpc>
            </a:pPr>
            <a:r>
              <a:rPr lang="zh-CN" altLang="en-US" sz="1600" b="1">
                <a:latin typeface="等线 Light" panose="02010600030101010101" pitchFamily="2" charset="-122"/>
                <a:ea typeface="等线 Light" panose="02010600030101010101" pitchFamily="2" charset="-122"/>
              </a:rPr>
              <a:t>数据知识产权</a:t>
            </a:r>
            <a:endParaRPr lang="en-US" altLang="zh-CN" sz="1600" b="1">
              <a:latin typeface="等线 Light" panose="02010600030101010101" pitchFamily="2" charset="-122"/>
              <a:ea typeface="等线 Light" panose="02010600030101010101" pitchFamily="2" charset="-122"/>
            </a:endParaRPr>
          </a:p>
          <a:p>
            <a:pPr lvl="1">
              <a:lnSpc>
                <a:spcPct val="150000"/>
              </a:lnSpc>
            </a:pPr>
            <a:r>
              <a:rPr lang="zh-CN" altLang="en-US" sz="1600" b="1">
                <a:latin typeface="等线 Light" panose="02010600030101010101" pitchFamily="2" charset="-122"/>
                <a:ea typeface="等线 Light" panose="02010600030101010101" pitchFamily="2" charset="-122"/>
              </a:rPr>
              <a:t>数据估值</a:t>
            </a:r>
            <a:endParaRPr lang="en-US" altLang="zh-CN" sz="1600" b="1">
              <a:latin typeface="等线 Light" panose="02010600030101010101" pitchFamily="2" charset="-122"/>
              <a:ea typeface="等线 Light" panose="02010600030101010101" pitchFamily="2" charset="-122"/>
            </a:endParaRPr>
          </a:p>
          <a:p>
            <a:pPr lvl="1">
              <a:lnSpc>
                <a:spcPct val="150000"/>
              </a:lnSpc>
            </a:pPr>
            <a:r>
              <a:rPr lang="zh-CN" altLang="en-US" sz="1600" b="1">
                <a:latin typeface="等线 Light" panose="02010600030101010101" pitchFamily="2" charset="-122"/>
                <a:ea typeface="等线 Light" panose="02010600030101010101" pitchFamily="2" charset="-122"/>
              </a:rPr>
              <a:t>数据质押融资</a:t>
            </a:r>
            <a:endParaRPr lang="en-US" altLang="zh-CN" sz="1600" b="1">
              <a:latin typeface="等线 Light" panose="02010600030101010101" pitchFamily="2" charset="-122"/>
              <a:ea typeface="等线 Light" panose="02010600030101010101" pitchFamily="2" charset="-122"/>
            </a:endParaRPr>
          </a:p>
          <a:p>
            <a:pPr lvl="1">
              <a:lnSpc>
                <a:spcPct val="150000"/>
              </a:lnSpc>
            </a:pPr>
            <a:r>
              <a:rPr lang="zh-CN" altLang="en-US" sz="1800" b="1">
                <a:latin typeface="等线 Light" panose="02010600030101010101" pitchFamily="2" charset="-122"/>
                <a:ea typeface="等线 Light" panose="02010600030101010101" pitchFamily="2" charset="-122"/>
              </a:rPr>
              <a:t>数据交易</a:t>
            </a:r>
          </a:p>
        </p:txBody>
      </p:sp>
      <p:pic>
        <p:nvPicPr>
          <p:cNvPr id="6" name="Picture 7">
            <a:extLst>
              <a:ext uri="{FF2B5EF4-FFF2-40B4-BE49-F238E27FC236}">
                <a16:creationId xmlns:a16="http://schemas.microsoft.com/office/drawing/2014/main" id="{227ED4B7-BF6B-47C1-BD3D-8F1D724915D5}"/>
              </a:ext>
            </a:extLst>
          </p:cNvPr>
          <p:cNvPicPr>
            <a:picLocks noChangeAspect="1" noChangeArrowheads="1"/>
          </p:cNvPicPr>
          <p:nvPr/>
        </p:nvPicPr>
        <p:blipFill>
          <a:blip r:embed="rId2"/>
          <a:srcRect/>
          <a:stretch>
            <a:fillRect/>
          </a:stretch>
        </p:blipFill>
        <p:spPr bwMode="auto">
          <a:xfrm>
            <a:off x="4786313" y="3459163"/>
            <a:ext cx="4071937" cy="2259012"/>
          </a:xfrm>
          <a:prstGeom prst="rect">
            <a:avLst/>
          </a:prstGeom>
          <a:noFill/>
          <a:ln>
            <a:noFill/>
          </a:ln>
          <a:effectLst>
            <a:prstShdw prst="shdw13" dist="53882" dir="13500000">
              <a:schemeClr val="accent1">
                <a:gamma/>
                <a:shade val="60000"/>
                <a:invGamma/>
                <a:alpha val="50000"/>
              </a:schemeClr>
            </a:prstShdw>
          </a:effectLst>
        </p:spPr>
      </p:pic>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114" name="Picture 2">
            <a:extLst>
              <a:ext uri="{FF2B5EF4-FFF2-40B4-BE49-F238E27FC236}">
                <a16:creationId xmlns:a16="http://schemas.microsoft.com/office/drawing/2014/main" id="{BF361E21-8559-45D2-891C-5C45F12DA5D2}"/>
              </a:ext>
            </a:extLst>
          </p:cNvPr>
          <p:cNvPicPr>
            <a:picLocks noChangeAspect="1" noChangeArrowheads="1"/>
          </p:cNvPicPr>
          <p:nvPr/>
        </p:nvPicPr>
        <p:blipFill>
          <a:blip r:embed="rId2"/>
          <a:srcRect/>
          <a:stretch>
            <a:fillRect/>
          </a:stretch>
        </p:blipFill>
        <p:spPr bwMode="auto">
          <a:xfrm>
            <a:off x="6012099" y="6048917"/>
            <a:ext cx="3007607" cy="825139"/>
          </a:xfrm>
          <a:prstGeom prst="rect">
            <a:avLst/>
          </a:prstGeom>
          <a:ln>
            <a:noFill/>
          </a:ln>
          <a:effectLst>
            <a:softEdge rad="112500"/>
          </a:effectLst>
        </p:spPr>
      </p:pic>
      <p:pic>
        <p:nvPicPr>
          <p:cNvPr id="90115" name="Picture 3">
            <a:extLst>
              <a:ext uri="{FF2B5EF4-FFF2-40B4-BE49-F238E27FC236}">
                <a16:creationId xmlns:a16="http://schemas.microsoft.com/office/drawing/2014/main" id="{43FE7D6F-A419-4C4B-81CC-A770E235BDB1}"/>
              </a:ext>
            </a:extLst>
          </p:cNvPr>
          <p:cNvPicPr>
            <a:picLocks noChangeAspect="1" noChangeArrowheads="1"/>
          </p:cNvPicPr>
          <p:nvPr/>
        </p:nvPicPr>
        <p:blipFill>
          <a:blip r:embed="rId3"/>
          <a:srcRect/>
          <a:stretch>
            <a:fillRect/>
          </a:stretch>
        </p:blipFill>
        <p:spPr bwMode="auto">
          <a:xfrm>
            <a:off x="3117850" y="1412875"/>
            <a:ext cx="5883275" cy="4545013"/>
          </a:xfrm>
          <a:prstGeom prst="rect">
            <a:avLst/>
          </a:prstGeom>
          <a:noFill/>
          <a:ln>
            <a:noFill/>
          </a:ln>
          <a:effectLst>
            <a:prstShdw prst="shdw13" dist="53882" dir="13500000">
              <a:schemeClr val="accent1">
                <a:gamma/>
                <a:shade val="60000"/>
                <a:invGamma/>
                <a:alpha val="50000"/>
              </a:schemeClr>
            </a:prstShdw>
          </a:effectLst>
        </p:spPr>
      </p:pic>
      <p:sp>
        <p:nvSpPr>
          <p:cNvPr id="154630" name="内容占位符 2">
            <a:extLst>
              <a:ext uri="{FF2B5EF4-FFF2-40B4-BE49-F238E27FC236}">
                <a16:creationId xmlns:a16="http://schemas.microsoft.com/office/drawing/2014/main" id="{125F52DB-B023-4832-BA12-5C3622A2EA76}"/>
              </a:ext>
            </a:extLst>
          </p:cNvPr>
          <p:cNvSpPr txBox="1">
            <a:spLocks/>
          </p:cNvSpPr>
          <p:nvPr/>
        </p:nvSpPr>
        <p:spPr bwMode="auto">
          <a:xfrm>
            <a:off x="71438" y="1500188"/>
            <a:ext cx="2714625" cy="439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47675" indent="-447675" defTabSz="0">
              <a:defRPr>
                <a:solidFill>
                  <a:schemeClr val="tx1"/>
                </a:solidFill>
                <a:latin typeface="Arial" panose="020B0604020202020204" pitchFamily="34" charset="0"/>
                <a:ea typeface="宋体" panose="02010600030101010101" pitchFamily="2" charset="-122"/>
              </a:defRPr>
            </a:lvl1pPr>
            <a:lvl2pPr marL="742950" indent="-285750" defTabSz="0">
              <a:defRPr>
                <a:solidFill>
                  <a:schemeClr val="tx1"/>
                </a:solidFill>
                <a:latin typeface="Arial" panose="020B0604020202020204" pitchFamily="34" charset="0"/>
                <a:ea typeface="宋体" panose="02010600030101010101" pitchFamily="2" charset="-122"/>
              </a:defRPr>
            </a:lvl2pPr>
            <a:lvl3pPr marL="1143000" indent="-228600" defTabSz="0">
              <a:defRPr>
                <a:solidFill>
                  <a:schemeClr val="tx1"/>
                </a:solidFill>
                <a:latin typeface="Arial" panose="020B0604020202020204" pitchFamily="34" charset="0"/>
                <a:ea typeface="宋体" panose="02010600030101010101" pitchFamily="2" charset="-122"/>
              </a:defRPr>
            </a:lvl3pPr>
            <a:lvl4pPr marL="1600200" indent="-228600" defTabSz="0">
              <a:defRPr>
                <a:solidFill>
                  <a:schemeClr val="tx1"/>
                </a:solidFill>
                <a:latin typeface="Arial" panose="020B0604020202020204" pitchFamily="34" charset="0"/>
                <a:ea typeface="宋体" panose="02010600030101010101" pitchFamily="2" charset="-122"/>
              </a:defRPr>
            </a:lvl4pPr>
            <a:lvl5pPr marL="2057400" indent="-228600" defTabSz="0">
              <a:defRPr>
                <a:solidFill>
                  <a:schemeClr val="tx1"/>
                </a:solidFill>
                <a:latin typeface="Arial" panose="020B0604020202020204" pitchFamily="34" charset="0"/>
                <a:ea typeface="宋体" panose="02010600030101010101" pitchFamily="2" charset="-122"/>
              </a:defRPr>
            </a:lvl5pPr>
            <a:lvl6pPr marL="25146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30000"/>
              </a:lnSpc>
              <a:spcBef>
                <a:spcPct val="20000"/>
              </a:spcBef>
              <a:buClr>
                <a:schemeClr val="accent1"/>
              </a:buClr>
              <a:buSzPct val="70000"/>
              <a:buFont typeface="Wingdings" panose="05000000000000000000" pitchFamily="2" charset="2"/>
              <a:buChar char="l"/>
            </a:pPr>
            <a:r>
              <a:rPr lang="zh-CN" altLang="en-US" b="1"/>
              <a:t>贵阳大数据交易所率先实践了大数据产业发展的一系列战略措施。首创了“数据交易”的概念，通过数据算法和接口实现数据的聚合，打破数据孤岛，实现数据聚合，从而激发更大价值。</a:t>
            </a:r>
            <a:endParaRPr lang="en-US" altLang="zh-CN" b="1">
              <a:latin typeface="等线 Light" panose="02010600030101010101" pitchFamily="2" charset="-122"/>
              <a:ea typeface="等线 Light" panose="02010600030101010101" pitchFamily="2" charset="-122"/>
              <a:sym typeface="Arial" panose="020B0604020202020204" pitchFamily="34" charset="0"/>
            </a:endParaRPr>
          </a:p>
        </p:txBody>
      </p:sp>
      <p:sp>
        <p:nvSpPr>
          <p:cNvPr id="8" name="标题 1">
            <a:extLst>
              <a:ext uri="{FF2B5EF4-FFF2-40B4-BE49-F238E27FC236}">
                <a16:creationId xmlns:a16="http://schemas.microsoft.com/office/drawing/2014/main" id="{3BDF808B-2AD6-48B3-A6F6-E69E4EFF778C}"/>
              </a:ext>
            </a:extLst>
          </p:cNvPr>
          <p:cNvSpPr>
            <a:spLocks noGrp="1"/>
          </p:cNvSpPr>
          <p:nvPr>
            <p:ph type="title"/>
          </p:nvPr>
        </p:nvSpPr>
        <p:spPr>
          <a:xfrm>
            <a:off x="428596" y="357166"/>
            <a:ext cx="7315200" cy="576262"/>
          </a:xfrm>
        </p:spPr>
        <p:txBody>
          <a:bodyPr>
            <a:normAutofit/>
          </a:bodyPr>
          <a:lstStyle/>
          <a:p>
            <a:pPr algn="l"/>
            <a:r>
              <a:rPr lang="zh-CN" altLang="en-US" sz="2900" b="1" dirty="0">
                <a:solidFill>
                  <a:srgbClr val="660066"/>
                </a:solidFill>
                <a:latin typeface="黑体" panose="02010609060101010101" pitchFamily="49" charset="-122"/>
                <a:ea typeface="黑体" panose="02010609060101010101" pitchFamily="49" charset="-122"/>
              </a:rPr>
              <a:t>案例</a:t>
            </a:r>
            <a:r>
              <a:rPr lang="en-US" altLang="zh-CN" sz="2900" b="1" dirty="0">
                <a:solidFill>
                  <a:srgbClr val="660066"/>
                </a:solidFill>
                <a:latin typeface="黑体" panose="02010609060101010101" pitchFamily="49" charset="-122"/>
                <a:ea typeface="黑体" panose="02010609060101010101" pitchFamily="49" charset="-122"/>
              </a:rPr>
              <a:t>2</a:t>
            </a:r>
            <a:r>
              <a:rPr lang="zh-CN" altLang="en-US" sz="2900" b="1" dirty="0">
                <a:solidFill>
                  <a:srgbClr val="660066"/>
                </a:solidFill>
                <a:latin typeface="黑体" panose="02010609060101010101" pitchFamily="49" charset="-122"/>
                <a:ea typeface="黑体" panose="02010609060101010101" pitchFamily="49" charset="-122"/>
              </a:rPr>
              <a:t>：贵阳大数据交易所与数据产权融资</a:t>
            </a: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1" name="内容占位符 2">
            <a:extLst>
              <a:ext uri="{FF2B5EF4-FFF2-40B4-BE49-F238E27FC236}">
                <a16:creationId xmlns:a16="http://schemas.microsoft.com/office/drawing/2014/main" id="{E8386F12-BFD4-4BF1-B9CC-C0BA1E49DED2}"/>
              </a:ext>
            </a:extLst>
          </p:cNvPr>
          <p:cNvSpPr txBox="1">
            <a:spLocks/>
          </p:cNvSpPr>
          <p:nvPr/>
        </p:nvSpPr>
        <p:spPr bwMode="auto">
          <a:xfrm>
            <a:off x="142875" y="1214438"/>
            <a:ext cx="5472113" cy="439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47675" indent="-447675" defTabSz="0">
              <a:defRPr>
                <a:solidFill>
                  <a:schemeClr val="tx1"/>
                </a:solidFill>
                <a:latin typeface="Arial" panose="020B0604020202020204" pitchFamily="34" charset="0"/>
                <a:ea typeface="宋体" panose="02010600030101010101" pitchFamily="2" charset="-122"/>
              </a:defRPr>
            </a:lvl1pPr>
            <a:lvl2pPr marL="742950" indent="-285750" defTabSz="0">
              <a:defRPr>
                <a:solidFill>
                  <a:schemeClr val="tx1"/>
                </a:solidFill>
                <a:latin typeface="Arial" panose="020B0604020202020204" pitchFamily="34" charset="0"/>
                <a:ea typeface="宋体" panose="02010600030101010101" pitchFamily="2" charset="-122"/>
              </a:defRPr>
            </a:lvl2pPr>
            <a:lvl3pPr marL="1143000" indent="-228600" defTabSz="0">
              <a:defRPr>
                <a:solidFill>
                  <a:schemeClr val="tx1"/>
                </a:solidFill>
                <a:latin typeface="Arial" panose="020B0604020202020204" pitchFamily="34" charset="0"/>
                <a:ea typeface="宋体" panose="02010600030101010101" pitchFamily="2" charset="-122"/>
              </a:defRPr>
            </a:lvl3pPr>
            <a:lvl4pPr marL="1600200" indent="-228600" defTabSz="0">
              <a:defRPr>
                <a:solidFill>
                  <a:schemeClr val="tx1"/>
                </a:solidFill>
                <a:latin typeface="Arial" panose="020B0604020202020204" pitchFamily="34" charset="0"/>
                <a:ea typeface="宋体" panose="02010600030101010101" pitchFamily="2" charset="-122"/>
              </a:defRPr>
            </a:lvl4pPr>
            <a:lvl5pPr marL="2057400" indent="-228600" defTabSz="0">
              <a:defRPr>
                <a:solidFill>
                  <a:schemeClr val="tx1"/>
                </a:solidFill>
                <a:latin typeface="Arial" panose="020B0604020202020204" pitchFamily="34" charset="0"/>
                <a:ea typeface="宋体" panose="02010600030101010101" pitchFamily="2" charset="-122"/>
              </a:defRPr>
            </a:lvl5pPr>
            <a:lvl6pPr marL="25146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30000"/>
              </a:lnSpc>
              <a:spcBef>
                <a:spcPct val="20000"/>
              </a:spcBef>
              <a:buClr>
                <a:schemeClr val="accent1"/>
              </a:buClr>
              <a:buSzPct val="70000"/>
              <a:buFont typeface="Wingdings" panose="05000000000000000000" pitchFamily="2" charset="2"/>
              <a:buChar char="n"/>
            </a:pPr>
            <a:r>
              <a:rPr lang="zh-CN" altLang="en-US" sz="1600" b="1">
                <a:latin typeface="等线 Light" panose="02010600030101010101" pitchFamily="2" charset="-122"/>
                <a:ea typeface="等线 Light" panose="02010600030101010101" pitchFamily="2" charset="-122"/>
                <a:sym typeface="Arial" panose="020B0604020202020204" pitchFamily="34" charset="0"/>
              </a:rPr>
              <a:t>中国大数据交易生态圈“数据星河”战略将打造数权、数融、数创、数通、数价、数托、数货、数金、数客、数标、数知、数例</a:t>
            </a:r>
            <a:r>
              <a:rPr lang="en-US" altLang="zh-CN" sz="1600" b="1">
                <a:latin typeface="等线 Light" panose="02010600030101010101" pitchFamily="2" charset="-122"/>
                <a:ea typeface="等线 Light" panose="02010600030101010101" pitchFamily="2" charset="-122"/>
                <a:sym typeface="Arial" panose="020B0604020202020204" pitchFamily="34" charset="0"/>
              </a:rPr>
              <a:t>12</a:t>
            </a:r>
            <a:r>
              <a:rPr lang="zh-CN" altLang="en-US" sz="1600" b="1">
                <a:latin typeface="等线 Light" panose="02010600030101010101" pitchFamily="2" charset="-122"/>
                <a:ea typeface="等线 Light" panose="02010600030101010101" pitchFamily="2" charset="-122"/>
                <a:sym typeface="Arial" panose="020B0604020202020204" pitchFamily="34" charset="0"/>
              </a:rPr>
              <a:t>个大数据平台。</a:t>
            </a:r>
            <a:endParaRPr lang="en-US" altLang="zh-CN" sz="1600" b="1">
              <a:latin typeface="等线 Light" panose="02010600030101010101" pitchFamily="2" charset="-122"/>
              <a:ea typeface="等线 Light" panose="02010600030101010101" pitchFamily="2" charset="-122"/>
              <a:sym typeface="Arial" panose="020B0604020202020204" pitchFamily="34" charset="0"/>
            </a:endParaRPr>
          </a:p>
          <a:p>
            <a:pPr>
              <a:lnSpc>
                <a:spcPct val="130000"/>
              </a:lnSpc>
              <a:spcBef>
                <a:spcPct val="20000"/>
              </a:spcBef>
              <a:buClr>
                <a:schemeClr val="accent1"/>
              </a:buClr>
              <a:buSzPct val="70000"/>
              <a:buFont typeface="Wingdings" panose="05000000000000000000" pitchFamily="2" charset="2"/>
              <a:buChar char="n"/>
            </a:pPr>
            <a:r>
              <a:rPr lang="zh-CN" altLang="en-US" sz="1600" b="1">
                <a:latin typeface="等线 Light" panose="02010600030101010101" pitchFamily="2" charset="-122"/>
                <a:ea typeface="等线 Light" panose="02010600030101010101" pitchFamily="2" charset="-122"/>
                <a:sym typeface="Arial" panose="020B0604020202020204" pitchFamily="34" charset="0"/>
              </a:rPr>
              <a:t>贵阳大数据登记确权结算服务，是将数据视作为实际资产的一种，如房产、股票等，通过贵阳大数据交易所的数据平台，尝试登记数据所有权，然后对数据的使用权、运营权等进行公开竞价，以实现数据的登记确权及变现。</a:t>
            </a:r>
            <a:endParaRPr lang="en-US" altLang="zh-CN" sz="1600" b="1">
              <a:latin typeface="等线 Light" panose="02010600030101010101" pitchFamily="2" charset="-122"/>
              <a:ea typeface="等线 Light" panose="02010600030101010101" pitchFamily="2" charset="-122"/>
              <a:sym typeface="Arial" panose="020B0604020202020204" pitchFamily="34" charset="0"/>
            </a:endParaRPr>
          </a:p>
          <a:p>
            <a:pPr>
              <a:lnSpc>
                <a:spcPct val="130000"/>
              </a:lnSpc>
              <a:spcBef>
                <a:spcPct val="20000"/>
              </a:spcBef>
              <a:buClr>
                <a:schemeClr val="accent1"/>
              </a:buClr>
              <a:buSzPct val="70000"/>
              <a:buFont typeface="Wingdings" panose="05000000000000000000" pitchFamily="2" charset="2"/>
              <a:buChar char="n"/>
            </a:pPr>
            <a:endParaRPr lang="en-US" altLang="zh-CN" sz="2000" b="1">
              <a:latin typeface="等线 Light" panose="02010600030101010101" pitchFamily="2" charset="-122"/>
              <a:ea typeface="等线 Light" panose="02010600030101010101" pitchFamily="2" charset="-122"/>
              <a:sym typeface="Arial" panose="020B0604020202020204" pitchFamily="34" charset="0"/>
            </a:endParaRPr>
          </a:p>
        </p:txBody>
      </p:sp>
      <p:pic>
        <p:nvPicPr>
          <p:cNvPr id="91138" name="Picture 2">
            <a:extLst>
              <a:ext uri="{FF2B5EF4-FFF2-40B4-BE49-F238E27FC236}">
                <a16:creationId xmlns:a16="http://schemas.microsoft.com/office/drawing/2014/main" id="{31F36AA8-2FF4-4371-8B11-F3FFAAA3B081}"/>
              </a:ext>
            </a:extLst>
          </p:cNvPr>
          <p:cNvPicPr>
            <a:picLocks noChangeAspect="1" noChangeArrowheads="1"/>
          </p:cNvPicPr>
          <p:nvPr/>
        </p:nvPicPr>
        <p:blipFill>
          <a:blip r:embed="rId2"/>
          <a:srcRect/>
          <a:stretch>
            <a:fillRect/>
          </a:stretch>
        </p:blipFill>
        <p:spPr bwMode="auto">
          <a:xfrm>
            <a:off x="5954130" y="1428737"/>
            <a:ext cx="3082180" cy="3865785"/>
          </a:xfrm>
          <a:prstGeom prst="rect">
            <a:avLst/>
          </a:prstGeom>
          <a:ln>
            <a:noFill/>
          </a:ln>
          <a:effectLst>
            <a:softEdge rad="112500"/>
          </a:effectLst>
        </p:spPr>
      </p:pic>
      <p:sp>
        <p:nvSpPr>
          <p:cNvPr id="155654" name="内容占位符 2">
            <a:extLst>
              <a:ext uri="{FF2B5EF4-FFF2-40B4-BE49-F238E27FC236}">
                <a16:creationId xmlns:a16="http://schemas.microsoft.com/office/drawing/2014/main" id="{C8005B76-7F60-43BA-A47C-2A6F3437F07F}"/>
              </a:ext>
            </a:extLst>
          </p:cNvPr>
          <p:cNvSpPr txBox="1">
            <a:spLocks/>
          </p:cNvSpPr>
          <p:nvPr/>
        </p:nvSpPr>
        <p:spPr bwMode="auto">
          <a:xfrm>
            <a:off x="142875" y="5286375"/>
            <a:ext cx="8929688"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47675" indent="-447675" defTabSz="0">
              <a:defRPr>
                <a:solidFill>
                  <a:schemeClr val="tx1"/>
                </a:solidFill>
                <a:latin typeface="Arial" panose="020B0604020202020204" pitchFamily="34" charset="0"/>
                <a:ea typeface="宋体" panose="02010600030101010101" pitchFamily="2" charset="-122"/>
              </a:defRPr>
            </a:lvl1pPr>
            <a:lvl2pPr marL="742950" indent="-285750" defTabSz="0">
              <a:defRPr>
                <a:solidFill>
                  <a:schemeClr val="tx1"/>
                </a:solidFill>
                <a:latin typeface="Arial" panose="020B0604020202020204" pitchFamily="34" charset="0"/>
                <a:ea typeface="宋体" panose="02010600030101010101" pitchFamily="2" charset="-122"/>
              </a:defRPr>
            </a:lvl2pPr>
            <a:lvl3pPr marL="1143000" indent="-228600" defTabSz="0">
              <a:defRPr>
                <a:solidFill>
                  <a:schemeClr val="tx1"/>
                </a:solidFill>
                <a:latin typeface="Arial" panose="020B0604020202020204" pitchFamily="34" charset="0"/>
                <a:ea typeface="宋体" panose="02010600030101010101" pitchFamily="2" charset="-122"/>
              </a:defRPr>
            </a:lvl3pPr>
            <a:lvl4pPr marL="1600200" indent="-228600" defTabSz="0">
              <a:defRPr>
                <a:solidFill>
                  <a:schemeClr val="tx1"/>
                </a:solidFill>
                <a:latin typeface="Arial" panose="020B0604020202020204" pitchFamily="34" charset="0"/>
                <a:ea typeface="宋体" panose="02010600030101010101" pitchFamily="2" charset="-122"/>
              </a:defRPr>
            </a:lvl4pPr>
            <a:lvl5pPr marL="2057400" indent="-228600" defTabSz="0">
              <a:defRPr>
                <a:solidFill>
                  <a:schemeClr val="tx1"/>
                </a:solidFill>
                <a:latin typeface="Arial" panose="020B0604020202020204" pitchFamily="34" charset="0"/>
                <a:ea typeface="宋体" panose="02010600030101010101" pitchFamily="2" charset="-122"/>
              </a:defRPr>
            </a:lvl5pPr>
            <a:lvl6pPr marL="25146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30000"/>
              </a:lnSpc>
              <a:spcBef>
                <a:spcPct val="20000"/>
              </a:spcBef>
              <a:buClr>
                <a:schemeClr val="accent1"/>
              </a:buClr>
              <a:buSzPct val="70000"/>
              <a:buFont typeface="Wingdings" panose="05000000000000000000" pitchFamily="2" charset="2"/>
              <a:buChar char="l"/>
            </a:pPr>
            <a:r>
              <a:rPr lang="zh-CN" altLang="en-US" sz="2000" b="1"/>
              <a:t>贵阳大数据交易所积极申请软件著作权保护，自主研发取得的独立知识产权得到了权威的认可和肯定，获得</a:t>
            </a:r>
            <a:r>
              <a:rPr lang="en-US" altLang="zh-CN" sz="2000" b="1"/>
              <a:t>20</a:t>
            </a:r>
            <a:r>
              <a:rPr lang="zh-CN" altLang="en-US" sz="2000" b="1"/>
              <a:t>项软件著作权证书。</a:t>
            </a:r>
            <a:endParaRPr lang="en-US" altLang="zh-CN" sz="2000" b="1">
              <a:latin typeface="等线 Light" panose="02010600030101010101" pitchFamily="2" charset="-122"/>
              <a:ea typeface="等线 Light" panose="02010600030101010101" pitchFamily="2" charset="-122"/>
              <a:sym typeface="Arial" panose="020B0604020202020204" pitchFamily="34" charset="0"/>
            </a:endParaRPr>
          </a:p>
        </p:txBody>
      </p:sp>
      <p:sp>
        <p:nvSpPr>
          <p:cNvPr id="7" name="标题 1">
            <a:extLst>
              <a:ext uri="{FF2B5EF4-FFF2-40B4-BE49-F238E27FC236}">
                <a16:creationId xmlns:a16="http://schemas.microsoft.com/office/drawing/2014/main" id="{3BDF808B-2AD6-48B3-A6F6-E69E4EFF778C}"/>
              </a:ext>
            </a:extLst>
          </p:cNvPr>
          <p:cNvSpPr>
            <a:spLocks noGrp="1"/>
          </p:cNvSpPr>
          <p:nvPr>
            <p:ph type="title"/>
          </p:nvPr>
        </p:nvSpPr>
        <p:spPr>
          <a:xfrm>
            <a:off x="428596" y="357166"/>
            <a:ext cx="7315200" cy="576262"/>
          </a:xfrm>
        </p:spPr>
        <p:txBody>
          <a:bodyPr>
            <a:normAutofit/>
          </a:bodyPr>
          <a:lstStyle/>
          <a:p>
            <a:pPr algn="l"/>
            <a:r>
              <a:rPr lang="zh-CN" altLang="en-US" sz="2900" b="1" dirty="0">
                <a:solidFill>
                  <a:srgbClr val="660066"/>
                </a:solidFill>
                <a:latin typeface="黑体" panose="02010609060101010101" pitchFamily="49" charset="-122"/>
                <a:ea typeface="黑体" panose="02010609060101010101" pitchFamily="49" charset="-122"/>
              </a:rPr>
              <a:t>案例</a:t>
            </a:r>
            <a:r>
              <a:rPr lang="en-US" altLang="zh-CN" sz="2900" b="1" dirty="0">
                <a:solidFill>
                  <a:srgbClr val="660066"/>
                </a:solidFill>
                <a:latin typeface="黑体" panose="02010609060101010101" pitchFamily="49" charset="-122"/>
                <a:ea typeface="黑体" panose="02010609060101010101" pitchFamily="49" charset="-122"/>
              </a:rPr>
              <a:t>2</a:t>
            </a:r>
            <a:r>
              <a:rPr lang="zh-CN" altLang="en-US" sz="2900" b="1" dirty="0">
                <a:solidFill>
                  <a:srgbClr val="660066"/>
                </a:solidFill>
                <a:latin typeface="黑体" panose="02010609060101010101" pitchFamily="49" charset="-122"/>
                <a:ea typeface="黑体" panose="02010609060101010101" pitchFamily="49" charset="-122"/>
              </a:rPr>
              <a:t>：贵阳大数据交易所与数据产权融资</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3" descr="Rectangle: Click to edit Master text styles&#10;Second level&#10;Third level&#10;Fourth level&#10;Fifth level">
            <a:extLst>
              <a:ext uri="{FF2B5EF4-FFF2-40B4-BE49-F238E27FC236}">
                <a16:creationId xmlns:a16="http://schemas.microsoft.com/office/drawing/2014/main" id="{648AD17E-2E44-44F4-8677-BA14CC6D136D}"/>
              </a:ext>
            </a:extLst>
          </p:cNvPr>
          <p:cNvSpPr>
            <a:spLocks noGrp="1" noChangeArrowheads="1"/>
          </p:cNvSpPr>
          <p:nvPr>
            <p:ph type="body" idx="1"/>
          </p:nvPr>
        </p:nvSpPr>
        <p:spPr>
          <a:xfrm>
            <a:off x="214282" y="1214422"/>
            <a:ext cx="8785225" cy="4953000"/>
          </a:xfrm>
        </p:spPr>
        <p:txBody>
          <a:bodyPr>
            <a:normAutofit/>
          </a:bodyPr>
          <a:lstStyle/>
          <a:p>
            <a:pPr>
              <a:lnSpc>
                <a:spcPct val="200000"/>
              </a:lnSpc>
            </a:pPr>
            <a:r>
              <a:rPr lang="zh-CN" altLang="zh-CN" sz="2000" b="1" dirty="0">
                <a:solidFill>
                  <a:srgbClr val="FF0066"/>
                </a:solidFill>
                <a:latin typeface="华文中宋" panose="02010600040101010101" pitchFamily="2" charset="-122"/>
                <a:ea typeface="华文中宋" panose="02010600040101010101" pitchFamily="2" charset="-122"/>
              </a:rPr>
              <a:t>心理学界认为：</a:t>
            </a:r>
          </a:p>
          <a:p>
            <a:pPr lvl="1">
              <a:lnSpc>
                <a:spcPct val="200000"/>
              </a:lnSpc>
            </a:pPr>
            <a:r>
              <a:rPr lang="zh-CN" altLang="zh-CN" sz="1800" b="1" dirty="0">
                <a:latin typeface="华文中宋" panose="02010600040101010101" pitchFamily="2" charset="-122"/>
                <a:ea typeface="华文中宋" panose="02010600040101010101" pitchFamily="2" charset="-122"/>
              </a:rPr>
              <a:t>信息不是知识，信息是存在于我们意识之外的东西，它存在于自然界、印刷品、硬盘以及空气之中；</a:t>
            </a:r>
          </a:p>
          <a:p>
            <a:pPr lvl="1">
              <a:lnSpc>
                <a:spcPct val="200000"/>
              </a:lnSpc>
            </a:pPr>
            <a:r>
              <a:rPr lang="zh-CN" altLang="zh-CN" sz="1800" b="1" dirty="0">
                <a:latin typeface="华文中宋" panose="02010600040101010101" pitchFamily="2" charset="-122"/>
                <a:ea typeface="华文中宋" panose="02010600040101010101" pitchFamily="2" charset="-122"/>
              </a:rPr>
              <a:t>知识则存在于我们的大脑之中，它是与不确定性(uncertainty)相伴而生的，我们一般用知识而不是信息来减少不确定性。 </a:t>
            </a:r>
          </a:p>
          <a:p>
            <a:pPr>
              <a:lnSpc>
                <a:spcPct val="200000"/>
              </a:lnSpc>
            </a:pPr>
            <a:r>
              <a:rPr lang="zh-CN" altLang="zh-CN" sz="2000" b="1" dirty="0">
                <a:solidFill>
                  <a:srgbClr val="FF0066"/>
                </a:solidFill>
                <a:latin typeface="华文中宋" panose="02010600040101010101" pitchFamily="2" charset="-122"/>
                <a:ea typeface="华文中宋" panose="02010600040101010101" pitchFamily="2" charset="-122"/>
              </a:rPr>
              <a:t>信息资源管理学界认为：</a:t>
            </a:r>
          </a:p>
          <a:p>
            <a:pPr lvl="1">
              <a:lnSpc>
                <a:spcPct val="200000"/>
              </a:lnSpc>
            </a:pPr>
            <a:r>
              <a:rPr lang="zh-CN" altLang="zh-CN" sz="1800" b="1" dirty="0">
                <a:latin typeface="华文中宋" panose="02010600040101010101" pitchFamily="2" charset="-122"/>
                <a:ea typeface="华文中宋" panose="02010600040101010101" pitchFamily="2" charset="-122"/>
              </a:rPr>
              <a:t>信息是数据处理的最终产品，即信息是经过采集、记录、处理，以可检索的形式存储的事实或数据。 </a:t>
            </a:r>
          </a:p>
        </p:txBody>
      </p:sp>
      <p:sp>
        <p:nvSpPr>
          <p:cNvPr id="5" name="Rectangle 2">
            <a:extLst>
              <a:ext uri="{FF2B5EF4-FFF2-40B4-BE49-F238E27FC236}">
                <a16:creationId xmlns:a16="http://schemas.microsoft.com/office/drawing/2014/main" id="{7C116232-2ECB-46FB-A9FF-151497E780A6}"/>
              </a:ext>
            </a:extLst>
          </p:cNvPr>
          <p:cNvSpPr>
            <a:spLocks noGrp="1" noChangeArrowheads="1"/>
          </p:cNvSpPr>
          <p:nvPr>
            <p:ph type="title"/>
          </p:nvPr>
        </p:nvSpPr>
        <p:spPr>
          <a:xfrm>
            <a:off x="500034" y="142852"/>
            <a:ext cx="7412037" cy="828675"/>
          </a:xfrm>
        </p:spPr>
        <p:txBody>
          <a:bodyPr>
            <a:normAutofit/>
          </a:bodyPr>
          <a:lstStyle/>
          <a:p>
            <a:pPr algn="l"/>
            <a:r>
              <a:rPr lang="zh-CN" altLang="zh-CN" sz="3600" b="1" dirty="0">
                <a:solidFill>
                  <a:srgbClr val="660066"/>
                </a:solidFill>
                <a:latin typeface="黑体" panose="02010609060101010101" pitchFamily="49" charset="-122"/>
                <a:ea typeface="黑体" panose="02010609060101010101" pitchFamily="49" charset="-122"/>
              </a:rPr>
              <a:t>不同学科对信息的定义</a:t>
            </a: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5" name="内容占位符 2">
            <a:extLst>
              <a:ext uri="{FF2B5EF4-FFF2-40B4-BE49-F238E27FC236}">
                <a16:creationId xmlns:a16="http://schemas.microsoft.com/office/drawing/2014/main" id="{E9AF348F-AB31-4C97-AC20-E0963CBEF990}"/>
              </a:ext>
            </a:extLst>
          </p:cNvPr>
          <p:cNvSpPr txBox="1">
            <a:spLocks/>
          </p:cNvSpPr>
          <p:nvPr/>
        </p:nvSpPr>
        <p:spPr bwMode="auto">
          <a:xfrm>
            <a:off x="363538" y="1214438"/>
            <a:ext cx="8423275" cy="444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47675" indent="-447675" defTabSz="0">
              <a:defRPr>
                <a:solidFill>
                  <a:schemeClr val="tx1"/>
                </a:solidFill>
                <a:latin typeface="Arial" panose="020B0604020202020204" pitchFamily="34" charset="0"/>
                <a:ea typeface="宋体" panose="02010600030101010101" pitchFamily="2" charset="-122"/>
              </a:defRPr>
            </a:lvl1pPr>
            <a:lvl2pPr marL="742950" indent="-285750" defTabSz="0">
              <a:defRPr>
                <a:solidFill>
                  <a:schemeClr val="tx1"/>
                </a:solidFill>
                <a:latin typeface="Arial" panose="020B0604020202020204" pitchFamily="34" charset="0"/>
                <a:ea typeface="宋体" panose="02010600030101010101" pitchFamily="2" charset="-122"/>
              </a:defRPr>
            </a:lvl2pPr>
            <a:lvl3pPr marL="1143000" indent="-228600" defTabSz="0">
              <a:defRPr>
                <a:solidFill>
                  <a:schemeClr val="tx1"/>
                </a:solidFill>
                <a:latin typeface="Arial" panose="020B0604020202020204" pitchFamily="34" charset="0"/>
                <a:ea typeface="宋体" panose="02010600030101010101" pitchFamily="2" charset="-122"/>
              </a:defRPr>
            </a:lvl3pPr>
            <a:lvl4pPr marL="1600200" indent="-228600" defTabSz="0">
              <a:defRPr>
                <a:solidFill>
                  <a:schemeClr val="tx1"/>
                </a:solidFill>
                <a:latin typeface="Arial" panose="020B0604020202020204" pitchFamily="34" charset="0"/>
                <a:ea typeface="宋体" panose="02010600030101010101" pitchFamily="2" charset="-122"/>
              </a:defRPr>
            </a:lvl4pPr>
            <a:lvl5pPr marL="2057400" indent="-228600" defTabSz="0">
              <a:defRPr>
                <a:solidFill>
                  <a:schemeClr val="tx1"/>
                </a:solidFill>
                <a:latin typeface="Arial" panose="020B0604020202020204" pitchFamily="34" charset="0"/>
                <a:ea typeface="宋体" panose="02010600030101010101" pitchFamily="2" charset="-122"/>
              </a:defRPr>
            </a:lvl5pPr>
            <a:lvl6pPr marL="25146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spcBef>
                <a:spcPct val="20000"/>
              </a:spcBef>
              <a:buClr>
                <a:schemeClr val="accent1"/>
              </a:buClr>
              <a:buSzPct val="70000"/>
              <a:buFont typeface="Wingdings" panose="05000000000000000000" pitchFamily="2" charset="2"/>
              <a:buChar char="n"/>
            </a:pPr>
            <a:r>
              <a:rPr lang="zh-CN" altLang="en-US" sz="1600" b="1" dirty="0"/>
              <a:t>贵阳大数据交易所的定位是打造大数据生态圈，构建大数据产业链，建设数据交易大平台。为此贵阳大数据交易所技术部规划建设了“一个中心，两个平台，三个系统”：</a:t>
            </a:r>
            <a:endParaRPr lang="en-US" altLang="zh-CN" sz="1600" b="1" dirty="0"/>
          </a:p>
          <a:p>
            <a:pPr>
              <a:lnSpc>
                <a:spcPct val="150000"/>
              </a:lnSpc>
              <a:spcBef>
                <a:spcPct val="20000"/>
              </a:spcBef>
              <a:buClr>
                <a:schemeClr val="accent1"/>
              </a:buClr>
              <a:buSzPct val="70000"/>
              <a:buFont typeface="Wingdings" panose="05000000000000000000" pitchFamily="2" charset="2"/>
              <a:buChar char="n"/>
            </a:pPr>
            <a:r>
              <a:rPr lang="zh-CN" altLang="en-US" sz="1600" b="1" dirty="0">
                <a:solidFill>
                  <a:srgbClr val="FF0000"/>
                </a:solidFill>
              </a:rPr>
              <a:t>一个中心指大数据建模清洗中心；</a:t>
            </a:r>
            <a:endParaRPr lang="en-US" altLang="zh-CN" sz="1600" b="1" dirty="0">
              <a:solidFill>
                <a:srgbClr val="FF0000"/>
              </a:solidFill>
            </a:endParaRPr>
          </a:p>
          <a:p>
            <a:pPr>
              <a:lnSpc>
                <a:spcPct val="150000"/>
              </a:lnSpc>
              <a:spcBef>
                <a:spcPct val="20000"/>
              </a:spcBef>
              <a:buClr>
                <a:schemeClr val="accent1"/>
              </a:buClr>
              <a:buSzPct val="70000"/>
              <a:buFont typeface="Wingdings" panose="05000000000000000000" pitchFamily="2" charset="2"/>
              <a:buChar char="n"/>
            </a:pPr>
            <a:r>
              <a:rPr lang="zh-CN" altLang="en-US" sz="1600" b="1" dirty="0">
                <a:solidFill>
                  <a:srgbClr val="FF0000"/>
                </a:solidFill>
              </a:rPr>
              <a:t>两个平台指大数据实时挖掘平台，大数据离线分析平台；</a:t>
            </a:r>
            <a:endParaRPr lang="en-US" altLang="zh-CN" sz="1600" b="1" dirty="0">
              <a:solidFill>
                <a:srgbClr val="FF0000"/>
              </a:solidFill>
            </a:endParaRPr>
          </a:p>
          <a:p>
            <a:pPr>
              <a:lnSpc>
                <a:spcPct val="150000"/>
              </a:lnSpc>
              <a:spcBef>
                <a:spcPct val="20000"/>
              </a:spcBef>
              <a:buClr>
                <a:schemeClr val="accent1"/>
              </a:buClr>
              <a:buSzPct val="70000"/>
              <a:buFont typeface="Wingdings" panose="05000000000000000000" pitchFamily="2" charset="2"/>
              <a:buChar char="n"/>
            </a:pPr>
            <a:r>
              <a:rPr lang="zh-CN" altLang="en-US" sz="1600" b="1" dirty="0">
                <a:solidFill>
                  <a:srgbClr val="FF0000"/>
                </a:solidFill>
              </a:rPr>
              <a:t>三个系统指大数据交易系统，大数据产品应用商城系统，大数据产品创新孵化系统。</a:t>
            </a:r>
            <a:endParaRPr lang="en-US" altLang="zh-CN" sz="1600" b="1" dirty="0">
              <a:solidFill>
                <a:srgbClr val="FF0000"/>
              </a:solidFill>
            </a:endParaRPr>
          </a:p>
          <a:p>
            <a:pPr>
              <a:lnSpc>
                <a:spcPct val="150000"/>
              </a:lnSpc>
              <a:spcBef>
                <a:spcPct val="20000"/>
              </a:spcBef>
              <a:buClr>
                <a:schemeClr val="accent1"/>
              </a:buClr>
              <a:buSzPct val="70000"/>
              <a:buFont typeface="Wingdings" panose="05000000000000000000" pitchFamily="2" charset="2"/>
              <a:buChar char="n"/>
            </a:pPr>
            <a:r>
              <a:rPr lang="zh-CN" altLang="en-US" sz="1600" b="1" dirty="0"/>
              <a:t>目前，贵阳大数据交易所已经发展京东、华为等</a:t>
            </a:r>
            <a:r>
              <a:rPr lang="en-US" altLang="zh-CN" sz="1600" b="1" dirty="0"/>
              <a:t>350</a:t>
            </a:r>
            <a:r>
              <a:rPr lang="zh-CN" altLang="en-US" sz="1600" b="1" dirty="0"/>
              <a:t>多家企业成为会员，交易额突破</a:t>
            </a:r>
            <a:r>
              <a:rPr lang="en-US" altLang="zh-CN" sz="1600" b="1" dirty="0"/>
              <a:t>7000</a:t>
            </a:r>
            <a:r>
              <a:rPr lang="zh-CN" altLang="en-US" sz="1600" b="1" dirty="0"/>
              <a:t>万元；接入</a:t>
            </a:r>
            <a:r>
              <a:rPr lang="en-US" altLang="zh-CN" sz="1600" b="1" dirty="0"/>
              <a:t>100</a:t>
            </a:r>
            <a:r>
              <a:rPr lang="zh-CN" altLang="en-US" sz="1600" b="1" dirty="0"/>
              <a:t>多家数据源公司，可交易数据</a:t>
            </a:r>
            <a:r>
              <a:rPr lang="en-US" altLang="zh-CN" sz="1600" b="1" dirty="0"/>
              <a:t>50PB</a:t>
            </a:r>
            <a:r>
              <a:rPr lang="zh-CN" altLang="en-US" sz="1600" b="1" dirty="0"/>
              <a:t>，其中包括全国机动车核查服务接口、车辆违章核查服务接口、工商数据接口、进出口通关贸易数据接口等优质数据源接口；通过自主开发的电子交易系统，面向全球提供</a:t>
            </a:r>
            <a:r>
              <a:rPr lang="en-US" altLang="zh-CN" sz="1600" b="1" dirty="0"/>
              <a:t>7×24</a:t>
            </a:r>
            <a:r>
              <a:rPr lang="zh-CN" altLang="en-US" sz="1600" b="1" dirty="0"/>
              <a:t>小时永不休市的大数据交易专业服务，志在“贡献中国数据智慧释放全球数据价值”。</a:t>
            </a:r>
            <a:endParaRPr lang="en-US" altLang="zh-CN" sz="1600" b="1" dirty="0">
              <a:latin typeface="等线 Light" panose="02010600030101010101" pitchFamily="2" charset="-122"/>
              <a:ea typeface="等线 Light" panose="02010600030101010101" pitchFamily="2" charset="-122"/>
              <a:sym typeface="Arial" panose="020B0604020202020204" pitchFamily="34" charset="0"/>
            </a:endParaRPr>
          </a:p>
        </p:txBody>
      </p:sp>
      <p:sp>
        <p:nvSpPr>
          <p:cNvPr id="5" name="标题 1">
            <a:extLst>
              <a:ext uri="{FF2B5EF4-FFF2-40B4-BE49-F238E27FC236}">
                <a16:creationId xmlns:a16="http://schemas.microsoft.com/office/drawing/2014/main" id="{3BDF808B-2AD6-48B3-A6F6-E69E4EFF778C}"/>
              </a:ext>
            </a:extLst>
          </p:cNvPr>
          <p:cNvSpPr>
            <a:spLocks noGrp="1"/>
          </p:cNvSpPr>
          <p:nvPr>
            <p:ph type="title"/>
          </p:nvPr>
        </p:nvSpPr>
        <p:spPr>
          <a:xfrm>
            <a:off x="428596" y="357166"/>
            <a:ext cx="7315200" cy="576262"/>
          </a:xfrm>
        </p:spPr>
        <p:txBody>
          <a:bodyPr>
            <a:normAutofit/>
          </a:bodyPr>
          <a:lstStyle/>
          <a:p>
            <a:pPr algn="l"/>
            <a:r>
              <a:rPr lang="zh-CN" altLang="en-US" sz="2900" b="1" dirty="0">
                <a:solidFill>
                  <a:srgbClr val="660066"/>
                </a:solidFill>
                <a:latin typeface="黑体" panose="02010609060101010101" pitchFamily="49" charset="-122"/>
                <a:ea typeface="黑体" panose="02010609060101010101" pitchFamily="49" charset="-122"/>
              </a:rPr>
              <a:t>案例</a:t>
            </a:r>
            <a:r>
              <a:rPr lang="en-US" altLang="zh-CN" sz="2900" b="1" dirty="0">
                <a:solidFill>
                  <a:srgbClr val="660066"/>
                </a:solidFill>
                <a:latin typeface="黑体" panose="02010609060101010101" pitchFamily="49" charset="-122"/>
                <a:ea typeface="黑体" panose="02010609060101010101" pitchFamily="49" charset="-122"/>
              </a:rPr>
              <a:t>2</a:t>
            </a:r>
            <a:r>
              <a:rPr lang="zh-CN" altLang="en-US" sz="2900" b="1" dirty="0">
                <a:solidFill>
                  <a:srgbClr val="660066"/>
                </a:solidFill>
                <a:latin typeface="黑体" panose="02010609060101010101" pitchFamily="49" charset="-122"/>
                <a:ea typeface="黑体" panose="02010609060101010101" pitchFamily="49" charset="-122"/>
              </a:rPr>
              <a:t>：贵阳大数据交易所与数据产权融资</a:t>
            </a: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矩形 5">
            <a:extLst>
              <a:ext uri="{FF2B5EF4-FFF2-40B4-BE49-F238E27FC236}">
                <a16:creationId xmlns:a16="http://schemas.microsoft.com/office/drawing/2014/main" id="{7F3E2C10-777F-4690-BC6C-3FD5FB5C7910}"/>
              </a:ext>
            </a:extLst>
          </p:cNvPr>
          <p:cNvSpPr>
            <a:spLocks noChangeArrowheads="1"/>
          </p:cNvSpPr>
          <p:nvPr/>
        </p:nvSpPr>
        <p:spPr bwMode="auto">
          <a:xfrm>
            <a:off x="900113" y="1438275"/>
            <a:ext cx="7850226" cy="4385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altLang="en-US" b="1" dirty="0">
                <a:solidFill>
                  <a:srgbClr val="000000"/>
                </a:solidFill>
                <a:latin typeface="Kaiti SC"/>
                <a:ea typeface="Kaiti SC"/>
                <a:cs typeface="Kaiti SC"/>
                <a:sym typeface="微软雅黑" panose="020B0503020204020204" pitchFamily="34" charset="-122"/>
              </a:rPr>
              <a:t>以移动互联、全景数据等技术为依托，突出多工具、多数据融合的实时数据</a:t>
            </a:r>
          </a:p>
          <a:p>
            <a:pPr>
              <a:lnSpc>
                <a:spcPct val="150000"/>
              </a:lnSpc>
            </a:pPr>
            <a:r>
              <a:rPr lang="zh-CN" altLang="en-US" b="1" dirty="0">
                <a:solidFill>
                  <a:srgbClr val="000000"/>
                </a:solidFill>
                <a:latin typeface="Kaiti SC"/>
                <a:ea typeface="Kaiti SC"/>
                <a:cs typeface="Kaiti SC"/>
                <a:sym typeface="微软雅黑" panose="020B0503020204020204" pitchFamily="34" charset="-122"/>
              </a:rPr>
              <a:t>服务，瞄准特定目标，努力实现，</a:t>
            </a:r>
          </a:p>
          <a:p>
            <a:pPr>
              <a:lnSpc>
                <a:spcPct val="150000"/>
              </a:lnSpc>
            </a:pPr>
            <a:r>
              <a:rPr lang="zh-CN" altLang="en-US" b="1" dirty="0">
                <a:solidFill>
                  <a:srgbClr val="000000"/>
                </a:solidFill>
                <a:latin typeface="Kaiti SC"/>
                <a:ea typeface="Kaiti SC"/>
                <a:cs typeface="Kaiti SC"/>
                <a:sym typeface="微软雅黑" panose="020B0503020204020204" pitchFamily="34" charset="-122"/>
              </a:rPr>
              <a:t>从“分散特色数据库”独立服务到“资源集成揭示”的转变。</a:t>
            </a:r>
          </a:p>
          <a:p>
            <a:pPr>
              <a:lnSpc>
                <a:spcPct val="150000"/>
              </a:lnSpc>
            </a:pPr>
            <a:endParaRPr lang="zh-CN" altLang="en-US" b="1" dirty="0">
              <a:solidFill>
                <a:srgbClr val="000000"/>
              </a:solidFill>
              <a:latin typeface="Kaiti SC"/>
              <a:ea typeface="Kaiti SC"/>
              <a:cs typeface="Kaiti SC"/>
              <a:sym typeface="微软雅黑" panose="020B0503020204020204" pitchFamily="34" charset="-122"/>
            </a:endParaRPr>
          </a:p>
          <a:p>
            <a:pPr>
              <a:lnSpc>
                <a:spcPct val="150000"/>
              </a:lnSpc>
            </a:pPr>
            <a:r>
              <a:rPr lang="zh-CN" altLang="en-US" b="1" dirty="0">
                <a:solidFill>
                  <a:srgbClr val="000000"/>
                </a:solidFill>
                <a:latin typeface="Kaiti SC"/>
                <a:ea typeface="Kaiti SC"/>
                <a:cs typeface="Kaiti SC"/>
                <a:sym typeface="微软雅黑" panose="020B0503020204020204" pitchFamily="34" charset="-122"/>
              </a:rPr>
              <a:t>目的</a:t>
            </a:r>
            <a:r>
              <a:rPr lang="en-US" altLang="zh-CN" b="1" dirty="0">
                <a:solidFill>
                  <a:srgbClr val="000000"/>
                </a:solidFill>
                <a:latin typeface="Kaiti SC"/>
                <a:ea typeface="Kaiti SC"/>
                <a:cs typeface="Kaiti SC"/>
                <a:sym typeface="微软雅黑" panose="020B0503020204020204" pitchFamily="34" charset="-122"/>
              </a:rPr>
              <a:t>—</a:t>
            </a:r>
            <a:r>
              <a:rPr lang="zh-CN" altLang="en-US" b="1" dirty="0">
                <a:solidFill>
                  <a:srgbClr val="000000"/>
                </a:solidFill>
                <a:latin typeface="Kaiti SC"/>
                <a:ea typeface="Kaiti SC"/>
                <a:cs typeface="Kaiti SC"/>
                <a:sym typeface="微软雅黑" panose="020B0503020204020204" pitchFamily="34" charset="-122"/>
              </a:rPr>
              <a:t>适应信息移动快消费的特点；</a:t>
            </a:r>
          </a:p>
          <a:p>
            <a:pPr>
              <a:lnSpc>
                <a:spcPct val="150000"/>
              </a:lnSpc>
            </a:pPr>
            <a:r>
              <a:rPr lang="zh-CN" altLang="en-US" b="1" dirty="0">
                <a:solidFill>
                  <a:srgbClr val="000000"/>
                </a:solidFill>
                <a:latin typeface="Kaiti SC"/>
                <a:ea typeface="Kaiti SC"/>
                <a:cs typeface="Kaiti SC"/>
                <a:sym typeface="微软雅黑" panose="020B0503020204020204" pitchFamily="34" charset="-122"/>
              </a:rPr>
              <a:t>要点</a:t>
            </a:r>
            <a:r>
              <a:rPr lang="en-US" altLang="zh-CN" b="1" dirty="0">
                <a:solidFill>
                  <a:srgbClr val="000000"/>
                </a:solidFill>
                <a:latin typeface="Kaiti SC"/>
                <a:ea typeface="Kaiti SC"/>
                <a:cs typeface="Kaiti SC"/>
                <a:sym typeface="微软雅黑" panose="020B0503020204020204" pitchFamily="34" charset="-122"/>
              </a:rPr>
              <a:t>—</a:t>
            </a:r>
            <a:r>
              <a:rPr lang="zh-CN" altLang="en-US" b="1" dirty="0">
                <a:solidFill>
                  <a:srgbClr val="000000"/>
                </a:solidFill>
                <a:latin typeface="Kaiti SC"/>
                <a:ea typeface="Kaiti SC"/>
                <a:cs typeface="Kaiti SC"/>
                <a:sym typeface="微软雅黑" panose="020B0503020204020204" pitchFamily="34" charset="-122"/>
              </a:rPr>
              <a:t>多源集成揭示；轻量级；模块化可订阅；</a:t>
            </a:r>
          </a:p>
          <a:p>
            <a:pPr>
              <a:lnSpc>
                <a:spcPct val="150000"/>
              </a:lnSpc>
            </a:pPr>
            <a:r>
              <a:rPr lang="zh-CN" altLang="en-US" b="1" dirty="0">
                <a:solidFill>
                  <a:srgbClr val="000000"/>
                </a:solidFill>
                <a:latin typeface="Kaiti SC"/>
                <a:ea typeface="Kaiti SC"/>
                <a:cs typeface="Kaiti SC"/>
                <a:sym typeface="微软雅黑" panose="020B0503020204020204" pitchFamily="34" charset="-122"/>
              </a:rPr>
              <a:t>①基于既有数据和业务积累，找到可对接的众创信息需求点；</a:t>
            </a:r>
          </a:p>
          <a:p>
            <a:pPr>
              <a:lnSpc>
                <a:spcPct val="150000"/>
              </a:lnSpc>
            </a:pPr>
            <a:r>
              <a:rPr lang="zh-CN" altLang="en-US" b="1" dirty="0">
                <a:solidFill>
                  <a:srgbClr val="000000"/>
                </a:solidFill>
                <a:latin typeface="Kaiti SC"/>
                <a:ea typeface="Kaiti SC"/>
                <a:cs typeface="Kaiti SC"/>
                <a:sym typeface="微软雅黑" panose="020B0503020204020204" pitchFamily="34" charset="-122"/>
              </a:rPr>
              <a:t>②前端轻量级信息模块，作为入口，导流到既有平台和业务；</a:t>
            </a:r>
          </a:p>
          <a:p>
            <a:pPr>
              <a:lnSpc>
                <a:spcPct val="150000"/>
              </a:lnSpc>
            </a:pPr>
            <a:r>
              <a:rPr lang="zh-CN" altLang="en-US" b="1" dirty="0">
                <a:solidFill>
                  <a:srgbClr val="000000"/>
                </a:solidFill>
                <a:latin typeface="Kaiti SC"/>
                <a:ea typeface="Kaiti SC"/>
                <a:cs typeface="Kaiti SC"/>
                <a:sym typeface="微软雅黑" panose="020B0503020204020204" pitchFamily="34" charset="-122"/>
              </a:rPr>
              <a:t>③用户需求导向，根据用户行为反馈决定信息模块的上线与下架！</a:t>
            </a:r>
          </a:p>
          <a:p>
            <a:endParaRPr lang="zh-CN" altLang="en-US" b="1" dirty="0">
              <a:solidFill>
                <a:srgbClr val="000000"/>
              </a:solidFill>
              <a:latin typeface="Kaiti SC"/>
              <a:ea typeface="Kaiti SC"/>
              <a:cs typeface="Kaiti SC"/>
              <a:sym typeface="Calibri" panose="020F0502020204030204" pitchFamily="34" charset="0"/>
            </a:endParaRPr>
          </a:p>
          <a:p>
            <a:endParaRPr lang="zh-CN" altLang="en-US" b="1" dirty="0">
              <a:solidFill>
                <a:srgbClr val="000000"/>
              </a:solidFill>
              <a:latin typeface="Kaiti SC"/>
              <a:ea typeface="Kaiti SC"/>
              <a:cs typeface="Kaiti SC"/>
              <a:sym typeface="微软雅黑" panose="020B0503020204020204" pitchFamily="34" charset="-122"/>
            </a:endParaRPr>
          </a:p>
        </p:txBody>
      </p:sp>
      <p:sp>
        <p:nvSpPr>
          <p:cNvPr id="165891" name="标题 1">
            <a:extLst>
              <a:ext uri="{FF2B5EF4-FFF2-40B4-BE49-F238E27FC236}">
                <a16:creationId xmlns:a16="http://schemas.microsoft.com/office/drawing/2014/main" id="{46DB080B-ED9E-4BAF-BE15-119617C6C678}"/>
              </a:ext>
            </a:extLst>
          </p:cNvPr>
          <p:cNvSpPr>
            <a:spLocks noGrp="1"/>
          </p:cNvSpPr>
          <p:nvPr>
            <p:ph type="title"/>
          </p:nvPr>
        </p:nvSpPr>
        <p:spPr>
          <a:xfrm>
            <a:off x="755576" y="476672"/>
            <a:ext cx="6689055" cy="469900"/>
          </a:xfrm>
        </p:spPr>
        <p:txBody>
          <a:bodyPr>
            <a:normAutofit fontScale="90000"/>
          </a:bodyPr>
          <a:lstStyle/>
          <a:p>
            <a:r>
              <a:rPr lang="zh-CN" altLang="en-US" sz="3200" dirty="0">
                <a:solidFill>
                  <a:srgbClr val="660066"/>
                </a:solidFill>
                <a:latin typeface="黑体" panose="02010609060101010101" pitchFamily="49" charset="-122"/>
                <a:ea typeface="黑体" panose="02010609060101010101" pitchFamily="49" charset="-122"/>
                <a:cs typeface="+mj-cs"/>
                <a:sym typeface="微软雅黑" panose="020B0503020204020204" pitchFamily="34" charset="-122"/>
              </a:rPr>
              <a:t>解决方案：多源数据的轻量化集成揭示</a:t>
            </a:r>
            <a:br>
              <a:rPr lang="zh-CN" altLang="en-US" dirty="0">
                <a:solidFill>
                  <a:schemeClr val="tx1"/>
                </a:solidFill>
                <a:latin typeface="黑体" panose="02010609060101010101" pitchFamily="49" charset="-122"/>
                <a:ea typeface="Kaiti SC"/>
                <a:cs typeface="Kaiti SC"/>
                <a:sym typeface="微软雅黑" panose="020B0503020204020204" pitchFamily="34" charset="-122"/>
              </a:rPr>
            </a:br>
            <a:endParaRPr lang="zh-CN" altLang="en-US" dirty="0">
              <a:solidFill>
                <a:schemeClr val="tx1"/>
              </a:solidFill>
              <a:latin typeface="黑体" panose="02010609060101010101" pitchFamily="49" charset="-122"/>
              <a:ea typeface="Kaiti SC"/>
              <a:cs typeface="Kaiti SC"/>
            </a:endParaRPr>
          </a:p>
        </p:txBody>
      </p:sp>
    </p:spTree>
  </p:cSld>
  <p:clrMapOvr>
    <a:masterClrMapping/>
  </p:clrMapOvr>
  <p:transition spd="med">
    <p:fade/>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TextBox 5">
            <a:extLst>
              <a:ext uri="{FF2B5EF4-FFF2-40B4-BE49-F238E27FC236}">
                <a16:creationId xmlns:a16="http://schemas.microsoft.com/office/drawing/2014/main" id="{7F9A6C08-3454-439A-9859-7FEAB5E5CEF7}"/>
              </a:ext>
            </a:extLst>
          </p:cNvPr>
          <p:cNvSpPr txBox="1">
            <a:spLocks noChangeArrowheads="1"/>
          </p:cNvSpPr>
          <p:nvPr/>
        </p:nvSpPr>
        <p:spPr bwMode="auto">
          <a:xfrm rot="305819">
            <a:off x="3635375" y="5840413"/>
            <a:ext cx="1860550"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lgn="ctr">
              <a:spcBef>
                <a:spcPct val="0"/>
              </a:spcBef>
              <a:buClrTx/>
              <a:buSzTx/>
              <a:buFontTx/>
              <a:buNone/>
              <a:defRPr/>
            </a:pPr>
            <a:r>
              <a:rPr lang="zh-CN" altLang="en-US" sz="1350" b="1">
                <a:solidFill>
                  <a:srgbClr val="FDEADA"/>
                </a:solidFill>
              </a:rPr>
              <a:t>科学数据（气温、遥感、实验数据等）</a:t>
            </a:r>
          </a:p>
        </p:txBody>
      </p:sp>
      <p:sp>
        <p:nvSpPr>
          <p:cNvPr id="74756" name="TextBox 7">
            <a:extLst>
              <a:ext uri="{FF2B5EF4-FFF2-40B4-BE49-F238E27FC236}">
                <a16:creationId xmlns:a16="http://schemas.microsoft.com/office/drawing/2014/main" id="{EF25053C-B278-49F6-BD2B-CB709F635446}"/>
              </a:ext>
            </a:extLst>
          </p:cNvPr>
          <p:cNvSpPr txBox="1">
            <a:spLocks noChangeArrowheads="1"/>
          </p:cNvSpPr>
          <p:nvPr/>
        </p:nvSpPr>
        <p:spPr bwMode="auto">
          <a:xfrm rot="-525436">
            <a:off x="4651375" y="5218113"/>
            <a:ext cx="1981200"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lgn="ctr">
              <a:spcBef>
                <a:spcPct val="0"/>
              </a:spcBef>
              <a:buClrTx/>
              <a:buSzTx/>
              <a:buFontTx/>
              <a:buNone/>
              <a:defRPr/>
            </a:pPr>
            <a:r>
              <a:rPr lang="zh-CN" altLang="en-US" sz="1350" b="1">
                <a:solidFill>
                  <a:srgbClr val="FDEADA"/>
                </a:solidFill>
              </a:rPr>
              <a:t>知识资源（辞典、百科全书、词表</a:t>
            </a:r>
            <a:r>
              <a:rPr lang="en-US" altLang="zh-CN" sz="1350" b="1">
                <a:solidFill>
                  <a:srgbClr val="FDEADA"/>
                </a:solidFill>
              </a:rPr>
              <a:t>…</a:t>
            </a:r>
            <a:r>
              <a:rPr lang="zh-CN" altLang="en-US" sz="1350" b="1">
                <a:solidFill>
                  <a:srgbClr val="FDEADA"/>
                </a:solidFill>
              </a:rPr>
              <a:t>）</a:t>
            </a:r>
          </a:p>
        </p:txBody>
      </p:sp>
      <p:sp>
        <p:nvSpPr>
          <p:cNvPr id="166916" name="TextBox 17">
            <a:extLst>
              <a:ext uri="{FF2B5EF4-FFF2-40B4-BE49-F238E27FC236}">
                <a16:creationId xmlns:a16="http://schemas.microsoft.com/office/drawing/2014/main" id="{E66DFD56-FB65-4BE5-812B-E24948DF3CB2}"/>
              </a:ext>
            </a:extLst>
          </p:cNvPr>
          <p:cNvSpPr txBox="1">
            <a:spLocks noChangeArrowheads="1"/>
          </p:cNvSpPr>
          <p:nvPr/>
        </p:nvSpPr>
        <p:spPr bwMode="auto">
          <a:xfrm>
            <a:off x="1601788" y="1116013"/>
            <a:ext cx="57785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773363" indent="-2773363">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b="1">
                <a:solidFill>
                  <a:schemeClr val="bg1"/>
                </a:solidFill>
                <a:sym typeface="Arial" panose="020B0604020202020204" pitchFamily="34" charset="0"/>
              </a:rPr>
              <a:t>多源数据深度融合：融合多种来源结构异质的数据，并集成多种数据分析方法</a:t>
            </a:r>
          </a:p>
        </p:txBody>
      </p:sp>
      <p:pic>
        <p:nvPicPr>
          <p:cNvPr id="166917" name="图片 10" descr="QQ图片20151024124452.png">
            <a:extLst>
              <a:ext uri="{FF2B5EF4-FFF2-40B4-BE49-F238E27FC236}">
                <a16:creationId xmlns:a16="http://schemas.microsoft.com/office/drawing/2014/main" id="{660CDF45-6C61-4EC6-817F-3A90E6FD11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2988" y="1116013"/>
            <a:ext cx="7058025" cy="532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6918" name="标题 1">
            <a:extLst>
              <a:ext uri="{FF2B5EF4-FFF2-40B4-BE49-F238E27FC236}">
                <a16:creationId xmlns:a16="http://schemas.microsoft.com/office/drawing/2014/main" id="{510144A5-68EE-4127-A62C-107FB6B07F2D}"/>
              </a:ext>
            </a:extLst>
          </p:cNvPr>
          <p:cNvSpPr txBox="1">
            <a:spLocks/>
          </p:cNvSpPr>
          <p:nvPr/>
        </p:nvSpPr>
        <p:spPr bwMode="auto">
          <a:xfrm>
            <a:off x="1042988" y="194578"/>
            <a:ext cx="61722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14400" indent="-9144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900" b="1" dirty="0">
                <a:solidFill>
                  <a:srgbClr val="660066"/>
                </a:solidFill>
                <a:latin typeface="黑体" panose="02010609060101010101" pitchFamily="49" charset="-122"/>
                <a:ea typeface="黑体" panose="02010609060101010101" pitchFamily="49" charset="-122"/>
                <a:cs typeface="+mj-cs"/>
                <a:sym typeface="微软雅黑" panose="020B0503020204020204" pitchFamily="34" charset="-122"/>
              </a:rPr>
              <a:t>提升信息加工能力</a:t>
            </a:r>
            <a:endParaRPr lang="zh-CN" altLang="en-US" sz="2900" b="1" dirty="0">
              <a:solidFill>
                <a:srgbClr val="660066"/>
              </a:solidFill>
              <a:latin typeface="黑体" panose="02010609060101010101" pitchFamily="49" charset="-122"/>
              <a:ea typeface="黑体" panose="02010609060101010101" pitchFamily="49" charset="-122"/>
              <a:cs typeface="+mj-cs"/>
              <a:sym typeface="Calibri" panose="020F0502020204030204" pitchFamily="34" charset="0"/>
            </a:endParaRPr>
          </a:p>
        </p:txBody>
      </p:sp>
    </p:spTree>
  </p:cSld>
  <p:clrMapOvr>
    <a:masterClrMapping/>
  </p:clrMapOvr>
  <p:transition spd="med">
    <p:fade/>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TextBox 17">
            <a:extLst>
              <a:ext uri="{FF2B5EF4-FFF2-40B4-BE49-F238E27FC236}">
                <a16:creationId xmlns:a16="http://schemas.microsoft.com/office/drawing/2014/main" id="{E5954555-1FAF-4BEA-AB2D-144F37E33C68}"/>
              </a:ext>
            </a:extLst>
          </p:cNvPr>
          <p:cNvSpPr txBox="1">
            <a:spLocks noChangeArrowheads="1"/>
          </p:cNvSpPr>
          <p:nvPr/>
        </p:nvSpPr>
        <p:spPr bwMode="auto">
          <a:xfrm>
            <a:off x="1601788" y="1116013"/>
            <a:ext cx="5778500" cy="30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13125" indent="-3413125">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r>
              <a:rPr lang="zh-CN" altLang="en-US" sz="1350" b="1"/>
              <a:t>多源数据内在关联发现：通过融合多源数据，发现资源之间潜在关联</a:t>
            </a:r>
          </a:p>
        </p:txBody>
      </p:sp>
      <p:sp>
        <p:nvSpPr>
          <p:cNvPr id="75780" name="Rectangle 4">
            <a:extLst>
              <a:ext uri="{FF2B5EF4-FFF2-40B4-BE49-F238E27FC236}">
                <a16:creationId xmlns:a16="http://schemas.microsoft.com/office/drawing/2014/main" id="{6F29A70C-B4DA-44FF-BEA2-F9A27D0908D3}"/>
              </a:ext>
            </a:extLst>
          </p:cNvPr>
          <p:cNvSpPr>
            <a:spLocks noChangeArrowheads="1"/>
          </p:cNvSpPr>
          <p:nvPr/>
        </p:nvSpPr>
        <p:spPr bwMode="auto">
          <a:xfrm>
            <a:off x="4114800" y="3565525"/>
            <a:ext cx="3829050" cy="9144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endParaRPr lang="zh-CN" altLang="en-US" sz="1350"/>
          </a:p>
        </p:txBody>
      </p:sp>
      <p:sp>
        <p:nvSpPr>
          <p:cNvPr id="167940" name="Text Box 5">
            <a:extLst>
              <a:ext uri="{FF2B5EF4-FFF2-40B4-BE49-F238E27FC236}">
                <a16:creationId xmlns:a16="http://schemas.microsoft.com/office/drawing/2014/main" id="{7770EE4B-C2DC-42BE-A102-AEE38FAF4AC6}"/>
              </a:ext>
            </a:extLst>
          </p:cNvPr>
          <p:cNvSpPr txBox="1">
            <a:spLocks noChangeArrowheads="1"/>
          </p:cNvSpPr>
          <p:nvPr/>
        </p:nvSpPr>
        <p:spPr bwMode="auto">
          <a:xfrm>
            <a:off x="5600700" y="3641725"/>
            <a:ext cx="992188"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900">
                <a:sym typeface="Arial" panose="020B0604020202020204" pitchFamily="34" charset="0"/>
              </a:rPr>
              <a:t>权威规范数据库</a:t>
            </a:r>
          </a:p>
        </p:txBody>
      </p:sp>
      <p:sp>
        <p:nvSpPr>
          <p:cNvPr id="167941" name="Rectangle 6">
            <a:extLst>
              <a:ext uri="{FF2B5EF4-FFF2-40B4-BE49-F238E27FC236}">
                <a16:creationId xmlns:a16="http://schemas.microsoft.com/office/drawing/2014/main" id="{17FF6C57-C9D4-4D61-B3AD-C7F600F2BE9F}"/>
              </a:ext>
            </a:extLst>
          </p:cNvPr>
          <p:cNvSpPr>
            <a:spLocks noChangeArrowheads="1"/>
          </p:cNvSpPr>
          <p:nvPr/>
        </p:nvSpPr>
        <p:spPr bwMode="auto">
          <a:xfrm>
            <a:off x="4914900" y="3973513"/>
            <a:ext cx="685800" cy="430212"/>
          </a:xfrm>
          <a:prstGeom prst="rect">
            <a:avLst/>
          </a:prstGeom>
          <a:solidFill>
            <a:schemeClr val="accent4">
              <a:lumMod val="60000"/>
              <a:lumOff val="4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科研人员</a:t>
            </a:r>
          </a:p>
        </p:txBody>
      </p:sp>
      <p:sp>
        <p:nvSpPr>
          <p:cNvPr id="167942" name="Rectangle 7">
            <a:extLst>
              <a:ext uri="{FF2B5EF4-FFF2-40B4-BE49-F238E27FC236}">
                <a16:creationId xmlns:a16="http://schemas.microsoft.com/office/drawing/2014/main" id="{2FBF79AD-04CF-4957-BB8A-01CDDD3FEAB2}"/>
              </a:ext>
            </a:extLst>
          </p:cNvPr>
          <p:cNvSpPr>
            <a:spLocks noChangeArrowheads="1"/>
          </p:cNvSpPr>
          <p:nvPr/>
        </p:nvSpPr>
        <p:spPr bwMode="auto">
          <a:xfrm>
            <a:off x="6400800" y="3973513"/>
            <a:ext cx="685800" cy="430212"/>
          </a:xfrm>
          <a:prstGeom prst="rect">
            <a:avLst/>
          </a:prstGeom>
          <a:solidFill>
            <a:schemeClr val="accent4">
              <a:lumMod val="60000"/>
              <a:lumOff val="4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科研机构</a:t>
            </a:r>
          </a:p>
        </p:txBody>
      </p:sp>
      <p:sp>
        <p:nvSpPr>
          <p:cNvPr id="167943" name="Rectangle 8">
            <a:extLst>
              <a:ext uri="{FF2B5EF4-FFF2-40B4-BE49-F238E27FC236}">
                <a16:creationId xmlns:a16="http://schemas.microsoft.com/office/drawing/2014/main" id="{AA087869-575A-40DC-9C0A-4902F1B1DE5E}"/>
              </a:ext>
            </a:extLst>
          </p:cNvPr>
          <p:cNvSpPr>
            <a:spLocks noChangeArrowheads="1"/>
          </p:cNvSpPr>
          <p:nvPr/>
        </p:nvSpPr>
        <p:spPr bwMode="auto">
          <a:xfrm>
            <a:off x="4171950" y="3973513"/>
            <a:ext cx="685800" cy="430212"/>
          </a:xfrm>
          <a:prstGeom prst="rect">
            <a:avLst/>
          </a:prstGeom>
          <a:solidFill>
            <a:schemeClr val="accent4">
              <a:lumMod val="60000"/>
              <a:lumOff val="4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地区国别</a:t>
            </a:r>
          </a:p>
        </p:txBody>
      </p:sp>
      <p:sp>
        <p:nvSpPr>
          <p:cNvPr id="167944" name="Rectangle 9">
            <a:extLst>
              <a:ext uri="{FF2B5EF4-FFF2-40B4-BE49-F238E27FC236}">
                <a16:creationId xmlns:a16="http://schemas.microsoft.com/office/drawing/2014/main" id="{2DF6E89D-EDA4-4480-B20F-B9B87F9C7C86}"/>
              </a:ext>
            </a:extLst>
          </p:cNvPr>
          <p:cNvSpPr>
            <a:spLocks noChangeArrowheads="1"/>
          </p:cNvSpPr>
          <p:nvPr/>
        </p:nvSpPr>
        <p:spPr bwMode="auto">
          <a:xfrm>
            <a:off x="7143750" y="3973513"/>
            <a:ext cx="742950" cy="430212"/>
          </a:xfrm>
          <a:prstGeom prst="rect">
            <a:avLst/>
          </a:prstGeom>
          <a:solidFill>
            <a:schemeClr val="accent4">
              <a:lumMod val="60000"/>
              <a:lumOff val="4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基金项目</a:t>
            </a:r>
          </a:p>
        </p:txBody>
      </p:sp>
      <p:sp>
        <p:nvSpPr>
          <p:cNvPr id="167945" name="Rectangle 10">
            <a:extLst>
              <a:ext uri="{FF2B5EF4-FFF2-40B4-BE49-F238E27FC236}">
                <a16:creationId xmlns:a16="http://schemas.microsoft.com/office/drawing/2014/main" id="{5114D8B0-2A83-4D95-B88F-DF4A98E014AF}"/>
              </a:ext>
            </a:extLst>
          </p:cNvPr>
          <p:cNvSpPr>
            <a:spLocks noChangeArrowheads="1"/>
          </p:cNvSpPr>
          <p:nvPr/>
        </p:nvSpPr>
        <p:spPr bwMode="auto">
          <a:xfrm>
            <a:off x="5657850" y="3973513"/>
            <a:ext cx="685800" cy="430212"/>
          </a:xfrm>
          <a:prstGeom prst="rect">
            <a:avLst/>
          </a:prstGeom>
          <a:solidFill>
            <a:schemeClr val="accent4">
              <a:lumMod val="60000"/>
              <a:lumOff val="4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领域分类</a:t>
            </a:r>
          </a:p>
        </p:txBody>
      </p:sp>
      <p:sp>
        <p:nvSpPr>
          <p:cNvPr id="75787" name="Rectangle 12">
            <a:extLst>
              <a:ext uri="{FF2B5EF4-FFF2-40B4-BE49-F238E27FC236}">
                <a16:creationId xmlns:a16="http://schemas.microsoft.com/office/drawing/2014/main" id="{464E0848-7BA1-4035-917A-2F6775D0AFE5}"/>
              </a:ext>
            </a:extLst>
          </p:cNvPr>
          <p:cNvSpPr>
            <a:spLocks noChangeArrowheads="1"/>
          </p:cNvSpPr>
          <p:nvPr/>
        </p:nvSpPr>
        <p:spPr bwMode="auto">
          <a:xfrm>
            <a:off x="4057650" y="4894263"/>
            <a:ext cx="3829050" cy="8382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endParaRPr lang="zh-CN" altLang="en-US" sz="1350"/>
          </a:p>
        </p:txBody>
      </p:sp>
      <p:sp>
        <p:nvSpPr>
          <p:cNvPr id="167947" name="Rectangle 13">
            <a:extLst>
              <a:ext uri="{FF2B5EF4-FFF2-40B4-BE49-F238E27FC236}">
                <a16:creationId xmlns:a16="http://schemas.microsoft.com/office/drawing/2014/main" id="{E2ED6171-AAB4-4F1E-85E3-000D8BD178CC}"/>
              </a:ext>
            </a:extLst>
          </p:cNvPr>
          <p:cNvSpPr>
            <a:spLocks noChangeArrowheads="1"/>
          </p:cNvSpPr>
          <p:nvPr/>
        </p:nvSpPr>
        <p:spPr bwMode="auto">
          <a:xfrm>
            <a:off x="4171950" y="5221288"/>
            <a:ext cx="685800" cy="430212"/>
          </a:xfrm>
          <a:prstGeom prst="rect">
            <a:avLst/>
          </a:prstGeom>
          <a:solidFill>
            <a:schemeClr val="accent4">
              <a:lumMod val="75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olidFill>
                  <a:schemeClr val="bg1"/>
                </a:solidFill>
                <a:sym typeface="Arial" panose="020B0604020202020204" pitchFamily="34" charset="0"/>
              </a:rPr>
              <a:t>期刊论文</a:t>
            </a:r>
          </a:p>
        </p:txBody>
      </p:sp>
      <p:sp>
        <p:nvSpPr>
          <p:cNvPr id="167948" name="Rectangle 14">
            <a:extLst>
              <a:ext uri="{FF2B5EF4-FFF2-40B4-BE49-F238E27FC236}">
                <a16:creationId xmlns:a16="http://schemas.microsoft.com/office/drawing/2014/main" id="{036B0AD3-BB16-447A-BC7F-DD9F9630170C}"/>
              </a:ext>
            </a:extLst>
          </p:cNvPr>
          <p:cNvSpPr>
            <a:spLocks noChangeArrowheads="1"/>
          </p:cNvSpPr>
          <p:nvPr/>
        </p:nvSpPr>
        <p:spPr bwMode="auto">
          <a:xfrm>
            <a:off x="4914900" y="5227638"/>
            <a:ext cx="685800" cy="430212"/>
          </a:xfrm>
          <a:prstGeom prst="rect">
            <a:avLst/>
          </a:prstGeom>
          <a:solidFill>
            <a:schemeClr val="accent4">
              <a:lumMod val="75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olidFill>
                  <a:schemeClr val="bg1"/>
                </a:solidFill>
                <a:sym typeface="Arial" panose="020B0604020202020204" pitchFamily="34" charset="0"/>
              </a:rPr>
              <a:t>会议论文</a:t>
            </a:r>
          </a:p>
        </p:txBody>
      </p:sp>
      <p:sp>
        <p:nvSpPr>
          <p:cNvPr id="167949" name="Rectangle 15">
            <a:extLst>
              <a:ext uri="{FF2B5EF4-FFF2-40B4-BE49-F238E27FC236}">
                <a16:creationId xmlns:a16="http://schemas.microsoft.com/office/drawing/2014/main" id="{CE5D864E-D10A-4168-96BF-78D91C5B245A}"/>
              </a:ext>
            </a:extLst>
          </p:cNvPr>
          <p:cNvSpPr>
            <a:spLocks noChangeArrowheads="1"/>
          </p:cNvSpPr>
          <p:nvPr/>
        </p:nvSpPr>
        <p:spPr bwMode="auto">
          <a:xfrm>
            <a:off x="6400800" y="5227638"/>
            <a:ext cx="685800" cy="430212"/>
          </a:xfrm>
          <a:prstGeom prst="rect">
            <a:avLst/>
          </a:prstGeom>
          <a:solidFill>
            <a:schemeClr val="accent4">
              <a:lumMod val="75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olidFill>
                  <a:schemeClr val="bg1"/>
                </a:solidFill>
                <a:sym typeface="Arial" panose="020B0604020202020204" pitchFamily="34" charset="0"/>
              </a:rPr>
              <a:t>专利</a:t>
            </a:r>
          </a:p>
        </p:txBody>
      </p:sp>
      <p:sp>
        <p:nvSpPr>
          <p:cNvPr id="167950" name="Rectangle 16">
            <a:extLst>
              <a:ext uri="{FF2B5EF4-FFF2-40B4-BE49-F238E27FC236}">
                <a16:creationId xmlns:a16="http://schemas.microsoft.com/office/drawing/2014/main" id="{C726591B-396A-4B50-8E94-6286FA2028EE}"/>
              </a:ext>
            </a:extLst>
          </p:cNvPr>
          <p:cNvSpPr>
            <a:spLocks noChangeArrowheads="1"/>
          </p:cNvSpPr>
          <p:nvPr/>
        </p:nvSpPr>
        <p:spPr bwMode="auto">
          <a:xfrm>
            <a:off x="7143750" y="5227638"/>
            <a:ext cx="742950" cy="430212"/>
          </a:xfrm>
          <a:prstGeom prst="rect">
            <a:avLst/>
          </a:prstGeom>
          <a:solidFill>
            <a:schemeClr val="accent4">
              <a:lumMod val="75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900">
                <a:solidFill>
                  <a:schemeClr val="bg1"/>
                </a:solidFill>
                <a:latin typeface="宋体" panose="02010600030101010101" pitchFamily="2" charset="-122"/>
                <a:sym typeface="Arial" panose="020B0604020202020204" pitchFamily="34" charset="0"/>
              </a:rPr>
              <a:t>……</a:t>
            </a:r>
            <a:endParaRPr lang="en-US" altLang="zh-CN" sz="900">
              <a:solidFill>
                <a:schemeClr val="bg1"/>
              </a:solidFill>
              <a:sym typeface="Arial" panose="020B0604020202020204" pitchFamily="34" charset="0"/>
            </a:endParaRPr>
          </a:p>
        </p:txBody>
      </p:sp>
      <p:sp>
        <p:nvSpPr>
          <p:cNvPr id="167951" name="Text Box 17">
            <a:extLst>
              <a:ext uri="{FF2B5EF4-FFF2-40B4-BE49-F238E27FC236}">
                <a16:creationId xmlns:a16="http://schemas.microsoft.com/office/drawing/2014/main" id="{7E5A9B88-45BE-4C97-9E1C-E680D4D5CFBB}"/>
              </a:ext>
            </a:extLst>
          </p:cNvPr>
          <p:cNvSpPr txBox="1">
            <a:spLocks noChangeArrowheads="1"/>
          </p:cNvSpPr>
          <p:nvPr/>
        </p:nvSpPr>
        <p:spPr bwMode="auto">
          <a:xfrm>
            <a:off x="5543550" y="4876800"/>
            <a:ext cx="145415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900">
                <a:sym typeface="Arial" panose="020B0604020202020204" pitchFamily="34" charset="0"/>
              </a:rPr>
              <a:t>海量科技文献基础数据库</a:t>
            </a:r>
          </a:p>
        </p:txBody>
      </p:sp>
      <p:sp>
        <p:nvSpPr>
          <p:cNvPr id="167952" name="Rectangle 18">
            <a:extLst>
              <a:ext uri="{FF2B5EF4-FFF2-40B4-BE49-F238E27FC236}">
                <a16:creationId xmlns:a16="http://schemas.microsoft.com/office/drawing/2014/main" id="{CC76B7D1-A7AE-422A-85CA-CA3A921859AF}"/>
              </a:ext>
            </a:extLst>
          </p:cNvPr>
          <p:cNvSpPr>
            <a:spLocks noChangeArrowheads="1"/>
          </p:cNvSpPr>
          <p:nvPr/>
        </p:nvSpPr>
        <p:spPr bwMode="auto">
          <a:xfrm>
            <a:off x="5657850" y="5227638"/>
            <a:ext cx="685800" cy="430212"/>
          </a:xfrm>
          <a:prstGeom prst="rect">
            <a:avLst/>
          </a:prstGeom>
          <a:solidFill>
            <a:schemeClr val="accent4">
              <a:lumMod val="75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olidFill>
                  <a:schemeClr val="bg1"/>
                </a:solidFill>
                <a:sym typeface="Arial" panose="020B0604020202020204" pitchFamily="34" charset="0"/>
              </a:rPr>
              <a:t>学位论文</a:t>
            </a:r>
          </a:p>
        </p:txBody>
      </p:sp>
      <p:sp>
        <p:nvSpPr>
          <p:cNvPr id="75794" name="Rectangle 20">
            <a:extLst>
              <a:ext uri="{FF2B5EF4-FFF2-40B4-BE49-F238E27FC236}">
                <a16:creationId xmlns:a16="http://schemas.microsoft.com/office/drawing/2014/main" id="{C470B830-3EBD-40BC-8E39-9F2575F1A13E}"/>
              </a:ext>
            </a:extLst>
          </p:cNvPr>
          <p:cNvSpPr>
            <a:spLocks noChangeArrowheads="1"/>
          </p:cNvSpPr>
          <p:nvPr/>
        </p:nvSpPr>
        <p:spPr bwMode="auto">
          <a:xfrm>
            <a:off x="4114800" y="2205038"/>
            <a:ext cx="3829050" cy="9906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endParaRPr lang="zh-CN" altLang="en-US" sz="1350"/>
          </a:p>
        </p:txBody>
      </p:sp>
      <p:sp>
        <p:nvSpPr>
          <p:cNvPr id="167954" name="Text Box 21">
            <a:extLst>
              <a:ext uri="{FF2B5EF4-FFF2-40B4-BE49-F238E27FC236}">
                <a16:creationId xmlns:a16="http://schemas.microsoft.com/office/drawing/2014/main" id="{E50ECFF6-5E28-47E9-BA6E-38B0A491BCE2}"/>
              </a:ext>
            </a:extLst>
          </p:cNvPr>
          <p:cNvSpPr txBox="1">
            <a:spLocks noChangeArrowheads="1"/>
          </p:cNvSpPr>
          <p:nvPr/>
        </p:nvSpPr>
        <p:spPr bwMode="auto">
          <a:xfrm>
            <a:off x="5486400" y="2311400"/>
            <a:ext cx="1223963"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900">
                <a:sym typeface="Arial" panose="020B0604020202020204" pitchFamily="34" charset="0"/>
              </a:rPr>
              <a:t>资源深层揭示数据库</a:t>
            </a:r>
          </a:p>
        </p:txBody>
      </p:sp>
      <p:sp>
        <p:nvSpPr>
          <p:cNvPr id="167955" name="Rectangle 22">
            <a:extLst>
              <a:ext uri="{FF2B5EF4-FFF2-40B4-BE49-F238E27FC236}">
                <a16:creationId xmlns:a16="http://schemas.microsoft.com/office/drawing/2014/main" id="{AEAD2DC0-03A6-4FE3-B163-D41481EFC3B8}"/>
              </a:ext>
            </a:extLst>
          </p:cNvPr>
          <p:cNvSpPr>
            <a:spLocks noChangeArrowheads="1"/>
          </p:cNvSpPr>
          <p:nvPr/>
        </p:nvSpPr>
        <p:spPr bwMode="auto">
          <a:xfrm>
            <a:off x="4171950" y="2738438"/>
            <a:ext cx="685800" cy="430212"/>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主题描述</a:t>
            </a:r>
          </a:p>
        </p:txBody>
      </p:sp>
      <p:sp>
        <p:nvSpPr>
          <p:cNvPr id="167956" name="Rectangle 23">
            <a:extLst>
              <a:ext uri="{FF2B5EF4-FFF2-40B4-BE49-F238E27FC236}">
                <a16:creationId xmlns:a16="http://schemas.microsoft.com/office/drawing/2014/main" id="{2E457A31-F405-4A7F-8CC3-22BE9FDC9498}"/>
              </a:ext>
            </a:extLst>
          </p:cNvPr>
          <p:cNvSpPr>
            <a:spLocks noChangeArrowheads="1"/>
          </p:cNvSpPr>
          <p:nvPr/>
        </p:nvSpPr>
        <p:spPr bwMode="auto">
          <a:xfrm>
            <a:off x="4914900" y="2738438"/>
            <a:ext cx="685800" cy="430212"/>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主题关联</a:t>
            </a:r>
          </a:p>
        </p:txBody>
      </p:sp>
      <p:sp>
        <p:nvSpPr>
          <p:cNvPr id="167957" name="Rectangle 24">
            <a:extLst>
              <a:ext uri="{FF2B5EF4-FFF2-40B4-BE49-F238E27FC236}">
                <a16:creationId xmlns:a16="http://schemas.microsoft.com/office/drawing/2014/main" id="{7AA48D07-8181-4182-B7F2-C3C735D4B4F0}"/>
              </a:ext>
            </a:extLst>
          </p:cNvPr>
          <p:cNvSpPr>
            <a:spLocks noChangeArrowheads="1"/>
          </p:cNvSpPr>
          <p:nvPr/>
        </p:nvSpPr>
        <p:spPr bwMode="auto">
          <a:xfrm>
            <a:off x="5657850" y="2738438"/>
            <a:ext cx="685800" cy="430212"/>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兴趣专长</a:t>
            </a:r>
          </a:p>
        </p:txBody>
      </p:sp>
      <p:sp>
        <p:nvSpPr>
          <p:cNvPr id="167958" name="Rectangle 25">
            <a:extLst>
              <a:ext uri="{FF2B5EF4-FFF2-40B4-BE49-F238E27FC236}">
                <a16:creationId xmlns:a16="http://schemas.microsoft.com/office/drawing/2014/main" id="{86B514B6-18FF-4E19-810D-BBCCFAEA29B3}"/>
              </a:ext>
            </a:extLst>
          </p:cNvPr>
          <p:cNvSpPr>
            <a:spLocks noChangeArrowheads="1"/>
          </p:cNvSpPr>
          <p:nvPr/>
        </p:nvSpPr>
        <p:spPr bwMode="auto">
          <a:xfrm>
            <a:off x="6400800" y="2738438"/>
            <a:ext cx="685800" cy="430212"/>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社会网络</a:t>
            </a:r>
          </a:p>
        </p:txBody>
      </p:sp>
      <p:sp>
        <p:nvSpPr>
          <p:cNvPr id="167959" name="Rectangle 26">
            <a:extLst>
              <a:ext uri="{FF2B5EF4-FFF2-40B4-BE49-F238E27FC236}">
                <a16:creationId xmlns:a16="http://schemas.microsoft.com/office/drawing/2014/main" id="{61E258BF-945B-4C99-8670-A8E2AA39459A}"/>
              </a:ext>
            </a:extLst>
          </p:cNvPr>
          <p:cNvSpPr>
            <a:spLocks noChangeArrowheads="1"/>
          </p:cNvSpPr>
          <p:nvPr/>
        </p:nvSpPr>
        <p:spPr bwMode="auto">
          <a:xfrm>
            <a:off x="7143750" y="2738438"/>
            <a:ext cx="742950" cy="430212"/>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dirty="0">
                <a:sym typeface="Arial" panose="020B0604020202020204" pitchFamily="34" charset="0"/>
              </a:rPr>
              <a:t>知识演化</a:t>
            </a:r>
          </a:p>
        </p:txBody>
      </p:sp>
      <p:sp>
        <p:nvSpPr>
          <p:cNvPr id="167960" name="Rectangle 27">
            <a:extLst>
              <a:ext uri="{FF2B5EF4-FFF2-40B4-BE49-F238E27FC236}">
                <a16:creationId xmlns:a16="http://schemas.microsoft.com/office/drawing/2014/main" id="{E9E4DB52-9CD3-49D4-971C-ECEA245593B7}"/>
              </a:ext>
            </a:extLst>
          </p:cNvPr>
          <p:cNvSpPr>
            <a:spLocks noChangeArrowheads="1"/>
          </p:cNvSpPr>
          <p:nvPr/>
        </p:nvSpPr>
        <p:spPr bwMode="auto">
          <a:xfrm>
            <a:off x="4171950" y="2238375"/>
            <a:ext cx="685800" cy="430213"/>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知识关联</a:t>
            </a:r>
          </a:p>
        </p:txBody>
      </p:sp>
      <p:sp>
        <p:nvSpPr>
          <p:cNvPr id="167961" name="Rectangle 28">
            <a:extLst>
              <a:ext uri="{FF2B5EF4-FFF2-40B4-BE49-F238E27FC236}">
                <a16:creationId xmlns:a16="http://schemas.microsoft.com/office/drawing/2014/main" id="{3174C5FF-E329-426A-97D0-F0EA3D70781D}"/>
              </a:ext>
            </a:extLst>
          </p:cNvPr>
          <p:cNvSpPr>
            <a:spLocks noChangeArrowheads="1"/>
          </p:cNvSpPr>
          <p:nvPr/>
        </p:nvSpPr>
        <p:spPr bwMode="auto">
          <a:xfrm>
            <a:off x="7143750" y="2232025"/>
            <a:ext cx="742950" cy="430213"/>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评价指标</a:t>
            </a:r>
          </a:p>
        </p:txBody>
      </p:sp>
      <p:sp>
        <p:nvSpPr>
          <p:cNvPr id="75803" name="AutoShape 48">
            <a:extLst>
              <a:ext uri="{FF2B5EF4-FFF2-40B4-BE49-F238E27FC236}">
                <a16:creationId xmlns:a16="http://schemas.microsoft.com/office/drawing/2014/main" id="{30D453BE-C822-413A-92DF-F8B5A64C7E79}"/>
              </a:ext>
            </a:extLst>
          </p:cNvPr>
          <p:cNvSpPr>
            <a:spLocks noChangeArrowheads="1"/>
          </p:cNvSpPr>
          <p:nvPr/>
        </p:nvSpPr>
        <p:spPr bwMode="auto">
          <a:xfrm>
            <a:off x="5829300" y="4508500"/>
            <a:ext cx="342900" cy="304800"/>
          </a:xfrm>
          <a:prstGeom prst="upArrow">
            <a:avLst>
              <a:gd name="adj1" fmla="val 48500"/>
              <a:gd name="adj2" fmla="val 36519"/>
            </a:avLst>
          </a:prstGeom>
          <a:solidFill>
            <a:schemeClr val="accent4">
              <a:lumMod val="40000"/>
              <a:lumOff val="60000"/>
            </a:schemeClr>
          </a:solidFill>
          <a:ln w="9525">
            <a:solidFill>
              <a:srgbClr val="DDDDDD"/>
            </a:solidFill>
            <a:miter lim="800000"/>
            <a:headEnd/>
            <a:tailEnd/>
          </a:ln>
        </p:spPr>
        <p:txBody>
          <a:bodyPr vert="eaVert"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endParaRPr lang="zh-CN" altLang="en-US" sz="1350"/>
          </a:p>
        </p:txBody>
      </p:sp>
      <p:sp>
        <p:nvSpPr>
          <p:cNvPr id="75804" name="AutoShape 49">
            <a:extLst>
              <a:ext uri="{FF2B5EF4-FFF2-40B4-BE49-F238E27FC236}">
                <a16:creationId xmlns:a16="http://schemas.microsoft.com/office/drawing/2014/main" id="{71B60B21-424F-4123-BFD9-826C3D8EC6F6}"/>
              </a:ext>
            </a:extLst>
          </p:cNvPr>
          <p:cNvSpPr>
            <a:spLocks noChangeArrowheads="1"/>
          </p:cNvSpPr>
          <p:nvPr/>
        </p:nvSpPr>
        <p:spPr bwMode="auto">
          <a:xfrm>
            <a:off x="5829300" y="3228975"/>
            <a:ext cx="342900" cy="304800"/>
          </a:xfrm>
          <a:prstGeom prst="upArrow">
            <a:avLst>
              <a:gd name="adj1" fmla="val 48500"/>
              <a:gd name="adj2" fmla="val 36519"/>
            </a:avLst>
          </a:prstGeom>
          <a:solidFill>
            <a:schemeClr val="accent4">
              <a:lumMod val="40000"/>
              <a:lumOff val="60000"/>
            </a:schemeClr>
          </a:solidFill>
          <a:ln w="9525">
            <a:solidFill>
              <a:srgbClr val="DDDDDD"/>
            </a:solidFill>
            <a:miter lim="800000"/>
            <a:headEnd/>
            <a:tailEnd/>
          </a:ln>
        </p:spPr>
        <p:txBody>
          <a:bodyPr vert="eaVert"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endParaRPr lang="zh-CN" altLang="en-US" sz="1350"/>
          </a:p>
        </p:txBody>
      </p:sp>
      <p:sp>
        <p:nvSpPr>
          <p:cNvPr id="75805" name="AutoShape 51">
            <a:extLst>
              <a:ext uri="{FF2B5EF4-FFF2-40B4-BE49-F238E27FC236}">
                <a16:creationId xmlns:a16="http://schemas.microsoft.com/office/drawing/2014/main" id="{B2973161-BDDC-4606-B81A-A2FB3F64D092}"/>
              </a:ext>
            </a:extLst>
          </p:cNvPr>
          <p:cNvSpPr>
            <a:spLocks noChangeArrowheads="1"/>
          </p:cNvSpPr>
          <p:nvPr/>
        </p:nvSpPr>
        <p:spPr bwMode="auto">
          <a:xfrm rot="5255338">
            <a:off x="3771900" y="4668838"/>
            <a:ext cx="457200" cy="228600"/>
          </a:xfrm>
          <a:prstGeom prst="upArrow">
            <a:avLst>
              <a:gd name="adj1" fmla="val 48500"/>
              <a:gd name="adj2" fmla="val 36519"/>
            </a:avLst>
          </a:prstGeom>
          <a:solidFill>
            <a:schemeClr val="accent4">
              <a:lumMod val="40000"/>
              <a:lumOff val="60000"/>
            </a:schemeClr>
          </a:solidFill>
          <a:ln w="9525">
            <a:solidFill>
              <a:srgbClr val="DDDDDD"/>
            </a:solidFill>
            <a:miter lim="800000"/>
            <a:headEnd/>
            <a:tailEnd/>
          </a:ln>
        </p:spPr>
        <p:txBody>
          <a:bodyPr vert="eaVert"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endParaRPr lang="zh-CN" altLang="en-US" sz="1350"/>
          </a:p>
        </p:txBody>
      </p:sp>
      <p:sp>
        <p:nvSpPr>
          <p:cNvPr id="75806" name="AutoShape 52">
            <a:extLst>
              <a:ext uri="{FF2B5EF4-FFF2-40B4-BE49-F238E27FC236}">
                <a16:creationId xmlns:a16="http://schemas.microsoft.com/office/drawing/2014/main" id="{F075C423-8405-414A-805C-EF6751778074}"/>
              </a:ext>
            </a:extLst>
          </p:cNvPr>
          <p:cNvSpPr>
            <a:spLocks noChangeArrowheads="1"/>
          </p:cNvSpPr>
          <p:nvPr/>
        </p:nvSpPr>
        <p:spPr bwMode="auto">
          <a:xfrm rot="5255338">
            <a:off x="3771900" y="3449638"/>
            <a:ext cx="457200" cy="228600"/>
          </a:xfrm>
          <a:prstGeom prst="upArrow">
            <a:avLst>
              <a:gd name="adj1" fmla="val 48500"/>
              <a:gd name="adj2" fmla="val 36519"/>
            </a:avLst>
          </a:prstGeom>
          <a:solidFill>
            <a:schemeClr val="accent4">
              <a:lumMod val="40000"/>
              <a:lumOff val="60000"/>
            </a:schemeClr>
          </a:solidFill>
          <a:ln w="9525">
            <a:solidFill>
              <a:srgbClr val="DDDDDD"/>
            </a:solidFill>
            <a:miter lim="800000"/>
            <a:headEnd/>
            <a:tailEnd/>
          </a:ln>
        </p:spPr>
        <p:txBody>
          <a:bodyPr vert="eaVert"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endParaRPr lang="zh-CN" altLang="en-US" sz="1350"/>
          </a:p>
        </p:txBody>
      </p:sp>
      <p:sp>
        <p:nvSpPr>
          <p:cNvPr id="167966" name="Rectangle 55">
            <a:extLst>
              <a:ext uri="{FF2B5EF4-FFF2-40B4-BE49-F238E27FC236}">
                <a16:creationId xmlns:a16="http://schemas.microsoft.com/office/drawing/2014/main" id="{7F084A97-14EC-4360-822B-4FC295A3198D}"/>
              </a:ext>
            </a:extLst>
          </p:cNvPr>
          <p:cNvSpPr>
            <a:spLocks noChangeArrowheads="1"/>
          </p:cNvSpPr>
          <p:nvPr/>
        </p:nvSpPr>
        <p:spPr bwMode="auto">
          <a:xfrm>
            <a:off x="1181100" y="2135188"/>
            <a:ext cx="2686050" cy="36195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zh-CN" altLang="en-US" sz="900" b="1">
              <a:latin typeface="宋体" panose="02010600030101010101" pitchFamily="2" charset="-122"/>
              <a:sym typeface="Arial" panose="020B0604020202020204" pitchFamily="34" charset="0"/>
            </a:endParaRPr>
          </a:p>
        </p:txBody>
      </p:sp>
      <p:sp>
        <p:nvSpPr>
          <p:cNvPr id="75808" name="Rectangle 57">
            <a:extLst>
              <a:ext uri="{FF2B5EF4-FFF2-40B4-BE49-F238E27FC236}">
                <a16:creationId xmlns:a16="http://schemas.microsoft.com/office/drawing/2014/main" id="{562DE928-4D71-4D84-886F-78737FAB85FB}"/>
              </a:ext>
            </a:extLst>
          </p:cNvPr>
          <p:cNvSpPr>
            <a:spLocks noChangeArrowheads="1"/>
          </p:cNvSpPr>
          <p:nvPr/>
        </p:nvSpPr>
        <p:spPr bwMode="auto">
          <a:xfrm>
            <a:off x="1409700" y="4795838"/>
            <a:ext cx="2400300" cy="9144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endParaRPr lang="zh-CN" altLang="en-US" sz="1350"/>
          </a:p>
        </p:txBody>
      </p:sp>
      <p:sp>
        <p:nvSpPr>
          <p:cNvPr id="167968" name="Text Box 58">
            <a:extLst>
              <a:ext uri="{FF2B5EF4-FFF2-40B4-BE49-F238E27FC236}">
                <a16:creationId xmlns:a16="http://schemas.microsoft.com/office/drawing/2014/main" id="{43A4AF97-282B-4CDA-B8B7-7FC5813F7459}"/>
              </a:ext>
            </a:extLst>
          </p:cNvPr>
          <p:cNvSpPr txBox="1">
            <a:spLocks noChangeArrowheads="1"/>
          </p:cNvSpPr>
          <p:nvPr/>
        </p:nvSpPr>
        <p:spPr bwMode="auto">
          <a:xfrm>
            <a:off x="2038350" y="4872038"/>
            <a:ext cx="1454150" cy="23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900">
                <a:sym typeface="Arial" panose="020B0604020202020204" pitchFamily="34" charset="0"/>
              </a:rPr>
              <a:t>权威规范数据库构建工具</a:t>
            </a:r>
          </a:p>
        </p:txBody>
      </p:sp>
      <p:sp>
        <p:nvSpPr>
          <p:cNvPr id="167969" name="Rectangle 59">
            <a:extLst>
              <a:ext uri="{FF2B5EF4-FFF2-40B4-BE49-F238E27FC236}">
                <a16:creationId xmlns:a16="http://schemas.microsoft.com/office/drawing/2014/main" id="{35FDF2E5-FB88-462E-99FA-221C4126479E}"/>
              </a:ext>
            </a:extLst>
          </p:cNvPr>
          <p:cNvSpPr>
            <a:spLocks noChangeArrowheads="1"/>
          </p:cNvSpPr>
          <p:nvPr/>
        </p:nvSpPr>
        <p:spPr bwMode="auto">
          <a:xfrm>
            <a:off x="2030413" y="5253038"/>
            <a:ext cx="577850" cy="430212"/>
          </a:xfrm>
          <a:prstGeom prst="rect">
            <a:avLst/>
          </a:prstGeom>
          <a:solidFill>
            <a:schemeClr val="accent4">
              <a:lumMod val="60000"/>
              <a:lumOff val="4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实体消歧</a:t>
            </a:r>
          </a:p>
        </p:txBody>
      </p:sp>
      <p:sp>
        <p:nvSpPr>
          <p:cNvPr id="167970" name="Rectangle 60">
            <a:extLst>
              <a:ext uri="{FF2B5EF4-FFF2-40B4-BE49-F238E27FC236}">
                <a16:creationId xmlns:a16="http://schemas.microsoft.com/office/drawing/2014/main" id="{7EDEBB40-D5C4-422B-9E1C-31C7C016C2BD}"/>
              </a:ext>
            </a:extLst>
          </p:cNvPr>
          <p:cNvSpPr>
            <a:spLocks noChangeArrowheads="1"/>
          </p:cNvSpPr>
          <p:nvPr/>
        </p:nvSpPr>
        <p:spPr bwMode="auto">
          <a:xfrm>
            <a:off x="1427163" y="5253038"/>
            <a:ext cx="571500" cy="430212"/>
          </a:xfrm>
          <a:prstGeom prst="rect">
            <a:avLst/>
          </a:prstGeom>
          <a:solidFill>
            <a:schemeClr val="accent4">
              <a:lumMod val="60000"/>
              <a:lumOff val="4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实体抽取</a:t>
            </a:r>
          </a:p>
        </p:txBody>
      </p:sp>
      <p:sp>
        <p:nvSpPr>
          <p:cNvPr id="167971" name="Rectangle 61">
            <a:extLst>
              <a:ext uri="{FF2B5EF4-FFF2-40B4-BE49-F238E27FC236}">
                <a16:creationId xmlns:a16="http://schemas.microsoft.com/office/drawing/2014/main" id="{F4FC742F-5ADD-41C2-ABE5-2C58D6A54D56}"/>
              </a:ext>
            </a:extLst>
          </p:cNvPr>
          <p:cNvSpPr>
            <a:spLocks noChangeArrowheads="1"/>
          </p:cNvSpPr>
          <p:nvPr/>
        </p:nvSpPr>
        <p:spPr bwMode="auto">
          <a:xfrm>
            <a:off x="2633663" y="5253038"/>
            <a:ext cx="571500" cy="430212"/>
          </a:xfrm>
          <a:prstGeom prst="rect">
            <a:avLst/>
          </a:prstGeom>
          <a:solidFill>
            <a:schemeClr val="accent4">
              <a:lumMod val="60000"/>
              <a:lumOff val="4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拼写检查</a:t>
            </a:r>
          </a:p>
        </p:txBody>
      </p:sp>
      <p:sp>
        <p:nvSpPr>
          <p:cNvPr id="167972" name="Rectangle 62">
            <a:extLst>
              <a:ext uri="{FF2B5EF4-FFF2-40B4-BE49-F238E27FC236}">
                <a16:creationId xmlns:a16="http://schemas.microsoft.com/office/drawing/2014/main" id="{2DEB839E-250A-47CB-B362-63BD0BDF53C6}"/>
              </a:ext>
            </a:extLst>
          </p:cNvPr>
          <p:cNvSpPr>
            <a:spLocks noChangeArrowheads="1"/>
          </p:cNvSpPr>
          <p:nvPr/>
        </p:nvSpPr>
        <p:spPr bwMode="auto">
          <a:xfrm>
            <a:off x="3230563" y="5253038"/>
            <a:ext cx="571500" cy="430212"/>
          </a:xfrm>
          <a:prstGeom prst="rect">
            <a:avLst/>
          </a:prstGeom>
          <a:solidFill>
            <a:schemeClr val="accent4">
              <a:lumMod val="60000"/>
              <a:lumOff val="4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归一处理</a:t>
            </a:r>
          </a:p>
        </p:txBody>
      </p:sp>
      <p:sp>
        <p:nvSpPr>
          <p:cNvPr id="75814" name="Rectangle 64">
            <a:extLst>
              <a:ext uri="{FF2B5EF4-FFF2-40B4-BE49-F238E27FC236}">
                <a16:creationId xmlns:a16="http://schemas.microsoft.com/office/drawing/2014/main" id="{5F43EF45-613F-4BCF-921F-26E2DF60769F}"/>
              </a:ext>
            </a:extLst>
          </p:cNvPr>
          <p:cNvSpPr>
            <a:spLocks noChangeArrowheads="1"/>
          </p:cNvSpPr>
          <p:nvPr/>
        </p:nvSpPr>
        <p:spPr bwMode="auto">
          <a:xfrm>
            <a:off x="1409700" y="3500438"/>
            <a:ext cx="2400300" cy="9906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endParaRPr lang="zh-CN" altLang="en-US" sz="1350"/>
          </a:p>
        </p:txBody>
      </p:sp>
      <p:sp>
        <p:nvSpPr>
          <p:cNvPr id="167974" name="Text Box 65">
            <a:extLst>
              <a:ext uri="{FF2B5EF4-FFF2-40B4-BE49-F238E27FC236}">
                <a16:creationId xmlns:a16="http://schemas.microsoft.com/office/drawing/2014/main" id="{36D59B6E-28D5-406D-AA99-8E10F9494C38}"/>
              </a:ext>
            </a:extLst>
          </p:cNvPr>
          <p:cNvSpPr txBox="1">
            <a:spLocks noChangeArrowheads="1"/>
          </p:cNvSpPr>
          <p:nvPr/>
        </p:nvSpPr>
        <p:spPr bwMode="auto">
          <a:xfrm>
            <a:off x="2201863" y="3576638"/>
            <a:ext cx="876300" cy="23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900">
                <a:sym typeface="Arial" panose="020B0604020202020204" pitchFamily="34" charset="0"/>
              </a:rPr>
              <a:t>深层揭示工具</a:t>
            </a:r>
          </a:p>
        </p:txBody>
      </p:sp>
      <p:sp>
        <p:nvSpPr>
          <p:cNvPr id="167975" name="Rectangle 66">
            <a:extLst>
              <a:ext uri="{FF2B5EF4-FFF2-40B4-BE49-F238E27FC236}">
                <a16:creationId xmlns:a16="http://schemas.microsoft.com/office/drawing/2014/main" id="{FAABD3C7-D460-4855-90B4-DB62B66B4272}"/>
              </a:ext>
            </a:extLst>
          </p:cNvPr>
          <p:cNvSpPr>
            <a:spLocks noChangeArrowheads="1"/>
          </p:cNvSpPr>
          <p:nvPr/>
        </p:nvSpPr>
        <p:spPr bwMode="auto">
          <a:xfrm>
            <a:off x="1441450" y="4033838"/>
            <a:ext cx="742950" cy="430212"/>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主题模型</a:t>
            </a:r>
          </a:p>
        </p:txBody>
      </p:sp>
      <p:sp>
        <p:nvSpPr>
          <p:cNvPr id="167976" name="Rectangle 67">
            <a:extLst>
              <a:ext uri="{FF2B5EF4-FFF2-40B4-BE49-F238E27FC236}">
                <a16:creationId xmlns:a16="http://schemas.microsoft.com/office/drawing/2014/main" id="{9100401B-F6F3-4D8B-8A81-0612C5FA0487}"/>
              </a:ext>
            </a:extLst>
          </p:cNvPr>
          <p:cNvSpPr>
            <a:spLocks noChangeArrowheads="1"/>
          </p:cNvSpPr>
          <p:nvPr/>
        </p:nvSpPr>
        <p:spPr bwMode="auto">
          <a:xfrm>
            <a:off x="2233613" y="4033838"/>
            <a:ext cx="742950" cy="430212"/>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dirty="0">
                <a:sym typeface="Arial" panose="020B0604020202020204" pitchFamily="34" charset="0"/>
              </a:rPr>
              <a:t>主题关联模型</a:t>
            </a:r>
          </a:p>
        </p:txBody>
      </p:sp>
      <p:sp>
        <p:nvSpPr>
          <p:cNvPr id="167977" name="Rectangle 68">
            <a:extLst>
              <a:ext uri="{FF2B5EF4-FFF2-40B4-BE49-F238E27FC236}">
                <a16:creationId xmlns:a16="http://schemas.microsoft.com/office/drawing/2014/main" id="{CCF41454-AABF-47A4-9F5E-7DBF66904283}"/>
              </a:ext>
            </a:extLst>
          </p:cNvPr>
          <p:cNvSpPr>
            <a:spLocks noChangeArrowheads="1"/>
          </p:cNvSpPr>
          <p:nvPr/>
        </p:nvSpPr>
        <p:spPr bwMode="auto">
          <a:xfrm>
            <a:off x="3025775" y="4033838"/>
            <a:ext cx="742950" cy="430212"/>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作者兴趣模型</a:t>
            </a:r>
          </a:p>
        </p:txBody>
      </p:sp>
      <p:sp>
        <p:nvSpPr>
          <p:cNvPr id="167978" name="Rectangle 69">
            <a:extLst>
              <a:ext uri="{FF2B5EF4-FFF2-40B4-BE49-F238E27FC236}">
                <a16:creationId xmlns:a16="http://schemas.microsoft.com/office/drawing/2014/main" id="{365E9AA0-11AC-470A-838F-01AEF04EB5C1}"/>
              </a:ext>
            </a:extLst>
          </p:cNvPr>
          <p:cNvSpPr>
            <a:spLocks noChangeArrowheads="1"/>
          </p:cNvSpPr>
          <p:nvPr/>
        </p:nvSpPr>
        <p:spPr bwMode="auto">
          <a:xfrm>
            <a:off x="1441450" y="3533775"/>
            <a:ext cx="742950" cy="430213"/>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社会网络构建</a:t>
            </a:r>
          </a:p>
        </p:txBody>
      </p:sp>
      <p:sp>
        <p:nvSpPr>
          <p:cNvPr id="167979" name="Rectangle 70">
            <a:extLst>
              <a:ext uri="{FF2B5EF4-FFF2-40B4-BE49-F238E27FC236}">
                <a16:creationId xmlns:a16="http://schemas.microsoft.com/office/drawing/2014/main" id="{A54E5C77-732D-418A-B56D-DBAE4E24B524}"/>
              </a:ext>
            </a:extLst>
          </p:cNvPr>
          <p:cNvSpPr>
            <a:spLocks noChangeArrowheads="1"/>
          </p:cNvSpPr>
          <p:nvPr/>
        </p:nvSpPr>
        <p:spPr bwMode="auto">
          <a:xfrm>
            <a:off x="3025775" y="3533775"/>
            <a:ext cx="742950" cy="430213"/>
          </a:xfrm>
          <a:prstGeom prst="rect">
            <a:avLst/>
          </a:prstGeom>
          <a:solidFill>
            <a:schemeClr val="accent4">
              <a:lumMod val="40000"/>
              <a:lumOff val="6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知识关联模型</a:t>
            </a:r>
          </a:p>
        </p:txBody>
      </p:sp>
      <p:sp>
        <p:nvSpPr>
          <p:cNvPr id="75821" name="Rectangle 72">
            <a:extLst>
              <a:ext uri="{FF2B5EF4-FFF2-40B4-BE49-F238E27FC236}">
                <a16:creationId xmlns:a16="http://schemas.microsoft.com/office/drawing/2014/main" id="{F0CACB0F-FAEF-4677-9837-ADD4CE055955}"/>
              </a:ext>
            </a:extLst>
          </p:cNvPr>
          <p:cNvSpPr>
            <a:spLocks noChangeArrowheads="1"/>
          </p:cNvSpPr>
          <p:nvPr/>
        </p:nvSpPr>
        <p:spPr bwMode="auto">
          <a:xfrm>
            <a:off x="1436688" y="2279650"/>
            <a:ext cx="2343150" cy="9906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spcBef>
                <a:spcPct val="0"/>
              </a:spcBef>
              <a:buClrTx/>
              <a:buSzTx/>
              <a:buFontTx/>
              <a:buNone/>
              <a:defRPr/>
            </a:pPr>
            <a:endParaRPr lang="zh-CN" altLang="en-US" sz="1350"/>
          </a:p>
        </p:txBody>
      </p:sp>
      <p:sp>
        <p:nvSpPr>
          <p:cNvPr id="167981" name="Text Box 73">
            <a:extLst>
              <a:ext uri="{FF2B5EF4-FFF2-40B4-BE49-F238E27FC236}">
                <a16:creationId xmlns:a16="http://schemas.microsoft.com/office/drawing/2014/main" id="{2AB334BD-0C4B-4653-9D46-F0B16894E206}"/>
              </a:ext>
            </a:extLst>
          </p:cNvPr>
          <p:cNvSpPr txBox="1">
            <a:spLocks noChangeArrowheads="1"/>
          </p:cNvSpPr>
          <p:nvPr/>
        </p:nvSpPr>
        <p:spPr bwMode="auto">
          <a:xfrm>
            <a:off x="2270125" y="2355850"/>
            <a:ext cx="877888"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900">
                <a:sym typeface="Arial" panose="020B0604020202020204" pitchFamily="34" charset="0"/>
              </a:rPr>
              <a:t>服务支撑工具</a:t>
            </a:r>
          </a:p>
        </p:txBody>
      </p:sp>
      <p:sp>
        <p:nvSpPr>
          <p:cNvPr id="167982" name="Rectangle 74">
            <a:extLst>
              <a:ext uri="{FF2B5EF4-FFF2-40B4-BE49-F238E27FC236}">
                <a16:creationId xmlns:a16="http://schemas.microsoft.com/office/drawing/2014/main" id="{3CDC4DD3-D53E-4EB1-AA94-A97142B1013D}"/>
              </a:ext>
            </a:extLst>
          </p:cNvPr>
          <p:cNvSpPr>
            <a:spLocks noChangeArrowheads="1"/>
          </p:cNvSpPr>
          <p:nvPr/>
        </p:nvSpPr>
        <p:spPr bwMode="auto">
          <a:xfrm>
            <a:off x="1462088" y="2813050"/>
            <a:ext cx="742950" cy="430213"/>
          </a:xfrm>
          <a:prstGeom prst="rect">
            <a:avLst/>
          </a:prstGeom>
          <a:solidFill>
            <a:schemeClr val="accent4">
              <a:lumMod val="20000"/>
              <a:lumOff val="8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可视化技术</a:t>
            </a:r>
          </a:p>
        </p:txBody>
      </p:sp>
      <p:sp>
        <p:nvSpPr>
          <p:cNvPr id="167983" name="Rectangle 75">
            <a:extLst>
              <a:ext uri="{FF2B5EF4-FFF2-40B4-BE49-F238E27FC236}">
                <a16:creationId xmlns:a16="http://schemas.microsoft.com/office/drawing/2014/main" id="{38137B8D-471E-41E8-9734-ABDF5768E444}"/>
              </a:ext>
            </a:extLst>
          </p:cNvPr>
          <p:cNvSpPr>
            <a:spLocks noChangeArrowheads="1"/>
          </p:cNvSpPr>
          <p:nvPr/>
        </p:nvSpPr>
        <p:spPr bwMode="auto">
          <a:xfrm>
            <a:off x="2236788" y="2813050"/>
            <a:ext cx="742950" cy="430213"/>
          </a:xfrm>
          <a:prstGeom prst="rect">
            <a:avLst/>
          </a:prstGeom>
          <a:solidFill>
            <a:schemeClr val="accent4">
              <a:lumMod val="20000"/>
              <a:lumOff val="8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语义检索</a:t>
            </a:r>
          </a:p>
        </p:txBody>
      </p:sp>
      <p:sp>
        <p:nvSpPr>
          <p:cNvPr id="167984" name="Rectangle 76">
            <a:extLst>
              <a:ext uri="{FF2B5EF4-FFF2-40B4-BE49-F238E27FC236}">
                <a16:creationId xmlns:a16="http://schemas.microsoft.com/office/drawing/2014/main" id="{82DCDA20-FF24-4888-9B89-AE374860852D}"/>
              </a:ext>
            </a:extLst>
          </p:cNvPr>
          <p:cNvSpPr>
            <a:spLocks noChangeArrowheads="1"/>
          </p:cNvSpPr>
          <p:nvPr/>
        </p:nvSpPr>
        <p:spPr bwMode="auto">
          <a:xfrm>
            <a:off x="3021013" y="2813050"/>
            <a:ext cx="742950" cy="430213"/>
          </a:xfrm>
          <a:prstGeom prst="rect">
            <a:avLst/>
          </a:prstGeom>
          <a:solidFill>
            <a:schemeClr val="accent4">
              <a:lumMod val="20000"/>
              <a:lumOff val="80000"/>
            </a:schemeClr>
          </a:solidFill>
          <a:ln w="9525">
            <a:noFill/>
            <a:miter lim="800000"/>
            <a:headEnd/>
            <a:tailEnd/>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900">
                <a:sym typeface="Arial" panose="020B0604020202020204" pitchFamily="34" charset="0"/>
              </a:rPr>
              <a:t>报告自动生成</a:t>
            </a:r>
          </a:p>
        </p:txBody>
      </p:sp>
      <p:sp>
        <p:nvSpPr>
          <p:cNvPr id="167985" name="Text Box 77">
            <a:extLst>
              <a:ext uri="{FF2B5EF4-FFF2-40B4-BE49-F238E27FC236}">
                <a16:creationId xmlns:a16="http://schemas.microsoft.com/office/drawing/2014/main" id="{B7BAC973-5B54-458D-B973-DD814DD244E9}"/>
              </a:ext>
            </a:extLst>
          </p:cNvPr>
          <p:cNvSpPr txBox="1">
            <a:spLocks noChangeArrowheads="1"/>
          </p:cNvSpPr>
          <p:nvPr/>
        </p:nvSpPr>
        <p:spPr bwMode="auto">
          <a:xfrm>
            <a:off x="1100823" y="2692400"/>
            <a:ext cx="323165" cy="1592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900">
                <a:latin typeface="宋体" panose="02010600030101010101" pitchFamily="2" charset="-122"/>
                <a:sym typeface="Arial" panose="020B0604020202020204" pitchFamily="34" charset="0"/>
              </a:rPr>
              <a:t>语 义 计 算 工 具 包 平 台</a:t>
            </a:r>
          </a:p>
        </p:txBody>
      </p:sp>
      <p:sp>
        <p:nvSpPr>
          <p:cNvPr id="167986" name="标题 1">
            <a:extLst>
              <a:ext uri="{FF2B5EF4-FFF2-40B4-BE49-F238E27FC236}">
                <a16:creationId xmlns:a16="http://schemas.microsoft.com/office/drawing/2014/main" id="{1FCBB68F-6365-4748-B802-45E7C6F1C689}"/>
              </a:ext>
            </a:extLst>
          </p:cNvPr>
          <p:cNvSpPr txBox="1">
            <a:spLocks/>
          </p:cNvSpPr>
          <p:nvPr/>
        </p:nvSpPr>
        <p:spPr bwMode="auto">
          <a:xfrm>
            <a:off x="1262405" y="295731"/>
            <a:ext cx="61722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14400" indent="-9144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900" b="1" dirty="0">
                <a:solidFill>
                  <a:srgbClr val="660066"/>
                </a:solidFill>
                <a:latin typeface="黑体" panose="02010609060101010101" pitchFamily="49" charset="-122"/>
                <a:ea typeface="黑体" panose="02010609060101010101" pitchFamily="49" charset="-122"/>
                <a:cs typeface="+mj-cs"/>
                <a:sym typeface="微软雅黑" panose="020B0503020204020204" pitchFamily="34" charset="-122"/>
              </a:rPr>
              <a:t>提升信息加工能力</a:t>
            </a:r>
            <a:endParaRPr lang="zh-CN" altLang="en-US" sz="2900" b="1" dirty="0">
              <a:solidFill>
                <a:srgbClr val="660066"/>
              </a:solidFill>
              <a:latin typeface="黑体" panose="02010609060101010101" pitchFamily="49" charset="-122"/>
              <a:ea typeface="黑体" panose="02010609060101010101" pitchFamily="49" charset="-122"/>
              <a:cs typeface="+mj-cs"/>
              <a:sym typeface="Calibri" panose="020F0502020204030204" pitchFamily="34" charset="0"/>
            </a:endParaRPr>
          </a:p>
        </p:txBody>
      </p:sp>
    </p:spTree>
  </p:cSld>
  <p:clrMapOvr>
    <a:masterClrMapping/>
  </p:clrMapOvr>
  <p:transition spd="med">
    <p:fade/>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3">
            <a:extLst>
              <a:ext uri="{FF2B5EF4-FFF2-40B4-BE49-F238E27FC236}">
                <a16:creationId xmlns:a16="http://schemas.microsoft.com/office/drawing/2014/main" id="{271C4E87-B0D5-4F5A-B35C-32AF9672BE9A}"/>
              </a:ext>
            </a:extLst>
          </p:cNvPr>
          <p:cNvSpPr>
            <a:spLocks noGrp="1" noChangeArrowheads="1"/>
          </p:cNvSpPr>
          <p:nvPr>
            <p:ph idx="4294967295"/>
          </p:nvPr>
        </p:nvSpPr>
        <p:spPr>
          <a:xfrm>
            <a:off x="611188" y="1219200"/>
            <a:ext cx="6704012" cy="4906963"/>
          </a:xfrm>
        </p:spPr>
        <p:txBody>
          <a:bodyPr>
            <a:normAutofit/>
          </a:bodyPr>
          <a:lstStyle/>
          <a:p>
            <a:pPr eaLnBrk="1" hangingPunct="1">
              <a:lnSpc>
                <a:spcPct val="150000"/>
              </a:lnSpc>
              <a:buFont typeface="Arial" panose="020B0604020202020204" pitchFamily="34" charset="0"/>
              <a:buNone/>
            </a:pPr>
            <a:r>
              <a:rPr lang="zh-CN" altLang="en-US" sz="2800" b="1" dirty="0">
                <a:latin typeface="Kaiti SC"/>
                <a:ea typeface="Kaiti SC"/>
                <a:cs typeface="Kaiti SC"/>
              </a:rPr>
              <a:t>创新信息服务模式</a:t>
            </a:r>
            <a:endParaRPr lang="en-US" altLang="zh-CN" sz="3600" b="1" dirty="0">
              <a:latin typeface="Kaiti SC"/>
              <a:ea typeface="Kaiti SC"/>
              <a:cs typeface="Kaiti SC"/>
            </a:endParaRPr>
          </a:p>
          <a:p>
            <a:pPr eaLnBrk="1" hangingPunct="1">
              <a:lnSpc>
                <a:spcPct val="200000"/>
              </a:lnSpc>
              <a:buFont typeface="Wingdings" panose="05000000000000000000" pitchFamily="2" charset="2"/>
              <a:buChar char="l"/>
            </a:pPr>
            <a:r>
              <a:rPr lang="zh-CN" altLang="en-US" sz="2400" b="1" dirty="0">
                <a:latin typeface="Kaiti SC"/>
                <a:ea typeface="Kaiti SC"/>
                <a:cs typeface="Kaiti SC"/>
              </a:rPr>
              <a:t> 轻量化信息服务模式</a:t>
            </a:r>
            <a:endParaRPr lang="en-US" altLang="zh-CN" sz="2400" b="1" dirty="0">
              <a:latin typeface="Kaiti SC"/>
              <a:ea typeface="Kaiti SC"/>
              <a:cs typeface="Kaiti SC"/>
            </a:endParaRPr>
          </a:p>
          <a:p>
            <a:pPr eaLnBrk="1" hangingPunct="1">
              <a:lnSpc>
                <a:spcPct val="200000"/>
              </a:lnSpc>
              <a:buFont typeface="Wingdings" panose="05000000000000000000" pitchFamily="2" charset="2"/>
              <a:buChar char="l"/>
            </a:pPr>
            <a:r>
              <a:rPr lang="zh-CN" altLang="en-US" sz="2400" b="1" dirty="0">
                <a:latin typeface="Kaiti SC"/>
                <a:ea typeface="Kaiti SC"/>
                <a:cs typeface="Kaiti SC"/>
              </a:rPr>
              <a:t> 细粒度信息服务模式</a:t>
            </a:r>
            <a:endParaRPr lang="en-US" altLang="zh-CN" sz="2400" b="1" dirty="0">
              <a:latin typeface="Kaiti SC"/>
              <a:ea typeface="Kaiti SC"/>
              <a:cs typeface="Kaiti SC"/>
            </a:endParaRPr>
          </a:p>
          <a:p>
            <a:pPr eaLnBrk="1" hangingPunct="1">
              <a:lnSpc>
                <a:spcPct val="200000"/>
              </a:lnSpc>
              <a:buFont typeface="Wingdings" panose="05000000000000000000" pitchFamily="2" charset="2"/>
              <a:buChar char="l"/>
            </a:pPr>
            <a:r>
              <a:rPr lang="en-US" altLang="zh-CN" sz="2400" b="1" dirty="0">
                <a:latin typeface="Kaiti SC"/>
                <a:ea typeface="Kaiti SC"/>
                <a:cs typeface="Kaiti SC"/>
              </a:rPr>
              <a:t> </a:t>
            </a:r>
            <a:r>
              <a:rPr lang="zh-CN" altLang="en-US" sz="2400" b="1" dirty="0">
                <a:latin typeface="Kaiti SC"/>
                <a:ea typeface="Kaiti SC"/>
                <a:cs typeface="Kaiti SC"/>
              </a:rPr>
              <a:t>一体化信息服务模式</a:t>
            </a:r>
            <a:endParaRPr lang="en-US" altLang="zh-CN" sz="2400" b="1" dirty="0">
              <a:latin typeface="Kaiti SC"/>
              <a:ea typeface="Kaiti SC"/>
              <a:cs typeface="Kaiti SC"/>
            </a:endParaRPr>
          </a:p>
          <a:p>
            <a:pPr eaLnBrk="1" hangingPunct="1">
              <a:buFont typeface="Arial" panose="020B0604020202020204" pitchFamily="34" charset="0"/>
              <a:buNone/>
            </a:pPr>
            <a:r>
              <a:rPr lang="zh-CN" altLang="en-US" sz="3600" b="1" dirty="0">
                <a:latin typeface="Kaiti SC"/>
                <a:ea typeface="Kaiti SC"/>
                <a:cs typeface="Kaiti SC"/>
              </a:rPr>
              <a:t>    </a:t>
            </a:r>
          </a:p>
        </p:txBody>
      </p:sp>
    </p:spTree>
  </p:cSld>
  <p:clrMapOvr>
    <a:masterClrMapping/>
  </p:clrMapOvr>
  <p:transition spd="med">
    <p:fade/>
  </p:transition>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3">
            <a:extLst>
              <a:ext uri="{FF2B5EF4-FFF2-40B4-BE49-F238E27FC236}">
                <a16:creationId xmlns:a16="http://schemas.microsoft.com/office/drawing/2014/main" id="{780BB7B3-4A65-447C-8234-0A2215F060F3}"/>
              </a:ext>
            </a:extLst>
          </p:cNvPr>
          <p:cNvSpPr txBox="1">
            <a:spLocks noChangeArrowheads="1"/>
          </p:cNvSpPr>
          <p:nvPr/>
        </p:nvSpPr>
        <p:spPr bwMode="auto">
          <a:xfrm>
            <a:off x="403224" y="1125538"/>
            <a:ext cx="8385175" cy="396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2813">
              <a:defRPr>
                <a:solidFill>
                  <a:schemeClr val="tx1"/>
                </a:solidFill>
                <a:latin typeface="Arial" panose="020B0604020202020204" pitchFamily="34" charset="0"/>
                <a:ea typeface="宋体" panose="02010600030101010101" pitchFamily="2" charset="-122"/>
              </a:defRPr>
            </a:lvl1pPr>
            <a:lvl2pPr marL="742950" indent="-285750" defTabSz="912813">
              <a:defRPr>
                <a:solidFill>
                  <a:schemeClr val="tx1"/>
                </a:solidFill>
                <a:latin typeface="Arial" panose="020B0604020202020204" pitchFamily="34" charset="0"/>
                <a:ea typeface="宋体" panose="02010600030101010101" pitchFamily="2" charset="-122"/>
              </a:defRPr>
            </a:lvl2pPr>
            <a:lvl3pPr marL="1143000" indent="-228600" defTabSz="912813">
              <a:defRPr>
                <a:solidFill>
                  <a:schemeClr val="tx1"/>
                </a:solidFill>
                <a:latin typeface="Arial" panose="020B0604020202020204" pitchFamily="34" charset="0"/>
                <a:ea typeface="宋体" panose="02010600030101010101" pitchFamily="2" charset="-122"/>
              </a:defRPr>
            </a:lvl3pPr>
            <a:lvl4pPr marL="1600200" indent="-228600" defTabSz="912813">
              <a:defRPr>
                <a:solidFill>
                  <a:schemeClr val="tx1"/>
                </a:solidFill>
                <a:latin typeface="Arial" panose="020B0604020202020204" pitchFamily="34" charset="0"/>
                <a:ea typeface="宋体" panose="02010600030101010101" pitchFamily="2" charset="-122"/>
              </a:defRPr>
            </a:lvl4pPr>
            <a:lvl5pPr marL="2057400" indent="-228600" defTabSz="912813">
              <a:defRPr>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lnSpc>
                <a:spcPct val="125000"/>
              </a:lnSpc>
              <a:spcBef>
                <a:spcPct val="20000"/>
              </a:spcBef>
            </a:pPr>
            <a:r>
              <a:rPr lang="en-US" altLang="zh-CN" sz="2000" dirty="0">
                <a:latin typeface="Kaiti SC"/>
                <a:ea typeface="Kaiti SC"/>
                <a:cs typeface="Kaiti SC"/>
                <a:sym typeface="Arial" panose="020B0604020202020204" pitchFamily="34" charset="0"/>
              </a:rPr>
              <a:t>  </a:t>
            </a:r>
            <a:r>
              <a:rPr lang="zh-CN" altLang="en-US" sz="2000" b="1" dirty="0">
                <a:latin typeface="Kaiti SC"/>
                <a:ea typeface="Kaiti SC"/>
                <a:cs typeface="Kaiti SC"/>
                <a:sym typeface="Arial" panose="020B0604020202020204" pitchFamily="34" charset="0"/>
              </a:rPr>
              <a:t>内在原因：</a:t>
            </a:r>
            <a:endParaRPr lang="en-US" altLang="zh-CN" sz="2000" b="1" dirty="0">
              <a:latin typeface="Kaiti SC"/>
              <a:ea typeface="Kaiti SC"/>
              <a:cs typeface="Kaiti SC"/>
              <a:sym typeface="Arial" panose="020B0604020202020204" pitchFamily="34" charset="0"/>
            </a:endParaRPr>
          </a:p>
          <a:p>
            <a:pPr algn="just">
              <a:lnSpc>
                <a:spcPct val="125000"/>
              </a:lnSpc>
              <a:spcBef>
                <a:spcPct val="20000"/>
              </a:spcBef>
            </a:pPr>
            <a:r>
              <a:rPr lang="zh-CN" altLang="en-US" sz="2000" dirty="0">
                <a:latin typeface="Kaiti SC"/>
                <a:ea typeface="Kaiti SC"/>
                <a:cs typeface="Kaiti SC"/>
                <a:sym typeface="Arial" panose="020B0604020202020204" pitchFamily="34" charset="0"/>
              </a:rPr>
              <a:t>① 大数据时代数据更新速度迅速，导致全量数据分析的难度与时间复杂度增加，降低信息分析结果的时效性；</a:t>
            </a:r>
            <a:endParaRPr lang="en-US" altLang="zh-CN" sz="2000" dirty="0">
              <a:latin typeface="Kaiti SC"/>
              <a:ea typeface="Kaiti SC"/>
              <a:cs typeface="Kaiti SC"/>
              <a:sym typeface="Arial" panose="020B0604020202020204" pitchFamily="34" charset="0"/>
            </a:endParaRPr>
          </a:p>
          <a:p>
            <a:pPr algn="just">
              <a:lnSpc>
                <a:spcPct val="125000"/>
              </a:lnSpc>
              <a:spcBef>
                <a:spcPct val="20000"/>
              </a:spcBef>
            </a:pPr>
            <a:r>
              <a:rPr lang="zh-CN" altLang="en-US" sz="2000" dirty="0">
                <a:latin typeface="Kaiti SC"/>
                <a:ea typeface="Kaiti SC"/>
                <a:cs typeface="Kaiti SC"/>
                <a:sym typeface="Arial" panose="020B0604020202020204" pitchFamily="34" charset="0"/>
              </a:rPr>
              <a:t>② 移动互联网的出现，使用越来越多用户习惯于接受碎片化信息，特别是面对企业、个人用户时，“短、平、快”的服务模式得到肯定。</a:t>
            </a:r>
            <a:endParaRPr lang="en-US" altLang="zh-CN" sz="2000" dirty="0">
              <a:latin typeface="Kaiti SC"/>
              <a:ea typeface="Kaiti SC"/>
              <a:cs typeface="Kaiti SC"/>
              <a:sym typeface="Arial" panose="020B0604020202020204" pitchFamily="34" charset="0"/>
            </a:endParaRPr>
          </a:p>
          <a:p>
            <a:pPr algn="just">
              <a:lnSpc>
                <a:spcPct val="125000"/>
              </a:lnSpc>
              <a:spcBef>
                <a:spcPct val="20000"/>
              </a:spcBef>
            </a:pPr>
            <a:r>
              <a:rPr lang="en-US" altLang="zh-CN" sz="2000" dirty="0">
                <a:latin typeface="Kaiti SC"/>
                <a:ea typeface="Kaiti SC"/>
                <a:cs typeface="Kaiti SC"/>
                <a:sym typeface="Arial" panose="020B0604020202020204" pitchFamily="34" charset="0"/>
              </a:rPr>
              <a:t> </a:t>
            </a:r>
            <a:r>
              <a:rPr lang="zh-CN" altLang="en-US" sz="2000" b="1" dirty="0">
                <a:latin typeface="Kaiti SC"/>
                <a:ea typeface="Kaiti SC"/>
                <a:cs typeface="Kaiti SC"/>
                <a:sym typeface="Arial" panose="020B0604020202020204" pitchFamily="34" charset="0"/>
              </a:rPr>
              <a:t>实现方式：</a:t>
            </a:r>
            <a:endParaRPr lang="en-US" altLang="zh-CN" sz="2000" b="1" dirty="0">
              <a:latin typeface="Kaiti SC"/>
              <a:ea typeface="Kaiti SC"/>
              <a:cs typeface="Kaiti SC"/>
              <a:sym typeface="Arial" panose="020B0604020202020204" pitchFamily="34" charset="0"/>
            </a:endParaRPr>
          </a:p>
          <a:p>
            <a:pPr algn="just">
              <a:lnSpc>
                <a:spcPct val="125000"/>
              </a:lnSpc>
              <a:spcBef>
                <a:spcPct val="20000"/>
              </a:spcBef>
            </a:pPr>
            <a:r>
              <a:rPr lang="zh-CN" altLang="en-US" sz="2000" dirty="0">
                <a:latin typeface="Kaiti SC"/>
                <a:ea typeface="Kaiti SC"/>
                <a:cs typeface="Kaiti SC"/>
                <a:sym typeface="Arial" panose="020B0604020202020204" pitchFamily="34" charset="0"/>
              </a:rPr>
              <a:t>① 建立高效的数据筛选机制。轻量化信息分析并不代表分析结果有效性会降低，反之需要从大量信息中准确选择目标数据，开展更为精准的信息服务。</a:t>
            </a:r>
            <a:endParaRPr lang="en-US" altLang="zh-CN" sz="2000" dirty="0">
              <a:latin typeface="Kaiti SC"/>
              <a:ea typeface="Kaiti SC"/>
              <a:cs typeface="Kaiti SC"/>
              <a:sym typeface="Arial" panose="020B0604020202020204" pitchFamily="34" charset="0"/>
            </a:endParaRPr>
          </a:p>
          <a:p>
            <a:pPr algn="just">
              <a:lnSpc>
                <a:spcPct val="125000"/>
              </a:lnSpc>
              <a:spcBef>
                <a:spcPct val="20000"/>
              </a:spcBef>
            </a:pPr>
            <a:r>
              <a:rPr lang="zh-CN" altLang="en-US" sz="2000" dirty="0">
                <a:latin typeface="Kaiti SC"/>
                <a:ea typeface="Kaiti SC"/>
                <a:cs typeface="Kaiti SC"/>
                <a:sym typeface="Arial" panose="020B0604020202020204" pitchFamily="34" charset="0"/>
              </a:rPr>
              <a:t>② 即时跟踪用户需求。满足用户多变需求是开展轻量化服务的目的，实时获取用户需求，则是实现该目的的基础。</a:t>
            </a:r>
            <a:endParaRPr lang="en-US" altLang="zh-CN" sz="2000" dirty="0">
              <a:latin typeface="Kaiti SC"/>
              <a:ea typeface="Kaiti SC"/>
              <a:cs typeface="Kaiti SC"/>
              <a:sym typeface="Arial" panose="020B0604020202020204" pitchFamily="34" charset="0"/>
            </a:endParaRPr>
          </a:p>
        </p:txBody>
      </p:sp>
      <p:sp>
        <p:nvSpPr>
          <p:cNvPr id="169987" name="标题 1">
            <a:extLst>
              <a:ext uri="{FF2B5EF4-FFF2-40B4-BE49-F238E27FC236}">
                <a16:creationId xmlns:a16="http://schemas.microsoft.com/office/drawing/2014/main" id="{C7431463-E0AB-46B7-8604-E7133F0F5221}"/>
              </a:ext>
            </a:extLst>
          </p:cNvPr>
          <p:cNvSpPr txBox="1">
            <a:spLocks/>
          </p:cNvSpPr>
          <p:nvPr/>
        </p:nvSpPr>
        <p:spPr bwMode="auto">
          <a:xfrm>
            <a:off x="403225" y="357188"/>
            <a:ext cx="61722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14400" indent="-9144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900" b="1" dirty="0">
                <a:solidFill>
                  <a:srgbClr val="660066"/>
                </a:solidFill>
                <a:latin typeface="黑体" panose="02010609060101010101" pitchFamily="49" charset="-122"/>
                <a:ea typeface="黑体" panose="02010609060101010101" pitchFamily="49" charset="-122"/>
                <a:cs typeface="+mj-cs"/>
                <a:sym typeface="微软雅黑" panose="020B0503020204020204" pitchFamily="34" charset="-122"/>
              </a:rPr>
              <a:t>轻量化信息服务模式</a:t>
            </a:r>
            <a:endParaRPr lang="zh-CN" altLang="en-US" sz="2900" b="1" dirty="0">
              <a:solidFill>
                <a:srgbClr val="660066"/>
              </a:solidFill>
              <a:latin typeface="黑体" panose="02010609060101010101" pitchFamily="49" charset="-122"/>
              <a:ea typeface="黑体" panose="02010609060101010101" pitchFamily="49" charset="-122"/>
              <a:cs typeface="+mj-cs"/>
              <a:sym typeface="Calibri" panose="020F0502020204030204" pitchFamily="34" charset="0"/>
            </a:endParaRPr>
          </a:p>
        </p:txBody>
      </p:sp>
    </p:spTree>
  </p:cSld>
  <p:clrMapOvr>
    <a:masterClrMapping/>
  </p:clrMapOvr>
  <p:transition spd="med">
    <p:fade/>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3">
            <a:extLst>
              <a:ext uri="{FF2B5EF4-FFF2-40B4-BE49-F238E27FC236}">
                <a16:creationId xmlns:a16="http://schemas.microsoft.com/office/drawing/2014/main" id="{81788C34-E6E3-47A3-84A2-03FAA2B77479}"/>
              </a:ext>
            </a:extLst>
          </p:cNvPr>
          <p:cNvSpPr txBox="1">
            <a:spLocks noChangeArrowheads="1"/>
          </p:cNvSpPr>
          <p:nvPr/>
        </p:nvSpPr>
        <p:spPr bwMode="auto">
          <a:xfrm>
            <a:off x="323528" y="1219200"/>
            <a:ext cx="8820472" cy="3268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2813">
              <a:defRPr>
                <a:solidFill>
                  <a:schemeClr val="tx1"/>
                </a:solidFill>
                <a:latin typeface="Arial" panose="020B0604020202020204" pitchFamily="34" charset="0"/>
                <a:ea typeface="宋体" panose="02010600030101010101" pitchFamily="2" charset="-122"/>
              </a:defRPr>
            </a:lvl1pPr>
            <a:lvl2pPr marL="742950" indent="-285750" defTabSz="912813">
              <a:defRPr>
                <a:solidFill>
                  <a:schemeClr val="tx1"/>
                </a:solidFill>
                <a:latin typeface="Arial" panose="020B0604020202020204" pitchFamily="34" charset="0"/>
                <a:ea typeface="宋体" panose="02010600030101010101" pitchFamily="2" charset="-122"/>
              </a:defRPr>
            </a:lvl2pPr>
            <a:lvl3pPr marL="1143000" indent="-228600" defTabSz="912813">
              <a:defRPr>
                <a:solidFill>
                  <a:schemeClr val="tx1"/>
                </a:solidFill>
                <a:latin typeface="Arial" panose="020B0604020202020204" pitchFamily="34" charset="0"/>
                <a:ea typeface="宋体" panose="02010600030101010101" pitchFamily="2" charset="-122"/>
              </a:defRPr>
            </a:lvl3pPr>
            <a:lvl4pPr marL="1600200" indent="-228600" defTabSz="912813">
              <a:defRPr>
                <a:solidFill>
                  <a:schemeClr val="tx1"/>
                </a:solidFill>
                <a:latin typeface="Arial" panose="020B0604020202020204" pitchFamily="34" charset="0"/>
                <a:ea typeface="宋体" panose="02010600030101010101" pitchFamily="2" charset="-122"/>
              </a:defRPr>
            </a:lvl4pPr>
            <a:lvl5pPr marL="2057400" indent="-228600" defTabSz="912813">
              <a:defRPr>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lnSpc>
                <a:spcPct val="125000"/>
              </a:lnSpc>
              <a:spcBef>
                <a:spcPct val="20000"/>
              </a:spcBef>
            </a:pPr>
            <a:r>
              <a:rPr lang="zh-CN" altLang="en-US" sz="2000" b="1" dirty="0">
                <a:latin typeface="微软雅黑" panose="020B0503020204020204" pitchFamily="34" charset="-122"/>
                <a:ea typeface="Kaiti SC"/>
                <a:cs typeface="Kaiti SC"/>
                <a:sym typeface="Arial" panose="020B0604020202020204" pitchFamily="34" charset="0"/>
              </a:rPr>
              <a:t>内在原因：</a:t>
            </a:r>
            <a:endParaRPr lang="en-US" altLang="zh-CN" sz="2000" b="1" dirty="0">
              <a:latin typeface="微软雅黑" panose="020B0503020204020204" pitchFamily="34" charset="-122"/>
              <a:ea typeface="Kaiti SC"/>
              <a:cs typeface="Kaiti SC"/>
              <a:sym typeface="Arial" panose="020B0604020202020204" pitchFamily="34" charset="0"/>
            </a:endParaRPr>
          </a:p>
          <a:p>
            <a:pPr algn="just">
              <a:lnSpc>
                <a:spcPct val="125000"/>
              </a:lnSpc>
              <a:spcBef>
                <a:spcPct val="20000"/>
              </a:spcBef>
            </a:pPr>
            <a:r>
              <a:rPr lang="zh-CN" altLang="en-US" sz="2000" dirty="0">
                <a:latin typeface="微软雅黑" panose="020B0503020204020204" pitchFamily="34" charset="-122"/>
                <a:ea typeface="Kaiti SC"/>
                <a:cs typeface="Kaiti SC"/>
                <a:sym typeface="Arial" panose="020B0604020202020204" pitchFamily="34" charset="0"/>
              </a:rPr>
              <a:t>大数据时代用户贡献信息的广度与深度不断增加，使得以用户为粒度的数据获取与耕耘成为可能，从而降低传统信息服务的粒度；</a:t>
            </a:r>
            <a:endParaRPr lang="en-US" altLang="zh-CN" sz="2000" dirty="0">
              <a:latin typeface="微软雅黑" panose="020B0503020204020204" pitchFamily="34" charset="-122"/>
              <a:ea typeface="Kaiti SC"/>
              <a:cs typeface="Kaiti SC"/>
              <a:sym typeface="Arial" panose="020B0604020202020204" pitchFamily="34" charset="0"/>
            </a:endParaRPr>
          </a:p>
          <a:p>
            <a:pPr algn="just">
              <a:lnSpc>
                <a:spcPct val="125000"/>
              </a:lnSpc>
              <a:spcBef>
                <a:spcPct val="20000"/>
              </a:spcBef>
            </a:pPr>
            <a:r>
              <a:rPr lang="zh-CN" altLang="en-US" sz="2000" b="1" dirty="0">
                <a:latin typeface="微软雅黑" panose="020B0503020204020204" pitchFamily="34" charset="-122"/>
                <a:ea typeface="Kaiti SC"/>
                <a:cs typeface="Kaiti SC"/>
                <a:sym typeface="Arial" panose="020B0604020202020204" pitchFamily="34" charset="0"/>
              </a:rPr>
              <a:t>实现方式：</a:t>
            </a:r>
            <a:endParaRPr lang="en-US" altLang="zh-CN" sz="2000" b="1" dirty="0">
              <a:latin typeface="微软雅黑" panose="020B0503020204020204" pitchFamily="34" charset="-122"/>
              <a:ea typeface="Kaiti SC"/>
              <a:cs typeface="Kaiti SC"/>
              <a:sym typeface="Arial" panose="020B0604020202020204" pitchFamily="34" charset="0"/>
            </a:endParaRPr>
          </a:p>
          <a:p>
            <a:pPr algn="just">
              <a:lnSpc>
                <a:spcPct val="125000"/>
              </a:lnSpc>
              <a:spcBef>
                <a:spcPct val="20000"/>
              </a:spcBef>
            </a:pPr>
            <a:r>
              <a:rPr lang="zh-CN" altLang="en-US" sz="2000" dirty="0">
                <a:latin typeface="微软雅黑" panose="020B0503020204020204" pitchFamily="34" charset="-122"/>
                <a:ea typeface="Kaiti SC"/>
                <a:cs typeface="Kaiti SC"/>
                <a:sym typeface="Arial" panose="020B0604020202020204" pitchFamily="34" charset="0"/>
              </a:rPr>
              <a:t>① 建立多源数据采集机制。细粒度信息服务导致从单一渠道获取数据的数量与质量下降，为了保证信息分析的有效性需要扩大数据来源。</a:t>
            </a:r>
            <a:endParaRPr lang="en-US" altLang="zh-CN" sz="2000" dirty="0">
              <a:latin typeface="微软雅黑" panose="020B0503020204020204" pitchFamily="34" charset="-122"/>
              <a:ea typeface="Kaiti SC"/>
              <a:cs typeface="Kaiti SC"/>
              <a:sym typeface="Arial" panose="020B0604020202020204" pitchFamily="34" charset="0"/>
            </a:endParaRPr>
          </a:p>
          <a:p>
            <a:pPr algn="just">
              <a:lnSpc>
                <a:spcPct val="125000"/>
              </a:lnSpc>
              <a:spcBef>
                <a:spcPct val="20000"/>
              </a:spcBef>
            </a:pPr>
            <a:r>
              <a:rPr lang="zh-CN" altLang="en-US" sz="2000" dirty="0">
                <a:latin typeface="微软雅黑" panose="020B0503020204020204" pitchFamily="34" charset="-122"/>
                <a:ea typeface="Kaiti SC"/>
                <a:cs typeface="Kaiti SC"/>
                <a:sym typeface="Arial" panose="020B0604020202020204" pitchFamily="34" charset="0"/>
              </a:rPr>
              <a:t>②</a:t>
            </a:r>
            <a:r>
              <a:rPr lang="en-US" altLang="zh-CN" sz="2000" dirty="0">
                <a:latin typeface="微软雅黑" panose="020B0503020204020204" pitchFamily="34" charset="-122"/>
                <a:ea typeface="Kaiti SC"/>
                <a:cs typeface="Kaiti SC"/>
                <a:sym typeface="Arial" panose="020B0604020202020204" pitchFamily="34" charset="0"/>
              </a:rPr>
              <a:t> </a:t>
            </a:r>
            <a:r>
              <a:rPr lang="zh-CN" altLang="en-US" sz="2000" dirty="0">
                <a:latin typeface="微软雅黑" panose="020B0503020204020204" pitchFamily="34" charset="-122"/>
                <a:ea typeface="Kaiti SC"/>
                <a:cs typeface="Kaiti SC"/>
                <a:sym typeface="Arial" panose="020B0604020202020204" pitchFamily="34" charset="0"/>
              </a:rPr>
              <a:t>提高多源数据分析能力。不同渠道采集数据存大较大的异构性，需要采用多种方式对其进行分析。</a:t>
            </a:r>
            <a:endParaRPr lang="en-US" altLang="zh-CN" sz="2000" dirty="0">
              <a:latin typeface="微软雅黑" panose="020B0503020204020204" pitchFamily="34" charset="-122"/>
              <a:ea typeface="Kaiti SC"/>
              <a:cs typeface="Kaiti SC"/>
              <a:sym typeface="Arial" panose="020B0604020202020204" pitchFamily="34" charset="0"/>
            </a:endParaRPr>
          </a:p>
        </p:txBody>
      </p:sp>
      <p:sp>
        <p:nvSpPr>
          <p:cNvPr id="171011" name="标题 1">
            <a:extLst>
              <a:ext uri="{FF2B5EF4-FFF2-40B4-BE49-F238E27FC236}">
                <a16:creationId xmlns:a16="http://schemas.microsoft.com/office/drawing/2014/main" id="{CD3EEA92-185B-4F83-9A6D-81DBE4703A0B}"/>
              </a:ext>
            </a:extLst>
          </p:cNvPr>
          <p:cNvSpPr txBox="1">
            <a:spLocks/>
          </p:cNvSpPr>
          <p:nvPr/>
        </p:nvSpPr>
        <p:spPr bwMode="auto">
          <a:xfrm>
            <a:off x="323528" y="332656"/>
            <a:ext cx="61722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14400" indent="-9144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900" b="1" dirty="0">
                <a:solidFill>
                  <a:srgbClr val="660066"/>
                </a:solidFill>
                <a:latin typeface="黑体" panose="02010609060101010101" pitchFamily="49" charset="-122"/>
                <a:ea typeface="黑体" panose="02010609060101010101" pitchFamily="49" charset="-122"/>
                <a:cs typeface="+mj-cs"/>
                <a:sym typeface="微软雅黑" panose="020B0503020204020204" pitchFamily="34" charset="-122"/>
              </a:rPr>
              <a:t>细粒度信息服务模式</a:t>
            </a:r>
            <a:endParaRPr lang="zh-CN" altLang="en-US" sz="2900" b="1" dirty="0">
              <a:solidFill>
                <a:srgbClr val="660066"/>
              </a:solidFill>
              <a:latin typeface="黑体" panose="02010609060101010101" pitchFamily="49" charset="-122"/>
              <a:ea typeface="黑体" panose="02010609060101010101" pitchFamily="49" charset="-122"/>
              <a:cs typeface="+mj-cs"/>
              <a:sym typeface="Calibri" panose="020F0502020204030204" pitchFamily="34" charset="0"/>
            </a:endParaRPr>
          </a:p>
        </p:txBody>
      </p:sp>
    </p:spTree>
  </p:cSld>
  <p:clrMapOvr>
    <a:masterClrMapping/>
  </p:clrMapOvr>
  <p:transition spd="med">
    <p:fade/>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2">
            <a:extLst>
              <a:ext uri="{FF2B5EF4-FFF2-40B4-BE49-F238E27FC236}">
                <a16:creationId xmlns:a16="http://schemas.microsoft.com/office/drawing/2014/main" id="{9545472B-DA1E-432E-899A-DCFAB6EA005B}"/>
              </a:ext>
            </a:extLst>
          </p:cNvPr>
          <p:cNvSpPr>
            <a:spLocks noGrp="1" noChangeArrowheads="1"/>
          </p:cNvSpPr>
          <p:nvPr>
            <p:ph type="title" idx="4294967295"/>
          </p:nvPr>
        </p:nvSpPr>
        <p:spPr>
          <a:xfrm>
            <a:off x="1212850" y="276225"/>
            <a:ext cx="6291263" cy="942975"/>
          </a:xfrm>
        </p:spPr>
        <p:txBody>
          <a:bodyPr/>
          <a:lstStyle/>
          <a:p>
            <a:r>
              <a:rPr lang="zh-CN" altLang="en-US" sz="2100">
                <a:solidFill>
                  <a:srgbClr val="10253F"/>
                </a:solidFill>
              </a:rPr>
              <a:t> </a:t>
            </a:r>
            <a:endParaRPr lang="zh-CN" altLang="en-US" sz="2100">
              <a:latin typeface="黑体" panose="02010609060101010101" pitchFamily="49" charset="-122"/>
              <a:ea typeface="华文中宋" panose="02010600040101010101" pitchFamily="2" charset="-122"/>
            </a:endParaRPr>
          </a:p>
        </p:txBody>
      </p:sp>
      <p:sp>
        <p:nvSpPr>
          <p:cNvPr id="79875" name="TextBox 5">
            <a:extLst>
              <a:ext uri="{FF2B5EF4-FFF2-40B4-BE49-F238E27FC236}">
                <a16:creationId xmlns:a16="http://schemas.microsoft.com/office/drawing/2014/main" id="{73D5EFC9-3D2B-447E-B21F-95E11AA3E437}"/>
              </a:ext>
            </a:extLst>
          </p:cNvPr>
          <p:cNvSpPr txBox="1">
            <a:spLocks noChangeArrowheads="1"/>
          </p:cNvSpPr>
          <p:nvPr/>
        </p:nvSpPr>
        <p:spPr bwMode="auto">
          <a:xfrm rot="305819">
            <a:off x="3635375" y="5840413"/>
            <a:ext cx="1860550"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lgn="ctr">
              <a:spcBef>
                <a:spcPct val="0"/>
              </a:spcBef>
              <a:buClrTx/>
              <a:buSzTx/>
              <a:buFontTx/>
              <a:buNone/>
              <a:defRPr/>
            </a:pPr>
            <a:r>
              <a:rPr lang="zh-CN" altLang="en-US" sz="1350" b="1">
                <a:solidFill>
                  <a:srgbClr val="FDEADA"/>
                </a:solidFill>
              </a:rPr>
              <a:t>科学数据（气温、遥感、实验数据等）</a:t>
            </a:r>
          </a:p>
        </p:txBody>
      </p:sp>
      <p:sp>
        <p:nvSpPr>
          <p:cNvPr id="79876" name="TextBox 7">
            <a:extLst>
              <a:ext uri="{FF2B5EF4-FFF2-40B4-BE49-F238E27FC236}">
                <a16:creationId xmlns:a16="http://schemas.microsoft.com/office/drawing/2014/main" id="{400F1965-5B14-4246-9D04-E0A452CABD57}"/>
              </a:ext>
            </a:extLst>
          </p:cNvPr>
          <p:cNvSpPr txBox="1">
            <a:spLocks noChangeArrowheads="1"/>
          </p:cNvSpPr>
          <p:nvPr/>
        </p:nvSpPr>
        <p:spPr bwMode="auto">
          <a:xfrm rot="-525436">
            <a:off x="4651375" y="5218113"/>
            <a:ext cx="1981200"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lgn="ctr">
              <a:spcBef>
                <a:spcPct val="0"/>
              </a:spcBef>
              <a:buClrTx/>
              <a:buSzTx/>
              <a:buFontTx/>
              <a:buNone/>
              <a:defRPr/>
            </a:pPr>
            <a:r>
              <a:rPr lang="zh-CN" altLang="en-US" sz="1350" b="1">
                <a:solidFill>
                  <a:srgbClr val="FDEADA"/>
                </a:solidFill>
              </a:rPr>
              <a:t>知识资源（辞典、百科全书、词表</a:t>
            </a:r>
            <a:r>
              <a:rPr lang="en-US" altLang="zh-CN" sz="1350" b="1">
                <a:solidFill>
                  <a:srgbClr val="FDEADA"/>
                </a:solidFill>
              </a:rPr>
              <a:t>…</a:t>
            </a:r>
            <a:r>
              <a:rPr lang="zh-CN" altLang="en-US" sz="1350" b="1">
                <a:solidFill>
                  <a:srgbClr val="FDEADA"/>
                </a:solidFill>
              </a:rPr>
              <a:t>）</a:t>
            </a:r>
          </a:p>
        </p:txBody>
      </p:sp>
      <p:sp>
        <p:nvSpPr>
          <p:cNvPr id="79878" name="Rectangle 3">
            <a:extLst>
              <a:ext uri="{FF2B5EF4-FFF2-40B4-BE49-F238E27FC236}">
                <a16:creationId xmlns:a16="http://schemas.microsoft.com/office/drawing/2014/main" id="{F12398EA-6480-4A39-935F-CC4B1E9F9D0D}"/>
              </a:ext>
            </a:extLst>
          </p:cNvPr>
          <p:cNvSpPr txBox="1">
            <a:spLocks noChangeArrowheads="1"/>
          </p:cNvSpPr>
          <p:nvPr/>
        </p:nvSpPr>
        <p:spPr bwMode="auto">
          <a:xfrm>
            <a:off x="252413" y="1071563"/>
            <a:ext cx="8891587" cy="545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1431925" indent="-1431925" defTabSz="912813">
              <a:spcBef>
                <a:spcPct val="20000"/>
              </a:spcBef>
              <a:buClr>
                <a:schemeClr val="accent1"/>
              </a:buClr>
              <a:buSzPct val="70000"/>
              <a:buFont typeface="Wingdings" charset="2"/>
              <a:buChar char="n"/>
              <a:defRPr sz="2800">
                <a:solidFill>
                  <a:schemeClr val="tx1"/>
                </a:solidFill>
                <a:latin typeface="Arial" charset="0"/>
                <a:ea typeface="宋体" charset="0"/>
                <a:sym typeface="Arial" charset="0"/>
              </a:defRPr>
            </a:lvl1pPr>
            <a:lvl2pPr marL="742950" indent="-285750" defTabSz="912813">
              <a:spcBef>
                <a:spcPct val="20000"/>
              </a:spcBef>
              <a:buClr>
                <a:schemeClr val="hlink"/>
              </a:buClr>
              <a:buSzPct val="65000"/>
              <a:buFont typeface="Wingdings" charset="2"/>
              <a:buChar char="¡"/>
              <a:defRPr sz="2400">
                <a:solidFill>
                  <a:schemeClr val="tx1"/>
                </a:solidFill>
                <a:latin typeface="Arial" charset="0"/>
                <a:ea typeface="宋体" charset="0"/>
                <a:sym typeface="Arial" charset="0"/>
              </a:defRPr>
            </a:lvl2pPr>
            <a:lvl3pPr marL="1143000" indent="-228600" defTabSz="912813">
              <a:spcBef>
                <a:spcPct val="20000"/>
              </a:spcBef>
              <a:buClr>
                <a:schemeClr val="accent1"/>
              </a:buClr>
              <a:buSzPct val="70000"/>
              <a:buFont typeface="Wingdings" charset="2"/>
              <a:buChar char="n"/>
              <a:defRPr sz="2000">
                <a:solidFill>
                  <a:schemeClr val="tx1"/>
                </a:solidFill>
                <a:latin typeface="Arial" charset="0"/>
                <a:ea typeface="宋体" charset="0"/>
                <a:sym typeface="Arial" charset="0"/>
              </a:defRPr>
            </a:lvl3pPr>
            <a:lvl4pPr marL="1600200" indent="-228600" defTabSz="912813">
              <a:spcBef>
                <a:spcPct val="20000"/>
              </a:spcBef>
              <a:buClr>
                <a:schemeClr val="hlink"/>
              </a:buClr>
              <a:buSzPct val="75000"/>
              <a:buFont typeface="Wingdings" charset="2"/>
              <a:buChar char="¡"/>
              <a:defRPr sz="2000">
                <a:solidFill>
                  <a:schemeClr val="tx1"/>
                </a:solidFill>
                <a:latin typeface="Arial" charset="0"/>
                <a:ea typeface="宋体" charset="0"/>
                <a:sym typeface="Arial" charset="0"/>
              </a:defRPr>
            </a:lvl4pPr>
            <a:lvl5pPr marL="2057400" indent="-228600" defTabSz="912813">
              <a:spcBef>
                <a:spcPct val="20000"/>
              </a:spcBef>
              <a:buClr>
                <a:schemeClr val="accent1"/>
              </a:buClr>
              <a:buSzPct val="70000"/>
              <a:buFont typeface="Wingdings" charset="2"/>
              <a:buChar char="n"/>
              <a:defRPr sz="1600">
                <a:solidFill>
                  <a:schemeClr val="tx1"/>
                </a:solidFill>
                <a:latin typeface="Arial" charset="0"/>
                <a:ea typeface="宋体" charset="0"/>
                <a:sym typeface="Arial" charset="0"/>
              </a:defRPr>
            </a:lvl5pPr>
            <a:lvl6pPr marL="2514600" indent="-228600" defTabSz="912813"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6pPr>
            <a:lvl7pPr marL="2971800" indent="-228600" defTabSz="912813"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7pPr>
            <a:lvl8pPr marL="3429000" indent="-228600" defTabSz="912813"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8pPr>
            <a:lvl9pPr marL="3886200" indent="-228600" defTabSz="912813" eaLnBrk="0" fontAlgn="base" hangingPunct="0">
              <a:spcBef>
                <a:spcPct val="20000"/>
              </a:spcBef>
              <a:spcAft>
                <a:spcPct val="0"/>
              </a:spcAft>
              <a:buClr>
                <a:schemeClr val="accent1"/>
              </a:buClr>
              <a:buSzPct val="70000"/>
              <a:buFont typeface="Wingdings" charset="2"/>
              <a:buChar char="n"/>
              <a:defRPr sz="1600">
                <a:solidFill>
                  <a:schemeClr val="tx1"/>
                </a:solidFill>
                <a:latin typeface="Arial" charset="0"/>
                <a:ea typeface="宋体" charset="0"/>
                <a:sym typeface="Arial" charset="0"/>
              </a:defRPr>
            </a:lvl9pPr>
          </a:lstStyle>
          <a:p>
            <a:pPr algn="just">
              <a:lnSpc>
                <a:spcPct val="125000"/>
              </a:lnSpc>
              <a:buClrTx/>
              <a:buSzTx/>
              <a:buFontTx/>
              <a:buNone/>
              <a:defRPr/>
            </a:pPr>
            <a:r>
              <a:rPr lang="zh-CN" altLang="en-US" sz="2000" b="1" dirty="0">
                <a:latin typeface="Kaiti SC" charset="-122"/>
                <a:ea typeface="Kaiti SC" charset="-122"/>
                <a:cs typeface="Kaiti SC" charset="-122"/>
              </a:rPr>
              <a:t>内在原因：</a:t>
            </a:r>
            <a:endParaRPr lang="en-US" altLang="zh-CN" sz="2000" b="1" dirty="0">
              <a:latin typeface="Kaiti SC" charset="-122"/>
              <a:ea typeface="Kaiti SC" charset="-122"/>
              <a:cs typeface="Kaiti SC" charset="-122"/>
            </a:endParaRPr>
          </a:p>
          <a:p>
            <a:pPr marL="0" indent="0" algn="just">
              <a:lnSpc>
                <a:spcPct val="125000"/>
              </a:lnSpc>
              <a:buClrTx/>
              <a:buSzTx/>
              <a:buFontTx/>
              <a:buNone/>
              <a:defRPr/>
            </a:pPr>
            <a:r>
              <a:rPr lang="zh-CN" altLang="en-US" sz="2000" dirty="0">
                <a:latin typeface="Kaiti SC" charset="-122"/>
                <a:ea typeface="Kaiti SC" charset="-122"/>
                <a:cs typeface="Kaiti SC" charset="-122"/>
              </a:rPr>
              <a:t>大数据时代数据准确采集与精确加工难度增加，信息机构的作用愈发明显。一体化全流程的信息服务方式将提高信息机构服务过程的公开性与有效性。</a:t>
            </a:r>
          </a:p>
          <a:p>
            <a:pPr marL="0" indent="0" algn="just">
              <a:lnSpc>
                <a:spcPct val="125000"/>
              </a:lnSpc>
              <a:buClrTx/>
              <a:buSzTx/>
              <a:buFontTx/>
              <a:buNone/>
              <a:defRPr/>
            </a:pPr>
            <a:r>
              <a:rPr lang="zh-CN" altLang="en-US" sz="2000" b="1" dirty="0">
                <a:latin typeface="Kaiti SC" charset="-122"/>
                <a:ea typeface="Kaiti SC" charset="-122"/>
                <a:cs typeface="Kaiti SC" charset="-122"/>
              </a:rPr>
              <a:t>实现方式：</a:t>
            </a:r>
            <a:endParaRPr lang="en-US" altLang="zh-CN" sz="2000" b="1" dirty="0">
              <a:latin typeface="Kaiti SC" charset="-122"/>
              <a:ea typeface="Kaiti SC" charset="-122"/>
              <a:cs typeface="Kaiti SC" charset="-122"/>
            </a:endParaRPr>
          </a:p>
          <a:p>
            <a:pPr algn="just">
              <a:lnSpc>
                <a:spcPct val="125000"/>
              </a:lnSpc>
              <a:buClrTx/>
              <a:buSzTx/>
              <a:buFontTx/>
              <a:buNone/>
              <a:defRPr/>
            </a:pPr>
            <a:r>
              <a:rPr lang="zh-CN" altLang="en-US" sz="2000" dirty="0">
                <a:latin typeface="Kaiti SC" charset="-122"/>
                <a:ea typeface="Kaiti SC" charset="-122"/>
                <a:cs typeface="Kaiti SC" charset="-122"/>
              </a:rPr>
              <a:t>数据的全流程加工</a:t>
            </a:r>
            <a:endParaRPr lang="en-US" altLang="zh-CN" sz="2000" dirty="0">
              <a:latin typeface="Kaiti SC" charset="-122"/>
              <a:ea typeface="Kaiti SC" charset="-122"/>
              <a:cs typeface="Kaiti SC" charset="-122"/>
            </a:endParaRPr>
          </a:p>
        </p:txBody>
      </p:sp>
      <p:pic>
        <p:nvPicPr>
          <p:cNvPr id="172038" name="图片 3">
            <a:extLst>
              <a:ext uri="{FF2B5EF4-FFF2-40B4-BE49-F238E27FC236}">
                <a16:creationId xmlns:a16="http://schemas.microsoft.com/office/drawing/2014/main" id="{8B662C0B-9C8E-49CD-93FD-8039EE65EE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0100" y="3357562"/>
            <a:ext cx="6729412" cy="259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2039" name="标题 1">
            <a:extLst>
              <a:ext uri="{FF2B5EF4-FFF2-40B4-BE49-F238E27FC236}">
                <a16:creationId xmlns:a16="http://schemas.microsoft.com/office/drawing/2014/main" id="{C9D15D1F-0FA0-4842-93B0-892188EA45C8}"/>
              </a:ext>
            </a:extLst>
          </p:cNvPr>
          <p:cNvSpPr txBox="1">
            <a:spLocks/>
          </p:cNvSpPr>
          <p:nvPr/>
        </p:nvSpPr>
        <p:spPr bwMode="auto">
          <a:xfrm>
            <a:off x="403225" y="357188"/>
            <a:ext cx="61722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14400" indent="-9144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900" b="1" dirty="0">
                <a:solidFill>
                  <a:srgbClr val="660066"/>
                </a:solidFill>
                <a:latin typeface="黑体" panose="02010609060101010101" pitchFamily="49" charset="-122"/>
                <a:ea typeface="黑体" panose="02010609060101010101" pitchFamily="49" charset="-122"/>
                <a:cs typeface="+mj-cs"/>
                <a:sym typeface="微软雅黑" panose="020B0503020204020204" pitchFamily="34" charset="-122"/>
              </a:rPr>
              <a:t>一体化信息服务模式</a:t>
            </a:r>
            <a:endParaRPr lang="zh-CN" altLang="en-US" sz="2900" b="1" dirty="0">
              <a:solidFill>
                <a:srgbClr val="660066"/>
              </a:solidFill>
              <a:latin typeface="黑体" panose="02010609060101010101" pitchFamily="49" charset="-122"/>
              <a:ea typeface="黑体" panose="02010609060101010101" pitchFamily="49" charset="-122"/>
              <a:cs typeface="+mj-cs"/>
              <a:sym typeface="Calibri" panose="020F0502020204030204" pitchFamily="34" charset="0"/>
            </a:endParaRPr>
          </a:p>
        </p:txBody>
      </p:sp>
    </p:spTree>
  </p:cSld>
  <p:clrMapOvr>
    <a:masterClrMapping/>
  </p:clrMapOvr>
  <p:transition spd="med">
    <p:fade/>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标题 1">
            <a:extLst>
              <a:ext uri="{FF2B5EF4-FFF2-40B4-BE49-F238E27FC236}">
                <a16:creationId xmlns:a16="http://schemas.microsoft.com/office/drawing/2014/main" id="{AFCB5C8C-F4AE-4C72-97F3-CA67689AE088}"/>
              </a:ext>
            </a:extLst>
          </p:cNvPr>
          <p:cNvSpPr>
            <a:spLocks noGrp="1"/>
          </p:cNvSpPr>
          <p:nvPr>
            <p:ph type="title"/>
          </p:nvPr>
        </p:nvSpPr>
        <p:spPr>
          <a:xfrm>
            <a:off x="463550" y="3149600"/>
            <a:ext cx="8229600" cy="1143000"/>
          </a:xfrm>
        </p:spPr>
        <p:txBody>
          <a:bodyPr/>
          <a:lstStyle/>
          <a:p>
            <a:r>
              <a:rPr lang="en-US" altLang="zh-CN">
                <a:latin typeface="Times New Roman" panose="02020603050405020304" pitchFamily="18" charset="0"/>
                <a:ea typeface="楷体" panose="02010609060101010101" pitchFamily="49" charset="-122"/>
                <a:cs typeface="Times New Roman" panose="02020603050405020304" pitchFamily="18" charset="0"/>
                <a:sym typeface="造字工房悦黑体验版纤细体"/>
              </a:rPr>
              <a:t>1.</a:t>
            </a:r>
            <a:r>
              <a:rPr lang="zh-CN" altLang="en-US">
                <a:latin typeface="Times New Roman" panose="02020603050405020304" pitchFamily="18" charset="0"/>
                <a:ea typeface="楷体" panose="02010609060101010101" pitchFamily="49" charset="-122"/>
                <a:cs typeface="Times New Roman" panose="02020603050405020304" pitchFamily="18" charset="0"/>
                <a:sym typeface="造字工房悦黑体验版纤细体"/>
              </a:rPr>
              <a:t>信息管理的新趋势</a:t>
            </a:r>
            <a:br>
              <a:rPr lang="zh-CN" altLang="en-US">
                <a:latin typeface="Times New Roman" panose="02020603050405020304" pitchFamily="18" charset="0"/>
                <a:ea typeface="楷体" panose="02010609060101010101" pitchFamily="49" charset="-122"/>
                <a:cs typeface="Times New Roman" panose="02020603050405020304" pitchFamily="18" charset="0"/>
                <a:sym typeface="造字工房悦黑体验版纤细体"/>
              </a:rPr>
            </a:br>
            <a:r>
              <a:rPr lang="en-US" altLang="zh-CN">
                <a:latin typeface="Times New Roman" panose="02020603050405020304" pitchFamily="18" charset="0"/>
                <a:ea typeface="楷体" panose="02010609060101010101" pitchFamily="49" charset="-122"/>
                <a:cs typeface="Times New Roman" panose="02020603050405020304" pitchFamily="18" charset="0"/>
                <a:sym typeface="造字工房悦黑体验版纤细体"/>
              </a:rPr>
              <a:t>——</a:t>
            </a:r>
            <a:r>
              <a:rPr lang="zh-CN" altLang="en-US">
                <a:latin typeface="Times New Roman" panose="02020603050405020304" pitchFamily="18" charset="0"/>
                <a:ea typeface="楷体" panose="02010609060101010101" pitchFamily="49" charset="-122"/>
                <a:cs typeface="Times New Roman" panose="02020603050405020304" pitchFamily="18" charset="0"/>
                <a:sym typeface="造字工房悦黑体验版纤细体"/>
              </a:rPr>
              <a:t>数据资产管理</a:t>
            </a:r>
            <a:endParaRPr lang="zh-CN" altLang="en-US">
              <a:latin typeface="Kaiti SC"/>
              <a:ea typeface="楷体" panose="02010609060101010101" pitchFamily="49" charset="-122"/>
              <a:cs typeface="Times New Roman" panose="02020603050405020304" pitchFamily="18" charset="0"/>
            </a:endParaRPr>
          </a:p>
        </p:txBody>
      </p:sp>
      <p:sp>
        <p:nvSpPr>
          <p:cNvPr id="157699" name="Title 1">
            <a:extLst>
              <a:ext uri="{FF2B5EF4-FFF2-40B4-BE49-F238E27FC236}">
                <a16:creationId xmlns:a16="http://schemas.microsoft.com/office/drawing/2014/main" id="{3C1156C7-2455-4CAB-A3AA-E0C0653669CC}"/>
              </a:ext>
            </a:extLst>
          </p:cNvPr>
          <p:cNvSpPr txBox="1">
            <a:spLocks/>
          </p:cNvSpPr>
          <p:nvPr/>
        </p:nvSpPr>
        <p:spPr bwMode="auto">
          <a:xfrm>
            <a:off x="1042988" y="2660650"/>
            <a:ext cx="7658100" cy="874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defPPr>
              <a:defRPr lang="zh-CN"/>
            </a:defPPr>
            <a:lvl1pPr marL="914400" indent="-914400" algn="ctr">
              <a:spcBef>
                <a:spcPts val="450"/>
              </a:spcBef>
              <a:spcAft>
                <a:spcPts val="450"/>
              </a:spcAft>
              <a:defRPr sz="4800" b="1">
                <a:solidFill>
                  <a:srgbClr val="660066"/>
                </a:solidFill>
                <a:latin typeface="黑体" panose="02010609060101010101" pitchFamily="49" charset="-122"/>
                <a:ea typeface="黑体" panose="02010609060101010101" pitchFamily="49" charset="-122"/>
              </a:defRPr>
            </a:lvl1pPr>
            <a:lvl2pPr marL="742950" indent="-285750">
              <a:defRPr>
                <a:latin typeface="Arial" panose="020B0604020202020204" pitchFamily="34" charset="0"/>
                <a:ea typeface="宋体" panose="02010600030101010101" pitchFamily="2" charset="-122"/>
              </a:defRPr>
            </a:lvl2pPr>
            <a:lvl3pPr marL="1143000" indent="-228600">
              <a:defRPr>
                <a:latin typeface="Arial" panose="020B0604020202020204" pitchFamily="34" charset="0"/>
                <a:ea typeface="宋体" panose="02010600030101010101" pitchFamily="2" charset="-122"/>
              </a:defRPr>
            </a:lvl3pPr>
            <a:lvl4pPr marL="1600200" indent="-228600">
              <a:defRPr>
                <a:latin typeface="Arial" panose="020B0604020202020204" pitchFamily="34" charset="0"/>
                <a:ea typeface="宋体" panose="02010600030101010101" pitchFamily="2" charset="-122"/>
              </a:defRPr>
            </a:lvl4pPr>
            <a:lvl5pPr marL="2057400" indent="-22860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r>
              <a:rPr lang="en-US" altLang="zh-CN" dirty="0"/>
              <a:t>1.4.5 </a:t>
            </a:r>
            <a:r>
              <a:rPr lang="zh-CN" altLang="en-US" dirty="0">
                <a:sym typeface="Calibri" panose="020F0502020204030204" pitchFamily="34" charset="0"/>
              </a:rPr>
              <a:t>大数据与新思维</a:t>
            </a:r>
          </a:p>
        </p:txBody>
      </p:sp>
    </p:spTree>
    <p:extLst>
      <p:ext uri="{BB962C8B-B14F-4D97-AF65-F5344CB8AC3E}">
        <p14:creationId xmlns:p14="http://schemas.microsoft.com/office/powerpoint/2010/main" val="2058797191"/>
      </p:ext>
    </p:extLst>
  </p:cSld>
  <p:clrMapOvr>
    <a:masterClrMapping/>
  </p:clrMapOvr>
  <p:transition spd="med">
    <p:fade/>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标题 1"/>
          <p:cNvSpPr>
            <a:spLocks noGrp="1"/>
          </p:cNvSpPr>
          <p:nvPr>
            <p:ph type="title"/>
          </p:nvPr>
        </p:nvSpPr>
        <p:spPr>
          <a:xfrm>
            <a:off x="985838" y="214313"/>
            <a:ext cx="8229600" cy="758825"/>
          </a:xfrm>
        </p:spPr>
        <p:txBody>
          <a:bodyPr>
            <a:normAutofit fontScale="90000"/>
          </a:bodyPr>
          <a:lstStyle/>
          <a:p>
            <a:pPr algn="l"/>
            <a:r>
              <a:rPr lang="zh-CN" altLang="en-US" b="1">
                <a:latin typeface="黑体" panose="02010609060101010101" pitchFamily="49" charset="-122"/>
                <a:ea typeface="黑体" panose="02010609060101010101" pitchFamily="49" charset="-122"/>
              </a:rPr>
              <a:t>大数据的技术属性与社会属性</a:t>
            </a:r>
          </a:p>
        </p:txBody>
      </p:sp>
      <p:sp>
        <p:nvSpPr>
          <p:cNvPr id="76803" name="内容占位符 2"/>
          <p:cNvSpPr>
            <a:spLocks noGrp="1"/>
          </p:cNvSpPr>
          <p:nvPr>
            <p:ph idx="1"/>
          </p:nvPr>
        </p:nvSpPr>
        <p:spPr>
          <a:xfrm>
            <a:off x="468313" y="1606550"/>
            <a:ext cx="8229600" cy="4525963"/>
          </a:xfrm>
        </p:spPr>
        <p:txBody>
          <a:bodyPr/>
          <a:lstStyle/>
          <a:p>
            <a:pPr>
              <a:buFont typeface="Wingdings" panose="05000000000000000000" pitchFamily="2" charset="2"/>
              <a:buNone/>
            </a:pPr>
            <a:r>
              <a:rPr lang="zh-CN" altLang="en-US" sz="2400" b="1"/>
              <a:t>技术属性：</a:t>
            </a:r>
            <a:r>
              <a:rPr lang="en-US" altLang="zh-CN" sz="2400"/>
              <a:t>Vs</a:t>
            </a:r>
            <a:r>
              <a:rPr lang="zh-CN" altLang="en-US" sz="2400"/>
              <a:t>特性</a:t>
            </a:r>
            <a:endParaRPr lang="en-US" altLang="zh-CN" sz="2400"/>
          </a:p>
          <a:p>
            <a:pPr>
              <a:buFont typeface="Wingdings" panose="05000000000000000000" pitchFamily="2" charset="2"/>
              <a:buNone/>
            </a:pPr>
            <a:endParaRPr lang="en-US" altLang="zh-CN" sz="2400"/>
          </a:p>
          <a:p>
            <a:pPr>
              <a:buFont typeface="Wingdings" panose="05000000000000000000" pitchFamily="2" charset="2"/>
              <a:buNone/>
            </a:pPr>
            <a:endParaRPr lang="en-US" altLang="zh-CN" sz="2400"/>
          </a:p>
          <a:p>
            <a:pPr>
              <a:buFont typeface="Wingdings" panose="05000000000000000000" pitchFamily="2" charset="2"/>
              <a:buNone/>
            </a:pPr>
            <a:endParaRPr lang="en-US" altLang="zh-CN" sz="2400"/>
          </a:p>
          <a:p>
            <a:pPr>
              <a:buFont typeface="Wingdings" panose="05000000000000000000" pitchFamily="2" charset="2"/>
              <a:buNone/>
            </a:pPr>
            <a:endParaRPr lang="en-US" altLang="zh-CN" sz="2400"/>
          </a:p>
          <a:p>
            <a:pPr>
              <a:buFont typeface="Wingdings" panose="05000000000000000000" pitchFamily="2" charset="2"/>
              <a:buNone/>
            </a:pPr>
            <a:endParaRPr lang="en-US" altLang="zh-CN" sz="2400"/>
          </a:p>
          <a:p>
            <a:pPr>
              <a:buFont typeface="Wingdings" panose="05000000000000000000" pitchFamily="2" charset="2"/>
              <a:buNone/>
            </a:pPr>
            <a:r>
              <a:rPr lang="zh-CN" altLang="en-US" sz="2400" b="1"/>
              <a:t>社会属性：</a:t>
            </a:r>
            <a:r>
              <a:rPr lang="zh-CN" altLang="en-US" sz="2400"/>
              <a:t>创造社会价值、变革行为方式等</a:t>
            </a:r>
          </a:p>
        </p:txBody>
      </p:sp>
      <p:pic>
        <p:nvPicPr>
          <p:cNvPr id="76804" name="Picture 7" descr="C:\Users\Thinkpad\AppData\Roaming\Tencent\Users\731742792\QQ\WinTemp\RichOle\N_3~NB$CXW9`$ZKP{(O2N0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1500188"/>
            <a:ext cx="4643438" cy="264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6805" name="Picture 8" descr="C:\Users\Thinkpad\AppData\Roaming\Tencent\Users\731742792\QQ\WinTemp\RichOle\9]M6LXY}OJVZI7V_J72AR(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9000" y="4714875"/>
            <a:ext cx="4643438" cy="20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下箭头 8"/>
          <p:cNvSpPr/>
          <p:nvPr/>
        </p:nvSpPr>
        <p:spPr bwMode="auto">
          <a:xfrm>
            <a:off x="1071563" y="2143125"/>
            <a:ext cx="285750" cy="2071688"/>
          </a:xfrm>
          <a:prstGeom prst="downArrow">
            <a:avLst/>
          </a:prstGeom>
          <a:solidFill>
            <a:schemeClr val="accent1"/>
          </a:solidFill>
          <a:ln w="9525" cap="flat" cmpd="sng" algn="ctr">
            <a:solidFill>
              <a:schemeClr val="tx1"/>
            </a:solidFill>
            <a:prstDash val="solid"/>
            <a:round/>
            <a:headEnd type="none" w="med" len="med"/>
            <a:tailEnd type="none" w="med" len="med"/>
          </a:ln>
          <a:effectLst>
            <a:outerShdw dist="53882" dir="13500000" algn="ctr" rotWithShape="0">
              <a:schemeClr val="tx1">
                <a:gamma/>
                <a:shade val="60000"/>
                <a:invGamma/>
                <a:alpha val="50000"/>
              </a:schemeClr>
            </a:outerShdw>
          </a:effectLst>
        </p:spPr>
        <p:txBody>
          <a:bodyPr/>
          <a:lstStyle/>
          <a:p>
            <a:pPr eaLnBrk="1" hangingPunct="1">
              <a:buFont typeface="Arial" pitchFamily="34" charset="0"/>
              <a:buNone/>
              <a:defRPr/>
            </a:pPr>
            <a:endParaRPr lang="zh-CN" altLang="en-US"/>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2039B286-CDD8-40B6-B7D1-EC9BD2980EF2}"/>
              </a:ext>
            </a:extLst>
          </p:cNvPr>
          <p:cNvSpPr>
            <a:spLocks noGrp="1" noRot="1" noChangeArrowheads="1"/>
          </p:cNvSpPr>
          <p:nvPr>
            <p:ph type="body" idx="1"/>
          </p:nvPr>
        </p:nvSpPr>
        <p:spPr/>
        <p:txBody>
          <a:bodyPr>
            <a:normAutofit/>
          </a:bodyPr>
          <a:lstStyle/>
          <a:p>
            <a:pPr eaLnBrk="1" hangingPunct="1">
              <a:lnSpc>
                <a:spcPct val="120000"/>
              </a:lnSpc>
              <a:buFont typeface="Wingdings" panose="05000000000000000000" pitchFamily="2" charset="2"/>
              <a:buChar char="u"/>
            </a:pPr>
            <a:r>
              <a:rPr lang="zh-CN" altLang="en-US" sz="2400" dirty="0">
                <a:latin typeface="微软雅黑" pitchFamily="34" charset="-122"/>
                <a:ea typeface="微软雅黑" pitchFamily="34" charset="-122"/>
              </a:rPr>
              <a:t>信息的功能角度：</a:t>
            </a:r>
          </a:p>
          <a:p>
            <a:pPr lvl="1" eaLnBrk="1" hangingPunct="1">
              <a:lnSpc>
                <a:spcPct val="120000"/>
              </a:lnSpc>
              <a:buFont typeface="Wingdings" panose="05000000000000000000" pitchFamily="2" charset="2"/>
              <a:buChar char="u"/>
            </a:pPr>
            <a:r>
              <a:rPr lang="zh-CN" altLang="en-US" sz="2400" dirty="0">
                <a:latin typeface="微软雅黑" pitchFamily="34" charset="-122"/>
                <a:ea typeface="微软雅黑" pitchFamily="34" charset="-122"/>
              </a:rPr>
              <a:t>消除不确定性</a:t>
            </a:r>
          </a:p>
          <a:p>
            <a:pPr lvl="1" eaLnBrk="1" hangingPunct="1">
              <a:lnSpc>
                <a:spcPct val="120000"/>
              </a:lnSpc>
              <a:buFont typeface="Wingdings" panose="05000000000000000000" pitchFamily="2" charset="2"/>
              <a:buChar char="u"/>
            </a:pPr>
            <a:r>
              <a:rPr lang="zh-CN" altLang="en-US" sz="2400" dirty="0">
                <a:latin typeface="微软雅黑" pitchFamily="34" charset="-122"/>
                <a:ea typeface="微软雅黑" pitchFamily="34" charset="-122"/>
              </a:rPr>
              <a:t>获得更多认识</a:t>
            </a:r>
          </a:p>
          <a:p>
            <a:pPr eaLnBrk="1" hangingPunct="1">
              <a:lnSpc>
                <a:spcPct val="120000"/>
              </a:lnSpc>
              <a:buFont typeface="Wingdings" panose="05000000000000000000" pitchFamily="2" charset="2"/>
              <a:buChar char="u"/>
            </a:pPr>
            <a:r>
              <a:rPr lang="zh-CN" altLang="en-US" sz="2400" dirty="0">
                <a:latin typeface="微软雅黑" pitchFamily="34" charset="-122"/>
                <a:ea typeface="微软雅黑" pitchFamily="34" charset="-122"/>
              </a:rPr>
              <a:t>信息的结构角度：</a:t>
            </a:r>
          </a:p>
          <a:p>
            <a:pPr lvl="1" eaLnBrk="1" hangingPunct="1">
              <a:lnSpc>
                <a:spcPct val="120000"/>
              </a:lnSpc>
              <a:buFont typeface="Wingdings" panose="05000000000000000000" pitchFamily="2" charset="2"/>
              <a:buChar char="u"/>
            </a:pPr>
            <a:r>
              <a:rPr lang="zh-CN" altLang="en-US" sz="2400" dirty="0">
                <a:latin typeface="微软雅黑" pitchFamily="34" charset="-122"/>
                <a:ea typeface="微软雅黑" pitchFamily="34" charset="-122"/>
              </a:rPr>
              <a:t>具有一定载体</a:t>
            </a:r>
          </a:p>
          <a:p>
            <a:pPr lvl="1" eaLnBrk="1" hangingPunct="1">
              <a:lnSpc>
                <a:spcPct val="120000"/>
              </a:lnSpc>
              <a:buFont typeface="Wingdings" panose="05000000000000000000" pitchFamily="2" charset="2"/>
              <a:buChar char="u"/>
            </a:pPr>
            <a:r>
              <a:rPr lang="zh-CN" altLang="en-US" sz="2400" dirty="0">
                <a:latin typeface="微软雅黑" pitchFamily="34" charset="-122"/>
                <a:ea typeface="微软雅黑" pitchFamily="34" charset="-122"/>
              </a:rPr>
              <a:t>具有符号或数据的表征</a:t>
            </a:r>
          </a:p>
          <a:p>
            <a:pPr lvl="1" eaLnBrk="1" hangingPunct="1">
              <a:lnSpc>
                <a:spcPct val="120000"/>
              </a:lnSpc>
              <a:buFont typeface="Wingdings" panose="05000000000000000000" pitchFamily="2" charset="2"/>
              <a:buChar char="u"/>
            </a:pPr>
            <a:r>
              <a:rPr lang="zh-CN" altLang="en-US" sz="2400" dirty="0">
                <a:latin typeface="微软雅黑" pitchFamily="34" charset="-122"/>
                <a:ea typeface="微软雅黑" pitchFamily="34" charset="-122"/>
              </a:rPr>
              <a:t>信息是运动着的，有传递、存储、利用</a:t>
            </a:r>
          </a:p>
          <a:p>
            <a:pPr lvl="1" eaLnBrk="1" hangingPunct="1">
              <a:lnSpc>
                <a:spcPct val="120000"/>
              </a:lnSpc>
              <a:buFont typeface="Wingdings" panose="05000000000000000000" pitchFamily="2" charset="2"/>
              <a:buChar char="u"/>
            </a:pPr>
            <a:r>
              <a:rPr lang="zh-CN" altLang="en-US" sz="2400" dirty="0">
                <a:latin typeface="微软雅黑" pitchFamily="34" charset="-122"/>
                <a:ea typeface="微软雅黑" pitchFamily="34" charset="-122"/>
              </a:rPr>
              <a:t>……</a:t>
            </a:r>
          </a:p>
          <a:p>
            <a:pPr eaLnBrk="1" hangingPunct="1">
              <a:lnSpc>
                <a:spcPct val="120000"/>
              </a:lnSpc>
              <a:buFont typeface="Wingdings" panose="05000000000000000000" pitchFamily="2" charset="2"/>
              <a:buChar char="u"/>
            </a:pPr>
            <a:endParaRPr lang="zh-CN" altLang="en-US" sz="2400" b="1" dirty="0">
              <a:latin typeface="华文中宋" panose="02010600040101010101" pitchFamily="2" charset="-122"/>
              <a:ea typeface="华文中宋" panose="02010600040101010101" pitchFamily="2" charset="-122"/>
            </a:endParaRPr>
          </a:p>
          <a:p>
            <a:pPr eaLnBrk="1" hangingPunct="1">
              <a:buFont typeface="Arial" panose="020B0604020202020204" pitchFamily="34" charset="0"/>
              <a:buNone/>
            </a:pPr>
            <a:endParaRPr lang="en-US" altLang="zh-CN" sz="2400" dirty="0">
              <a:latin typeface="华文中宋" panose="02010600040101010101" pitchFamily="2" charset="-122"/>
              <a:ea typeface="华文中宋" panose="02010600040101010101" pitchFamily="2" charset="-122"/>
            </a:endParaRPr>
          </a:p>
        </p:txBody>
      </p:sp>
      <p:sp>
        <p:nvSpPr>
          <p:cNvPr id="49155" name="Rectangle 3">
            <a:extLst>
              <a:ext uri="{FF2B5EF4-FFF2-40B4-BE49-F238E27FC236}">
                <a16:creationId xmlns:a16="http://schemas.microsoft.com/office/drawing/2014/main" id="{EBDA69CE-7702-4F31-94DD-7D150B70E14E}"/>
              </a:ext>
            </a:extLst>
          </p:cNvPr>
          <p:cNvSpPr>
            <a:spLocks noGrp="1" noChangeArrowheads="1"/>
          </p:cNvSpPr>
          <p:nvPr>
            <p:ph type="title"/>
          </p:nvPr>
        </p:nvSpPr>
        <p:spPr>
          <a:xfrm>
            <a:off x="457200" y="-2399"/>
            <a:ext cx="8229600" cy="1143000"/>
          </a:xfrm>
        </p:spPr>
        <p:txBody>
          <a:bodyPr>
            <a:normAutofit/>
          </a:bodyPr>
          <a:lstStyle/>
          <a:p>
            <a:pPr algn="l"/>
            <a:r>
              <a:rPr lang="zh-CN" altLang="en-US" sz="3600" b="1" dirty="0">
                <a:solidFill>
                  <a:srgbClr val="660066"/>
                </a:solidFill>
                <a:latin typeface="黑体" panose="02010609060101010101" pitchFamily="49" charset="-122"/>
                <a:ea typeface="黑体" panose="02010609060101010101" pitchFamily="49" charset="-122"/>
              </a:rPr>
              <a:t>概念小结：</a:t>
            </a: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标题 1"/>
          <p:cNvSpPr>
            <a:spLocks noGrp="1"/>
          </p:cNvSpPr>
          <p:nvPr>
            <p:ph type="title"/>
          </p:nvPr>
        </p:nvSpPr>
        <p:spPr>
          <a:xfrm>
            <a:off x="142875" y="214313"/>
            <a:ext cx="8229600" cy="758825"/>
          </a:xfrm>
        </p:spPr>
        <p:txBody>
          <a:bodyPr>
            <a:normAutofit fontScale="90000"/>
          </a:bodyPr>
          <a:lstStyle/>
          <a:p>
            <a:r>
              <a:rPr lang="zh-CN" altLang="en-US" b="1"/>
              <a:t>大数据社会属性的外显</a:t>
            </a:r>
            <a:endParaRPr lang="zh-CN" altLang="en-US" b="1">
              <a:latin typeface="黑体" panose="02010609060101010101" pitchFamily="49" charset="-122"/>
              <a:ea typeface="黑体" panose="02010609060101010101" pitchFamily="49" charset="-122"/>
            </a:endParaRPr>
          </a:p>
        </p:txBody>
      </p:sp>
      <p:sp>
        <p:nvSpPr>
          <p:cNvPr id="78851" name="内容占位符 2"/>
          <p:cNvSpPr>
            <a:spLocks noGrp="1"/>
          </p:cNvSpPr>
          <p:nvPr>
            <p:ph idx="1"/>
          </p:nvPr>
        </p:nvSpPr>
        <p:spPr>
          <a:xfrm>
            <a:off x="468313" y="1606550"/>
            <a:ext cx="8229600" cy="4525963"/>
          </a:xfrm>
        </p:spPr>
        <p:txBody>
          <a:bodyPr/>
          <a:lstStyle/>
          <a:p>
            <a:pPr>
              <a:buFont typeface="Wingdings" panose="05000000000000000000" pitchFamily="2" charset="2"/>
              <a:buNone/>
            </a:pPr>
            <a:r>
              <a:rPr lang="zh-CN" altLang="en-US" sz="2400" b="1" dirty="0"/>
              <a:t>社会治理“</a:t>
            </a:r>
            <a:r>
              <a:rPr lang="en-US" altLang="zh-CN" sz="2400" b="1" dirty="0" err="1"/>
              <a:t>y'j</a:t>
            </a:r>
            <a:r>
              <a:rPr lang="zh-CN" altLang="en-US" sz="2400" b="1" dirty="0"/>
              <a:t>化” ：</a:t>
            </a:r>
            <a:r>
              <a:rPr lang="zh-CN" altLang="en-US" sz="2400" dirty="0"/>
              <a:t>数据监测；风险管控等</a:t>
            </a:r>
            <a:endParaRPr lang="en-US" altLang="zh-CN" sz="2400" dirty="0"/>
          </a:p>
          <a:p>
            <a:pPr>
              <a:buFont typeface="Wingdings" panose="05000000000000000000" pitchFamily="2" charset="2"/>
              <a:buNone/>
            </a:pPr>
            <a:endParaRPr lang="en-US" altLang="zh-CN" sz="2400" b="1" dirty="0"/>
          </a:p>
          <a:p>
            <a:pPr>
              <a:buFont typeface="Wingdings" panose="05000000000000000000" pitchFamily="2" charset="2"/>
              <a:buNone/>
            </a:pPr>
            <a:r>
              <a:rPr lang="zh-CN" altLang="en-US" sz="2400" b="1" dirty="0"/>
              <a:t>公共决策趋于“社会化” ：</a:t>
            </a:r>
            <a:r>
              <a:rPr lang="zh-CN" altLang="en-US" sz="2400" dirty="0"/>
              <a:t>社交行为数据；公众参与度等</a:t>
            </a:r>
            <a:endParaRPr lang="en-US" altLang="zh-CN" sz="2400" dirty="0"/>
          </a:p>
          <a:p>
            <a:pPr>
              <a:buFont typeface="Wingdings" panose="05000000000000000000" pitchFamily="2" charset="2"/>
              <a:buNone/>
            </a:pPr>
            <a:endParaRPr lang="en-US" altLang="zh-CN" sz="2400" dirty="0"/>
          </a:p>
          <a:p>
            <a:pPr>
              <a:buFont typeface="Wingdings" panose="05000000000000000000" pitchFamily="2" charset="2"/>
              <a:buNone/>
            </a:pPr>
            <a:r>
              <a:rPr lang="zh-CN" altLang="en-US" sz="2400" b="1" dirty="0"/>
              <a:t>管理服务“智慧化” ：</a:t>
            </a:r>
            <a:r>
              <a:rPr lang="zh-CN" altLang="en-US" sz="2400" dirty="0"/>
              <a:t>智慧交通；智慧医疗等</a:t>
            </a:r>
            <a:endParaRPr lang="en-US" altLang="zh-CN" sz="2400" dirty="0"/>
          </a:p>
          <a:p>
            <a:pPr>
              <a:buFont typeface="Wingdings" panose="05000000000000000000" pitchFamily="2" charset="2"/>
              <a:buNone/>
            </a:pPr>
            <a:endParaRPr lang="en-US" altLang="zh-CN" sz="2400" dirty="0"/>
          </a:p>
          <a:p>
            <a:pPr>
              <a:buFont typeface="Wingdings" panose="05000000000000000000" pitchFamily="2" charset="2"/>
              <a:buNone/>
            </a:pPr>
            <a:endParaRPr lang="en-US" altLang="zh-CN" sz="2400" dirty="0"/>
          </a:p>
          <a:p>
            <a:pPr>
              <a:buFont typeface="Wingdings" panose="05000000000000000000" pitchFamily="2" charset="2"/>
              <a:buNone/>
            </a:pPr>
            <a:endParaRPr lang="zh-CN" altLang="en-US" sz="2400" dirty="0"/>
          </a:p>
        </p:txBody>
      </p:sp>
      <p:pic>
        <p:nvPicPr>
          <p:cNvPr id="78852" name="Picture 5" descr="C:\Users\Thinkpad\AppData\Roaming\Tencent\Users\731742792\QQ\WinTemp\RichOle\W)~){%$2]M8J7CX[DP)TZ`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43188" y="3857625"/>
            <a:ext cx="3357562" cy="276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ChangeArrowheads="1"/>
          </p:cNvSpPr>
          <p:nvPr>
            <p:ph type="title" idx="4294967295"/>
          </p:nvPr>
        </p:nvSpPr>
        <p:spPr/>
        <p:txBody>
          <a:bodyPr/>
          <a:lstStyle/>
          <a:p>
            <a:pPr algn="l"/>
            <a:r>
              <a:rPr lang="zh-CN" altLang="en-US" sz="2800" b="1">
                <a:latin typeface="宋体" panose="02010600030101010101" pitchFamily="2" charset="-122"/>
                <a:sym typeface="Calibri" panose="020F0502020204030204" pitchFamily="34" charset="0"/>
              </a:rPr>
              <a:t>不同</a:t>
            </a:r>
            <a:r>
              <a:rPr lang="en-US" altLang="zh-CN" sz="2800" b="1">
                <a:latin typeface="宋体" panose="02010600030101010101" pitchFamily="2" charset="-122"/>
                <a:sym typeface="Calibri" panose="020F0502020204030204" pitchFamily="34" charset="0"/>
              </a:rPr>
              <a:t>“</a:t>
            </a:r>
            <a:r>
              <a:rPr lang="zh-CN" altLang="en-US" sz="2800" b="1">
                <a:latin typeface="宋体" panose="02010600030101010101" pitchFamily="2" charset="-122"/>
                <a:sym typeface="Calibri" panose="020F0502020204030204" pitchFamily="34" charset="0"/>
              </a:rPr>
              <a:t>看</a:t>
            </a:r>
            <a:r>
              <a:rPr lang="en-US" altLang="zh-CN" sz="2800" b="1">
                <a:latin typeface="宋体" panose="02010600030101010101" pitchFamily="2" charset="-122"/>
                <a:sym typeface="Calibri" panose="020F0502020204030204" pitchFamily="34" charset="0"/>
              </a:rPr>
              <a:t>”</a:t>
            </a:r>
            <a:r>
              <a:rPr lang="zh-CN" altLang="en-US" sz="2800" b="1">
                <a:latin typeface="宋体" panose="02010600030101010101" pitchFamily="2" charset="-122"/>
                <a:sym typeface="Calibri" panose="020F0502020204030204" pitchFamily="34" charset="0"/>
              </a:rPr>
              <a:t>数据的方式</a:t>
            </a:r>
            <a:endParaRPr lang="zh-CN" altLang="en-US" sz="2800" b="1"/>
          </a:p>
        </p:txBody>
      </p:sp>
      <p:sp>
        <p:nvSpPr>
          <p:cNvPr id="121859" name="Rectangle 3"/>
          <p:cNvSpPr>
            <a:spLocks noGrp="1" noChangeArrowheads="1"/>
          </p:cNvSpPr>
          <p:nvPr>
            <p:ph type="body" idx="4294967295"/>
          </p:nvPr>
        </p:nvSpPr>
        <p:spPr>
          <a:xfrm>
            <a:off x="142875" y="1428750"/>
            <a:ext cx="8715375" cy="4392613"/>
          </a:xfrm>
        </p:spPr>
        <p:txBody>
          <a:bodyPr>
            <a:normAutofit fontScale="92500"/>
          </a:bodyPr>
          <a:lstStyle/>
          <a:p>
            <a:r>
              <a:rPr lang="zh-CN" altLang="en-US" sz="2400" b="1">
                <a:solidFill>
                  <a:srgbClr val="FF0000"/>
                </a:solidFill>
                <a:latin typeface="宋体" panose="02010600030101010101" pitchFamily="2" charset="-122"/>
                <a:sym typeface="Arial" panose="020B0604020202020204" pitchFamily="34" charset="0"/>
              </a:rPr>
              <a:t>大数据</a:t>
            </a:r>
            <a:r>
              <a:rPr lang="zh-CN" altLang="en-US" sz="2400" b="1">
                <a:solidFill>
                  <a:srgbClr val="FF0000"/>
                </a:solidFill>
                <a:latin typeface="宋体" panose="02010600030101010101" pitchFamily="2" charset="-122"/>
                <a:sym typeface="Calibri" panose="020F0502020204030204" pitchFamily="34" charset="0"/>
              </a:rPr>
              <a:t>思维是一种复杂性的思维，需要多角度“看”数据</a:t>
            </a:r>
            <a:endParaRPr lang="en-US" altLang="zh-CN" sz="2400" b="1">
              <a:solidFill>
                <a:srgbClr val="FF0000"/>
              </a:solidFill>
              <a:latin typeface="宋体" panose="02010600030101010101" pitchFamily="2" charset="-122"/>
              <a:sym typeface="Calibri" panose="020F0502020204030204" pitchFamily="34" charset="0"/>
            </a:endParaRPr>
          </a:p>
          <a:p>
            <a:pPr>
              <a:spcBef>
                <a:spcPts val="1800"/>
              </a:spcBef>
              <a:buFont typeface="Wingdings" panose="05000000000000000000" pitchFamily="2" charset="2"/>
              <a:buChar char="Ø"/>
            </a:pPr>
            <a:r>
              <a:rPr lang="zh-CN" altLang="en-US" b="1">
                <a:ea typeface="楷体" panose="02010609060101010101" pitchFamily="49" charset="-122"/>
                <a:sym typeface="Arial" panose="020B0604020202020204" pitchFamily="34" charset="0"/>
              </a:rPr>
              <a:t>整体性：从强调部分转变为用整体眼光看待一切</a:t>
            </a:r>
            <a:endParaRPr lang="en-US" altLang="zh-CN" b="1">
              <a:ea typeface="楷体" panose="02010609060101010101" pitchFamily="49" charset="-122"/>
              <a:sym typeface="Arial" panose="020B0604020202020204" pitchFamily="34" charset="0"/>
            </a:endParaRPr>
          </a:p>
          <a:p>
            <a:pPr>
              <a:buFont typeface="Wingdings" panose="05000000000000000000" pitchFamily="2" charset="2"/>
              <a:buChar char="Ø"/>
            </a:pPr>
            <a:r>
              <a:rPr lang="zh-CN" altLang="en-US" b="1">
                <a:ea typeface="楷体" panose="02010609060101010101" pitchFamily="49" charset="-122"/>
                <a:sym typeface="Arial" panose="020B0604020202020204" pitchFamily="34" charset="0"/>
              </a:rPr>
              <a:t>多样性：看到数据的多样性和差异性</a:t>
            </a:r>
            <a:endParaRPr lang="en-US" altLang="zh-CN" b="1">
              <a:ea typeface="楷体" panose="02010609060101010101" pitchFamily="49" charset="-122"/>
              <a:sym typeface="Arial" panose="020B0604020202020204" pitchFamily="34" charset="0"/>
            </a:endParaRPr>
          </a:p>
          <a:p>
            <a:pPr>
              <a:buFont typeface="Wingdings" panose="05000000000000000000" pitchFamily="2" charset="2"/>
              <a:buChar char="Ø"/>
            </a:pPr>
            <a:r>
              <a:rPr lang="zh-CN" altLang="en-US" b="1">
                <a:ea typeface="楷体" panose="02010609060101010101" pitchFamily="49" charset="-122"/>
                <a:sym typeface="Arial" panose="020B0604020202020204" pitchFamily="34" charset="0"/>
              </a:rPr>
              <a:t>平等性：数据的金字塔结构到平等结构的转变</a:t>
            </a:r>
            <a:endParaRPr lang="en-US" altLang="zh-CN" b="1">
              <a:ea typeface="楷体" panose="02010609060101010101" pitchFamily="49" charset="-122"/>
              <a:sym typeface="Arial" panose="020B0604020202020204" pitchFamily="34" charset="0"/>
            </a:endParaRPr>
          </a:p>
          <a:p>
            <a:pPr>
              <a:buFont typeface="Wingdings" panose="05000000000000000000" pitchFamily="2" charset="2"/>
              <a:buChar char="Ø"/>
            </a:pPr>
            <a:r>
              <a:rPr lang="zh-CN" altLang="en-US" b="1">
                <a:ea typeface="楷体" panose="02010609060101010101" pitchFamily="49" charset="-122"/>
                <a:sym typeface="Arial" panose="020B0604020202020204" pitchFamily="34" charset="0"/>
              </a:rPr>
              <a:t>开放性：一切数据对外开放，消除数据特权</a:t>
            </a:r>
            <a:endParaRPr lang="en-US" altLang="zh-CN" b="1">
              <a:ea typeface="楷体" panose="02010609060101010101" pitchFamily="49" charset="-122"/>
              <a:sym typeface="Arial" panose="020B0604020202020204" pitchFamily="34" charset="0"/>
            </a:endParaRPr>
          </a:p>
          <a:p>
            <a:pPr>
              <a:buFont typeface="Wingdings" panose="05000000000000000000" pitchFamily="2" charset="2"/>
              <a:buChar char="Ø"/>
            </a:pPr>
            <a:r>
              <a:rPr lang="zh-CN" altLang="en-US" b="1">
                <a:ea typeface="楷体" panose="02010609060101010101" pitchFamily="49" charset="-122"/>
                <a:sym typeface="Arial" panose="020B0604020202020204" pitchFamily="34" charset="0"/>
              </a:rPr>
              <a:t>相关性：关注数据间的关联，相关比因果更重要</a:t>
            </a:r>
            <a:endParaRPr lang="en-US" altLang="zh-CN" b="1">
              <a:ea typeface="楷体" panose="02010609060101010101" pitchFamily="49" charset="-122"/>
              <a:sym typeface="Arial" panose="020B0604020202020204" pitchFamily="34" charset="0"/>
            </a:endParaRPr>
          </a:p>
          <a:p>
            <a:pPr>
              <a:buFont typeface="Wingdings" panose="05000000000000000000" pitchFamily="2" charset="2"/>
              <a:buChar char="Ø"/>
            </a:pPr>
            <a:r>
              <a:rPr lang="zh-CN" altLang="en-US" b="1">
                <a:ea typeface="楷体" panose="02010609060101010101" pitchFamily="49" charset="-122"/>
                <a:sym typeface="Arial" panose="020B0604020202020204" pitchFamily="34" charset="0"/>
              </a:rPr>
              <a:t>生长性：关注数据的动态演进</a:t>
            </a:r>
            <a:endParaRPr lang="en-US" altLang="zh-CN" b="1">
              <a:ea typeface="楷体" panose="02010609060101010101" pitchFamily="49" charset="-122"/>
              <a:sym typeface="Arial" panose="020B0604020202020204" pitchFamily="34" charset="0"/>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TextBox 5"/>
          <p:cNvSpPr txBox="1">
            <a:spLocks noChangeArrowheads="1"/>
          </p:cNvSpPr>
          <p:nvPr/>
        </p:nvSpPr>
        <p:spPr bwMode="auto">
          <a:xfrm rot="305819">
            <a:off x="3230563" y="5324475"/>
            <a:ext cx="248126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algn="ctr"/>
            <a:r>
              <a:rPr lang="zh-CN" altLang="en-US" sz="2400" b="1">
                <a:solidFill>
                  <a:schemeClr val="tx2"/>
                </a:solidFill>
              </a:rPr>
              <a:t>信息治理能力</a:t>
            </a:r>
          </a:p>
        </p:txBody>
      </p:sp>
      <p:sp>
        <p:nvSpPr>
          <p:cNvPr id="126979" name="TextBox 7"/>
          <p:cNvSpPr txBox="1">
            <a:spLocks noChangeArrowheads="1"/>
          </p:cNvSpPr>
          <p:nvPr/>
        </p:nvSpPr>
        <p:spPr bwMode="auto">
          <a:xfrm rot="-525436">
            <a:off x="5376863" y="5127625"/>
            <a:ext cx="264318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algn="ctr"/>
            <a:r>
              <a:rPr lang="zh-CN" altLang="en-US" sz="2400" b="1">
                <a:solidFill>
                  <a:schemeClr val="tx2"/>
                </a:solidFill>
              </a:rPr>
              <a:t>数字经济</a:t>
            </a:r>
          </a:p>
        </p:txBody>
      </p:sp>
      <p:sp>
        <p:nvSpPr>
          <p:cNvPr id="126980" name="TextBox 17"/>
          <p:cNvSpPr txBox="1">
            <a:spLocks noChangeArrowheads="1"/>
          </p:cNvSpPr>
          <p:nvPr/>
        </p:nvSpPr>
        <p:spPr bwMode="auto">
          <a:xfrm>
            <a:off x="1082675" y="357188"/>
            <a:ext cx="64897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13125" indent="-3413125">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r>
              <a:rPr lang="zh-CN" altLang="en-US" sz="4000" b="1">
                <a:solidFill>
                  <a:schemeClr val="tx2"/>
                </a:solidFill>
              </a:rPr>
              <a:t>信息治理与社会治理</a:t>
            </a:r>
          </a:p>
        </p:txBody>
      </p:sp>
      <p:sp>
        <p:nvSpPr>
          <p:cNvPr id="126981" name="Rectangle 3"/>
          <p:cNvSpPr txBox="1">
            <a:spLocks noChangeArrowheads="1"/>
          </p:cNvSpPr>
          <p:nvPr/>
        </p:nvSpPr>
        <p:spPr bwMode="auto">
          <a:xfrm>
            <a:off x="71438" y="1223963"/>
            <a:ext cx="8715375" cy="5776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8925" indent="-288925" defTabSz="912813">
              <a:defRPr>
                <a:solidFill>
                  <a:schemeClr val="tx1"/>
                </a:solidFill>
                <a:latin typeface="Times New Roman" panose="02020603050405020304" pitchFamily="18" charset="0"/>
                <a:ea typeface="宋体" panose="02010600030101010101" pitchFamily="2" charset="-122"/>
              </a:defRPr>
            </a:lvl1pPr>
            <a:lvl2pPr marL="742950" indent="-285750" defTabSz="912813">
              <a:defRPr>
                <a:solidFill>
                  <a:schemeClr val="tx1"/>
                </a:solidFill>
                <a:latin typeface="Times New Roman" panose="02020603050405020304" pitchFamily="18" charset="0"/>
                <a:ea typeface="宋体" panose="02010600030101010101" pitchFamily="2" charset="-122"/>
              </a:defRPr>
            </a:lvl2pPr>
            <a:lvl3pPr marL="1143000" indent="-228600" defTabSz="912813">
              <a:defRPr>
                <a:solidFill>
                  <a:schemeClr val="tx1"/>
                </a:solidFill>
                <a:latin typeface="Times New Roman" panose="02020603050405020304" pitchFamily="18" charset="0"/>
                <a:ea typeface="宋体" panose="02010600030101010101" pitchFamily="2" charset="-122"/>
              </a:defRPr>
            </a:lvl3pPr>
            <a:lvl4pPr marL="1600200" indent="-228600" defTabSz="912813">
              <a:defRPr>
                <a:solidFill>
                  <a:schemeClr val="tx1"/>
                </a:solidFill>
                <a:latin typeface="Times New Roman" panose="02020603050405020304" pitchFamily="18" charset="0"/>
                <a:ea typeface="宋体" panose="02010600030101010101" pitchFamily="2" charset="-122"/>
              </a:defRPr>
            </a:lvl4pPr>
            <a:lvl5pPr marL="2057400" indent="-228600" defTabSz="912813">
              <a:defRPr>
                <a:solidFill>
                  <a:schemeClr val="tx1"/>
                </a:solidFill>
                <a:latin typeface="Times New Roman" panose="02020603050405020304" pitchFamily="18" charset="0"/>
                <a:ea typeface="宋体" panose="02010600030101010101" pitchFamily="2" charset="-122"/>
              </a:defRPr>
            </a:lvl5pPr>
            <a:lvl6pPr marL="2514600" indent="-228600" defTabSz="9128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defTabSz="9128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defTabSz="9128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defTabSz="9128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algn="just">
              <a:lnSpc>
                <a:spcPts val="2800"/>
              </a:lnSpc>
              <a:spcBef>
                <a:spcPct val="20000"/>
              </a:spcBef>
              <a:buFont typeface="Wingdings" panose="05000000000000000000" pitchFamily="2" charset="2"/>
              <a:buChar char="Ø"/>
            </a:pPr>
            <a:r>
              <a:rPr lang="zh-CN" altLang="en-US" sz="2000" b="1"/>
              <a:t>步入信息时代后，社会治理的有效性很大程度上取决于信息治理水平。</a:t>
            </a:r>
            <a:endParaRPr lang="en-US" altLang="zh-CN" sz="2000" b="1"/>
          </a:p>
          <a:p>
            <a:pPr algn="just">
              <a:lnSpc>
                <a:spcPts val="2800"/>
              </a:lnSpc>
              <a:spcBef>
                <a:spcPct val="20000"/>
              </a:spcBef>
              <a:buFont typeface="Wingdings" panose="05000000000000000000" pitchFamily="2" charset="2"/>
              <a:buChar char="Ø"/>
            </a:pPr>
            <a:endParaRPr lang="en-US" altLang="zh-CN" sz="2000" b="1"/>
          </a:p>
          <a:p>
            <a:pPr>
              <a:lnSpc>
                <a:spcPts val="2800"/>
              </a:lnSpc>
              <a:spcBef>
                <a:spcPct val="20000"/>
              </a:spcBef>
            </a:pPr>
            <a:r>
              <a:rPr lang="zh-CN" altLang="en-US" sz="2000" b="1"/>
              <a:t>            社会治理要有“守”有“进”、有 “常”有“变”，增强社会治理的灵敏性，需要运用互联网大数据，掌握和分析动态信息流，增强预判和预警能力，降低社会风险系数。 </a:t>
            </a:r>
            <a:endParaRPr lang="en-US" altLang="zh-CN" sz="2000" b="1"/>
          </a:p>
          <a:p>
            <a:pPr>
              <a:lnSpc>
                <a:spcPts val="2800"/>
              </a:lnSpc>
              <a:spcBef>
                <a:spcPct val="20000"/>
              </a:spcBef>
            </a:pPr>
            <a:endParaRPr lang="en-US" altLang="zh-CN" sz="2000" b="1"/>
          </a:p>
          <a:p>
            <a:pPr>
              <a:lnSpc>
                <a:spcPts val="2800"/>
              </a:lnSpc>
              <a:spcBef>
                <a:spcPct val="20000"/>
              </a:spcBef>
            </a:pPr>
            <a:endParaRPr lang="en-US" altLang="zh-CN" sz="2000" b="1"/>
          </a:p>
          <a:p>
            <a:pPr>
              <a:lnSpc>
                <a:spcPts val="2800"/>
              </a:lnSpc>
              <a:spcBef>
                <a:spcPct val="20000"/>
              </a:spcBef>
            </a:pPr>
            <a:r>
              <a:rPr lang="zh-CN" altLang="en-US" sz="2400" b="1"/>
              <a:t>            澳大利亚：</a:t>
            </a:r>
            <a:r>
              <a:rPr lang="en-US" altLang="zh-CN" sz="2400" b="1"/>
              <a:t>《</a:t>
            </a:r>
            <a:r>
              <a:rPr lang="zh-CN" altLang="en-US" sz="2400" b="1"/>
              <a:t>数字连续性</a:t>
            </a:r>
            <a:r>
              <a:rPr lang="en-US" altLang="zh-CN" sz="2400" b="1"/>
              <a:t>2020》</a:t>
            </a:r>
            <a:br>
              <a:rPr lang="zh-CN" altLang="en-US" sz="2000" b="1"/>
            </a:br>
            <a:endParaRPr lang="en-US" altLang="zh-CN" sz="2000">
              <a:solidFill>
                <a:srgbClr val="10253F"/>
              </a:solidFill>
              <a:latin typeface="微软雅黑" panose="020B0503020204020204" pitchFamily="34" charset="-122"/>
              <a:ea typeface="微软雅黑" panose="020B0503020204020204" pitchFamily="34" charset="-122"/>
            </a:endParaRPr>
          </a:p>
          <a:p>
            <a:pPr algn="just">
              <a:lnSpc>
                <a:spcPct val="125000"/>
              </a:lnSpc>
              <a:spcBef>
                <a:spcPct val="20000"/>
              </a:spcBef>
            </a:pPr>
            <a:r>
              <a:rPr lang="en-US" altLang="zh-CN" sz="2000">
                <a:solidFill>
                  <a:srgbClr val="10253F"/>
                </a:solidFill>
                <a:latin typeface="微软雅黑" panose="020B0503020204020204" pitchFamily="34" charset="-122"/>
                <a:ea typeface="微软雅黑" panose="020B0503020204020204" pitchFamily="34" charset="-122"/>
              </a:rPr>
              <a:t>        </a:t>
            </a:r>
          </a:p>
          <a:p>
            <a:pPr algn="just">
              <a:lnSpc>
                <a:spcPct val="125000"/>
              </a:lnSpc>
              <a:spcBef>
                <a:spcPct val="20000"/>
              </a:spcBef>
            </a:pPr>
            <a:r>
              <a:rPr lang="en-US" altLang="zh-CN" sz="2000">
                <a:solidFill>
                  <a:srgbClr val="10253F"/>
                </a:solidFill>
                <a:latin typeface="微软雅黑" panose="020B0503020204020204" pitchFamily="34" charset="-122"/>
                <a:ea typeface="微软雅黑" panose="020B0503020204020204" pitchFamily="34" charset="-122"/>
              </a:rPr>
              <a:t>         </a:t>
            </a:r>
          </a:p>
          <a:p>
            <a:pPr algn="just">
              <a:lnSpc>
                <a:spcPct val="125000"/>
              </a:lnSpc>
              <a:spcBef>
                <a:spcPct val="20000"/>
              </a:spcBef>
            </a:pPr>
            <a:endParaRPr lang="zh-CN" altLang="en-US" sz="2000">
              <a:solidFill>
                <a:srgbClr val="10253F"/>
              </a:solidFill>
              <a:latin typeface="微软雅黑" panose="020B0503020204020204" pitchFamily="34" charset="-122"/>
              <a:ea typeface="微软雅黑" panose="020B0503020204020204" pitchFamily="34" charset="-122"/>
            </a:endParaRPr>
          </a:p>
        </p:txBody>
      </p:sp>
      <p:cxnSp>
        <p:nvCxnSpPr>
          <p:cNvPr id="8" name="直接箭头连接符 7"/>
          <p:cNvCxnSpPr/>
          <p:nvPr/>
        </p:nvCxnSpPr>
        <p:spPr bwMode="auto">
          <a:xfrm>
            <a:off x="3929063" y="4500563"/>
            <a:ext cx="1214437" cy="714375"/>
          </a:xfrm>
          <a:prstGeom prst="straightConnector1">
            <a:avLst/>
          </a:prstGeom>
          <a:solidFill>
            <a:schemeClr val="accent1"/>
          </a:solidFill>
          <a:ln w="9525" cap="flat" cmpd="sng" algn="ctr">
            <a:solidFill>
              <a:schemeClr val="tx1"/>
            </a:solidFill>
            <a:prstDash val="solid"/>
            <a:round/>
            <a:headEnd type="none" w="med" len="med"/>
            <a:tailEnd type="arrow"/>
          </a:ln>
          <a:effectLst>
            <a:outerShdw dist="53882" dir="13500000" algn="ctr" rotWithShape="0">
              <a:schemeClr val="tx1">
                <a:gamma/>
                <a:shade val="60000"/>
                <a:invGamma/>
                <a:alpha val="50000"/>
              </a:schemeClr>
            </a:outerShdw>
          </a:effectLst>
        </p:spPr>
      </p:cxnSp>
    </p:spTree>
  </p:cSld>
  <p:clrMapOvr>
    <a:masterClrMapping/>
  </p:clrMapOvr>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TextBox 17"/>
          <p:cNvSpPr txBox="1">
            <a:spLocks noChangeArrowheads="1"/>
          </p:cNvSpPr>
          <p:nvPr/>
        </p:nvSpPr>
        <p:spPr bwMode="auto">
          <a:xfrm>
            <a:off x="1082675" y="357188"/>
            <a:ext cx="64897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13125" indent="-3413125">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r>
              <a:rPr lang="zh-CN" altLang="en-US" sz="4000" b="1">
                <a:solidFill>
                  <a:schemeClr val="tx2"/>
                </a:solidFill>
              </a:rPr>
              <a:t>信息治理与社会治理创新</a:t>
            </a:r>
          </a:p>
        </p:txBody>
      </p:sp>
      <p:sp>
        <p:nvSpPr>
          <p:cNvPr id="130051" name="Rectangle 3"/>
          <p:cNvSpPr txBox="1">
            <a:spLocks noChangeArrowheads="1"/>
          </p:cNvSpPr>
          <p:nvPr/>
        </p:nvSpPr>
        <p:spPr bwMode="auto">
          <a:xfrm>
            <a:off x="71438" y="1223963"/>
            <a:ext cx="8715375" cy="5776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8925" indent="-288925" defTabSz="912813">
              <a:defRPr>
                <a:solidFill>
                  <a:schemeClr val="tx1"/>
                </a:solidFill>
                <a:latin typeface="Times New Roman" panose="02020603050405020304" pitchFamily="18" charset="0"/>
                <a:ea typeface="宋体" panose="02010600030101010101" pitchFamily="2" charset="-122"/>
              </a:defRPr>
            </a:lvl1pPr>
            <a:lvl2pPr marL="742950" indent="-285750" defTabSz="912813">
              <a:defRPr>
                <a:solidFill>
                  <a:schemeClr val="tx1"/>
                </a:solidFill>
                <a:latin typeface="Times New Roman" panose="02020603050405020304" pitchFamily="18" charset="0"/>
                <a:ea typeface="宋体" panose="02010600030101010101" pitchFamily="2" charset="-122"/>
              </a:defRPr>
            </a:lvl2pPr>
            <a:lvl3pPr marL="1143000" indent="-228600" defTabSz="912813">
              <a:defRPr>
                <a:solidFill>
                  <a:schemeClr val="tx1"/>
                </a:solidFill>
                <a:latin typeface="Times New Roman" panose="02020603050405020304" pitchFamily="18" charset="0"/>
                <a:ea typeface="宋体" panose="02010600030101010101" pitchFamily="2" charset="-122"/>
              </a:defRPr>
            </a:lvl3pPr>
            <a:lvl4pPr marL="1600200" indent="-228600" defTabSz="912813">
              <a:defRPr>
                <a:solidFill>
                  <a:schemeClr val="tx1"/>
                </a:solidFill>
                <a:latin typeface="Times New Roman" panose="02020603050405020304" pitchFamily="18" charset="0"/>
                <a:ea typeface="宋体" panose="02010600030101010101" pitchFamily="2" charset="-122"/>
              </a:defRPr>
            </a:lvl4pPr>
            <a:lvl5pPr marL="2057400" indent="-228600" defTabSz="912813">
              <a:defRPr>
                <a:solidFill>
                  <a:schemeClr val="tx1"/>
                </a:solidFill>
                <a:latin typeface="Times New Roman" panose="02020603050405020304" pitchFamily="18" charset="0"/>
                <a:ea typeface="宋体" panose="02010600030101010101" pitchFamily="2" charset="-122"/>
              </a:defRPr>
            </a:lvl5pPr>
            <a:lvl6pPr marL="2514600" indent="-228600" defTabSz="9128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defTabSz="9128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defTabSz="9128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defTabSz="912813"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algn="just">
              <a:lnSpc>
                <a:spcPts val="2800"/>
              </a:lnSpc>
              <a:spcBef>
                <a:spcPct val="20000"/>
              </a:spcBef>
              <a:buFont typeface="Wingdings" panose="05000000000000000000" pitchFamily="2" charset="2"/>
              <a:buChar char="Ø"/>
            </a:pPr>
            <a:r>
              <a:rPr lang="zh-CN" altLang="en-US" sz="2000" b="1"/>
              <a:t>    大数据驱动社会治理创新模式，不但节约社会治理的时间、资源和人力成本，而且建构社会治理的新思路和新理念。</a:t>
            </a:r>
            <a:endParaRPr lang="en-US" altLang="zh-CN" sz="2000" b="1"/>
          </a:p>
          <a:p>
            <a:pPr algn="just">
              <a:lnSpc>
                <a:spcPts val="2800"/>
              </a:lnSpc>
              <a:spcBef>
                <a:spcPct val="20000"/>
              </a:spcBef>
            </a:pPr>
            <a:endParaRPr lang="en-US" altLang="zh-CN" sz="2000" b="1"/>
          </a:p>
          <a:p>
            <a:pPr algn="just">
              <a:lnSpc>
                <a:spcPts val="2800"/>
              </a:lnSpc>
              <a:spcBef>
                <a:spcPct val="20000"/>
              </a:spcBef>
            </a:pPr>
            <a:r>
              <a:rPr lang="zh-CN" altLang="en-US" sz="2400" b="1"/>
              <a:t>先发国家经验：</a:t>
            </a:r>
            <a:endParaRPr lang="en-US" altLang="zh-CN" sz="2400" b="1"/>
          </a:p>
          <a:p>
            <a:pPr algn="just">
              <a:lnSpc>
                <a:spcPts val="2800"/>
              </a:lnSpc>
              <a:spcBef>
                <a:spcPct val="20000"/>
              </a:spcBef>
            </a:pPr>
            <a:r>
              <a:rPr lang="en-US" altLang="zh-CN" sz="2400" b="1"/>
              <a:t>1.</a:t>
            </a:r>
            <a:r>
              <a:rPr lang="zh-CN" altLang="en-US" sz="2400" b="1"/>
              <a:t>社会治理打破传统的管制管理，更灵活、公平、高效</a:t>
            </a:r>
            <a:endParaRPr lang="en-US" altLang="zh-CN" sz="2400" b="1"/>
          </a:p>
          <a:p>
            <a:pPr algn="just">
              <a:lnSpc>
                <a:spcPts val="2800"/>
              </a:lnSpc>
              <a:spcBef>
                <a:spcPct val="20000"/>
              </a:spcBef>
            </a:pPr>
            <a:r>
              <a:rPr lang="en-US" altLang="zh-CN" sz="2400" b="1"/>
              <a:t>2.</a:t>
            </a:r>
            <a:r>
              <a:rPr lang="zh-CN" altLang="en-US" sz="2400" b="1"/>
              <a:t>社会治理紧密把握时代脉搏，与现代化、信息化相融合</a:t>
            </a:r>
            <a:endParaRPr lang="en-US" altLang="zh-CN" sz="2400" b="1"/>
          </a:p>
          <a:p>
            <a:pPr algn="just">
              <a:lnSpc>
                <a:spcPts val="2800"/>
              </a:lnSpc>
              <a:spcBef>
                <a:spcPct val="20000"/>
              </a:spcBef>
            </a:pPr>
            <a:endParaRPr lang="en-US" altLang="zh-CN" sz="2400" b="1"/>
          </a:p>
          <a:p>
            <a:pPr algn="just">
              <a:lnSpc>
                <a:spcPts val="2800"/>
              </a:lnSpc>
              <a:spcBef>
                <a:spcPct val="20000"/>
              </a:spcBef>
            </a:pPr>
            <a:r>
              <a:rPr lang="zh-CN" altLang="en-US" sz="2400" b="1"/>
              <a:t>我国社会治理趋势</a:t>
            </a:r>
            <a:r>
              <a:rPr lang="en-US" altLang="zh-CN" sz="2400" b="1"/>
              <a:t>:</a:t>
            </a:r>
          </a:p>
          <a:p>
            <a:pPr algn="just">
              <a:lnSpc>
                <a:spcPts val="2800"/>
              </a:lnSpc>
              <a:spcBef>
                <a:spcPct val="20000"/>
              </a:spcBef>
            </a:pPr>
            <a:r>
              <a:rPr lang="en-US" altLang="zh-CN" sz="2400" b="1"/>
              <a:t>1.</a:t>
            </a:r>
            <a:r>
              <a:rPr lang="zh-CN" altLang="en-US" sz="2400" b="1"/>
              <a:t>从应急式管理到预警式管理</a:t>
            </a:r>
            <a:endParaRPr lang="en-US" altLang="zh-CN" sz="2400" b="1"/>
          </a:p>
          <a:p>
            <a:pPr algn="just">
              <a:lnSpc>
                <a:spcPts val="2800"/>
              </a:lnSpc>
              <a:spcBef>
                <a:spcPct val="20000"/>
              </a:spcBef>
            </a:pPr>
            <a:r>
              <a:rPr lang="en-US" altLang="zh-CN" sz="2400" b="1"/>
              <a:t>2.</a:t>
            </a:r>
            <a:r>
              <a:rPr lang="zh-CN" altLang="en-US" sz="2400" b="1"/>
              <a:t>从感性管理到量化管理</a:t>
            </a:r>
            <a:endParaRPr lang="en-US" altLang="zh-CN" sz="2400" b="1"/>
          </a:p>
          <a:p>
            <a:pPr algn="just">
              <a:lnSpc>
                <a:spcPts val="2800"/>
              </a:lnSpc>
              <a:spcBef>
                <a:spcPct val="20000"/>
              </a:spcBef>
            </a:pPr>
            <a:endParaRPr lang="en-US" altLang="zh-CN" sz="2000" b="1"/>
          </a:p>
          <a:p>
            <a:pPr algn="just">
              <a:lnSpc>
                <a:spcPts val="2800"/>
              </a:lnSpc>
              <a:spcBef>
                <a:spcPct val="20000"/>
              </a:spcBef>
            </a:pPr>
            <a:endParaRPr lang="en-US" altLang="zh-CN" sz="2000" b="1"/>
          </a:p>
          <a:p>
            <a:pPr algn="just">
              <a:lnSpc>
                <a:spcPts val="2800"/>
              </a:lnSpc>
              <a:spcBef>
                <a:spcPct val="20000"/>
              </a:spcBef>
              <a:buFont typeface="Wingdings" panose="05000000000000000000" pitchFamily="2" charset="2"/>
              <a:buChar char="Ø"/>
            </a:pPr>
            <a:endParaRPr lang="en-US" altLang="zh-CN" sz="2000" b="1"/>
          </a:p>
          <a:p>
            <a:pPr>
              <a:lnSpc>
                <a:spcPts val="2800"/>
              </a:lnSpc>
              <a:spcBef>
                <a:spcPct val="20000"/>
              </a:spcBef>
            </a:pPr>
            <a:endParaRPr lang="en-US" altLang="zh-CN" sz="2000" b="1"/>
          </a:p>
          <a:p>
            <a:pPr>
              <a:lnSpc>
                <a:spcPts val="2800"/>
              </a:lnSpc>
              <a:spcBef>
                <a:spcPct val="20000"/>
              </a:spcBef>
            </a:pPr>
            <a:br>
              <a:rPr lang="zh-CN" altLang="en-US" sz="2000" b="1"/>
            </a:br>
            <a:endParaRPr lang="en-US" altLang="zh-CN" sz="2000">
              <a:solidFill>
                <a:srgbClr val="10253F"/>
              </a:solidFill>
              <a:latin typeface="微软雅黑" panose="020B0503020204020204" pitchFamily="34" charset="-122"/>
              <a:ea typeface="微软雅黑" panose="020B0503020204020204" pitchFamily="34" charset="-122"/>
            </a:endParaRPr>
          </a:p>
          <a:p>
            <a:pPr algn="just">
              <a:lnSpc>
                <a:spcPct val="125000"/>
              </a:lnSpc>
              <a:spcBef>
                <a:spcPct val="20000"/>
              </a:spcBef>
            </a:pPr>
            <a:r>
              <a:rPr lang="en-US" altLang="zh-CN" sz="2000">
                <a:solidFill>
                  <a:srgbClr val="10253F"/>
                </a:solidFill>
                <a:latin typeface="微软雅黑" panose="020B0503020204020204" pitchFamily="34" charset="-122"/>
                <a:ea typeface="微软雅黑" panose="020B0503020204020204" pitchFamily="34" charset="-122"/>
              </a:rPr>
              <a:t>        </a:t>
            </a:r>
          </a:p>
          <a:p>
            <a:pPr algn="just">
              <a:lnSpc>
                <a:spcPct val="125000"/>
              </a:lnSpc>
              <a:spcBef>
                <a:spcPct val="20000"/>
              </a:spcBef>
            </a:pPr>
            <a:r>
              <a:rPr lang="en-US" altLang="zh-CN" sz="2000">
                <a:solidFill>
                  <a:srgbClr val="10253F"/>
                </a:solidFill>
                <a:latin typeface="微软雅黑" panose="020B0503020204020204" pitchFamily="34" charset="-122"/>
                <a:ea typeface="微软雅黑" panose="020B0503020204020204" pitchFamily="34" charset="-122"/>
              </a:rPr>
              <a:t>         </a:t>
            </a:r>
          </a:p>
          <a:p>
            <a:pPr algn="just">
              <a:lnSpc>
                <a:spcPct val="125000"/>
              </a:lnSpc>
              <a:spcBef>
                <a:spcPct val="20000"/>
              </a:spcBef>
            </a:pPr>
            <a:endParaRPr lang="zh-CN" altLang="en-US" sz="2000">
              <a:solidFill>
                <a:srgbClr val="10253F"/>
              </a:solidFill>
              <a:latin typeface="微软雅黑" panose="020B0503020204020204" pitchFamily="34" charset="-122"/>
              <a:ea typeface="微软雅黑" panose="020B0503020204020204" pitchFamily="34" charset="-122"/>
            </a:endParaRPr>
          </a:p>
        </p:txBody>
      </p:sp>
    </p:spTree>
  </p:cSld>
  <p:clrMapOvr>
    <a:masterClrMapping/>
  </p:clrMapOvr>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idx="4294967295"/>
          </p:nvPr>
        </p:nvSpPr>
        <p:spPr>
          <a:xfrm>
            <a:off x="1071563" y="142875"/>
            <a:ext cx="5643562" cy="790575"/>
          </a:xfrm>
        </p:spPr>
        <p:txBody>
          <a:bodyPr/>
          <a:lstStyle/>
          <a:p>
            <a:pPr algn="l"/>
            <a:r>
              <a:rPr lang="zh-CN" altLang="en-US">
                <a:latin typeface="黑体" panose="02010609060101010101" pitchFamily="49" charset="-122"/>
                <a:ea typeface="华文中宋" panose="02010600040101010101" pitchFamily="2" charset="-122"/>
              </a:rPr>
              <a:t>领导干部的思维变革</a:t>
            </a:r>
          </a:p>
        </p:txBody>
      </p:sp>
      <p:sp>
        <p:nvSpPr>
          <p:cNvPr id="131075" name="Rectangle 3"/>
          <p:cNvSpPr>
            <a:spLocks noGrp="1" noChangeArrowheads="1"/>
          </p:cNvSpPr>
          <p:nvPr>
            <p:ph idx="4294967295"/>
          </p:nvPr>
        </p:nvSpPr>
        <p:spPr>
          <a:xfrm>
            <a:off x="323850" y="1219200"/>
            <a:ext cx="7905750" cy="4906963"/>
          </a:xfrm>
        </p:spPr>
        <p:txBody>
          <a:bodyPr>
            <a:normAutofit lnSpcReduction="10000"/>
          </a:bodyPr>
          <a:lstStyle/>
          <a:p>
            <a:pPr eaLnBrk="1" hangingPunct="1">
              <a:lnSpc>
                <a:spcPct val="150000"/>
              </a:lnSpc>
              <a:buFont typeface="Wingdings" panose="05000000000000000000" pitchFamily="2" charset="2"/>
              <a:buChar char="l"/>
            </a:pPr>
            <a:r>
              <a:rPr lang="zh-CN" altLang="en-US" b="1">
                <a:solidFill>
                  <a:schemeClr val="tx2"/>
                </a:solidFill>
                <a:latin typeface="宋体" panose="02010600030101010101" pitchFamily="2" charset="-122"/>
              </a:rPr>
              <a:t>决策思维</a:t>
            </a:r>
            <a:r>
              <a:rPr lang="en-US" altLang="zh-CN" b="1">
                <a:solidFill>
                  <a:schemeClr val="tx2"/>
                </a:solidFill>
                <a:latin typeface="宋体" panose="02010600030101010101" pitchFamily="2" charset="-122"/>
              </a:rPr>
              <a:t>: </a:t>
            </a:r>
            <a:r>
              <a:rPr lang="zh-CN" altLang="en-US" b="1">
                <a:solidFill>
                  <a:schemeClr val="tx2"/>
                </a:solidFill>
                <a:latin typeface="宋体" panose="02010600030101010101" pitchFamily="2" charset="-122"/>
              </a:rPr>
              <a:t>从经验驱动到理性驱动</a:t>
            </a:r>
            <a:endParaRPr lang="en-US" altLang="zh-CN" b="1">
              <a:solidFill>
                <a:schemeClr val="tx2"/>
              </a:solidFill>
              <a:latin typeface="宋体" panose="02010600030101010101" pitchFamily="2" charset="-122"/>
            </a:endParaRPr>
          </a:p>
          <a:p>
            <a:pPr lvl="1" eaLnBrk="1" hangingPunct="1">
              <a:lnSpc>
                <a:spcPct val="150000"/>
              </a:lnSpc>
              <a:buFont typeface="Wingdings" panose="05000000000000000000" pitchFamily="2" charset="2"/>
              <a:buChar char="l"/>
            </a:pPr>
            <a:r>
              <a:rPr lang="zh-CN" altLang="en-US" sz="1800" b="1">
                <a:solidFill>
                  <a:schemeClr val="tx2"/>
                </a:solidFill>
                <a:latin typeface="宋体" panose="02010600030101010101" pitchFamily="2" charset="-122"/>
              </a:rPr>
              <a:t>大数据思维倡导“数据化决策”或“数据驱动决策”：强调将数据作为决策的重要资源，改变传统的经验决策、小数据决策方式。</a:t>
            </a:r>
            <a:endParaRPr lang="en-US" altLang="zh-CN" sz="1800" b="1">
              <a:solidFill>
                <a:schemeClr val="tx2"/>
              </a:solidFill>
              <a:latin typeface="宋体" panose="02010600030101010101" pitchFamily="2" charset="-122"/>
            </a:endParaRPr>
          </a:p>
          <a:p>
            <a:pPr eaLnBrk="1" hangingPunct="1">
              <a:lnSpc>
                <a:spcPct val="150000"/>
              </a:lnSpc>
              <a:buFont typeface="Wingdings" panose="05000000000000000000" pitchFamily="2" charset="2"/>
              <a:buChar char="l"/>
            </a:pPr>
            <a:r>
              <a:rPr lang="zh-CN" altLang="en-US" b="1">
                <a:solidFill>
                  <a:schemeClr val="tx2"/>
                </a:solidFill>
                <a:latin typeface="宋体" panose="02010600030101010101" pitchFamily="2" charset="-122"/>
              </a:rPr>
              <a:t>管理思维</a:t>
            </a:r>
            <a:r>
              <a:rPr lang="en-US" altLang="zh-CN" b="1">
                <a:solidFill>
                  <a:schemeClr val="tx2"/>
                </a:solidFill>
                <a:latin typeface="宋体" panose="02010600030101010101" pitchFamily="2" charset="-122"/>
              </a:rPr>
              <a:t>: </a:t>
            </a:r>
            <a:r>
              <a:rPr lang="zh-CN" altLang="en-US" b="1">
                <a:solidFill>
                  <a:schemeClr val="tx2"/>
                </a:solidFill>
                <a:latin typeface="宋体" panose="02010600030101010101" pitchFamily="2" charset="-122"/>
              </a:rPr>
              <a:t>从封闭到开放</a:t>
            </a:r>
            <a:endParaRPr lang="en-US" altLang="zh-CN" b="1">
              <a:solidFill>
                <a:schemeClr val="tx2"/>
              </a:solidFill>
              <a:latin typeface="宋体" panose="02010600030101010101" pitchFamily="2" charset="-122"/>
            </a:endParaRPr>
          </a:p>
          <a:p>
            <a:pPr lvl="1" eaLnBrk="1" hangingPunct="1">
              <a:lnSpc>
                <a:spcPct val="150000"/>
              </a:lnSpc>
              <a:buFont typeface="Wingdings" panose="05000000000000000000" pitchFamily="2" charset="2"/>
              <a:buChar char="l"/>
            </a:pPr>
            <a:r>
              <a:rPr lang="zh-CN" altLang="en-US" sz="1800" b="1">
                <a:solidFill>
                  <a:schemeClr val="tx2"/>
                </a:solidFill>
                <a:latin typeface="宋体" panose="02010600030101010101" pitchFamily="2" charset="-122"/>
              </a:rPr>
              <a:t>数据开放的价值和网络去中心化的特征，要求领导干部从封闭、保守的思维模式中解放出来，认识到开放、合作的重要性，真正让数据流动起来，实现“数据惠民”。</a:t>
            </a:r>
            <a:endParaRPr lang="en-US" altLang="zh-CN" sz="1800" b="1">
              <a:solidFill>
                <a:schemeClr val="tx2"/>
              </a:solidFill>
              <a:latin typeface="宋体" panose="02010600030101010101" pitchFamily="2" charset="-122"/>
            </a:endParaRPr>
          </a:p>
          <a:p>
            <a:pPr eaLnBrk="1" hangingPunct="1">
              <a:lnSpc>
                <a:spcPct val="150000"/>
              </a:lnSpc>
              <a:buFont typeface="Wingdings" panose="05000000000000000000" pitchFamily="2" charset="2"/>
              <a:buChar char="l"/>
            </a:pPr>
            <a:r>
              <a:rPr lang="zh-CN" altLang="en-US" b="1">
                <a:solidFill>
                  <a:schemeClr val="tx2"/>
                </a:solidFill>
                <a:latin typeface="宋体" panose="02010600030101010101" pitchFamily="2" charset="-122"/>
              </a:rPr>
              <a:t>服务思维</a:t>
            </a:r>
            <a:r>
              <a:rPr lang="en-US" altLang="zh-CN" b="1">
                <a:solidFill>
                  <a:schemeClr val="tx2"/>
                </a:solidFill>
                <a:latin typeface="宋体" panose="02010600030101010101" pitchFamily="2" charset="-122"/>
              </a:rPr>
              <a:t>: </a:t>
            </a:r>
            <a:r>
              <a:rPr lang="zh-CN" altLang="en-US" b="1">
                <a:solidFill>
                  <a:schemeClr val="tx2"/>
                </a:solidFill>
                <a:latin typeface="宋体" panose="02010600030101010101" pitchFamily="2" charset="-122"/>
              </a:rPr>
              <a:t>从传统服务到智慧服务</a:t>
            </a:r>
            <a:endParaRPr lang="en-US" altLang="zh-CN" b="1">
              <a:solidFill>
                <a:schemeClr val="tx2"/>
              </a:solidFill>
              <a:latin typeface="宋体" panose="02010600030101010101" pitchFamily="2" charset="-122"/>
            </a:endParaRPr>
          </a:p>
          <a:p>
            <a:pPr lvl="1" eaLnBrk="1" hangingPunct="1">
              <a:lnSpc>
                <a:spcPct val="150000"/>
              </a:lnSpc>
              <a:buFont typeface="Wingdings" panose="05000000000000000000" pitchFamily="2" charset="2"/>
              <a:buChar char="l"/>
            </a:pPr>
            <a:r>
              <a:rPr lang="zh-CN" altLang="en-US" sz="1800" b="1">
                <a:solidFill>
                  <a:schemeClr val="tx2"/>
                </a:solidFill>
                <a:latin typeface="宋体" panose="02010600030101010101" pitchFamily="2" charset="-122"/>
              </a:rPr>
              <a:t>从“被动”服务转为“主动”服务；强调精准化、个性化服务</a:t>
            </a:r>
            <a:endParaRPr lang="en-US" altLang="zh-CN" sz="1800" b="1">
              <a:solidFill>
                <a:schemeClr val="tx2"/>
              </a:solidFill>
              <a:latin typeface="宋体" panose="02010600030101010101" pitchFamily="2" charset="-122"/>
            </a:endParaRPr>
          </a:p>
        </p:txBody>
      </p:sp>
    </p:spTree>
  </p:cSld>
  <p:clrMapOvr>
    <a:masterClrMapping/>
  </p:clrMapOvr>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TextBox 29">
            <a:extLst>
              <a:ext uri="{FF2B5EF4-FFF2-40B4-BE49-F238E27FC236}">
                <a16:creationId xmlns:a16="http://schemas.microsoft.com/office/drawing/2014/main" id="{1D5CC1DC-4FD0-4A89-BF91-5F8B973F3100}"/>
              </a:ext>
            </a:extLst>
          </p:cNvPr>
          <p:cNvSpPr>
            <a:spLocks noChangeArrowheads="1"/>
          </p:cNvSpPr>
          <p:nvPr/>
        </p:nvSpPr>
        <p:spPr bwMode="auto">
          <a:xfrm>
            <a:off x="179512" y="188640"/>
            <a:ext cx="8712200" cy="8463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3600" b="1" dirty="0">
                <a:solidFill>
                  <a:srgbClr val="660066"/>
                </a:solidFill>
                <a:latin typeface="黑体" panose="02010609060101010101" pitchFamily="49" charset="-122"/>
                <a:ea typeface="黑体" panose="02010609060101010101" pitchFamily="49" charset="-122"/>
                <a:cs typeface="+mj-cs"/>
                <a:sym typeface="Calibri" panose="020F0502020204030204" pitchFamily="34" charset="0"/>
              </a:rPr>
              <a:t>阅读材料</a:t>
            </a:r>
            <a:endParaRPr lang="en-US" altLang="zh-CN" sz="3600" b="1" dirty="0">
              <a:solidFill>
                <a:srgbClr val="660066"/>
              </a:solidFill>
              <a:latin typeface="黑体" panose="02010609060101010101" pitchFamily="49" charset="-122"/>
              <a:ea typeface="黑体" panose="02010609060101010101" pitchFamily="49" charset="-122"/>
              <a:cs typeface="+mj-cs"/>
              <a:sym typeface="Calibri" panose="020F0502020204030204" pitchFamily="34" charset="0"/>
            </a:endParaRPr>
          </a:p>
          <a:p>
            <a:pPr eaLnBrk="1" hangingPunct="1">
              <a:buFont typeface="Arial" panose="020B0604020202020204" pitchFamily="34" charset="0"/>
              <a:buNone/>
            </a:pPr>
            <a:endParaRPr lang="en-US" altLang="zh-CN" sz="1300" b="1" dirty="0">
              <a:solidFill>
                <a:srgbClr val="683799"/>
              </a:solidFill>
              <a:latin typeface="微软雅黑" panose="020B0503020204020204" pitchFamily="34" charset="-122"/>
              <a:ea typeface="微软雅黑" panose="020B0503020204020204" pitchFamily="34" charset="-122"/>
              <a:cs typeface="Sansation"/>
              <a:sym typeface="Calibri" panose="020F0502020204030204" pitchFamily="34" charset="0"/>
            </a:endParaRPr>
          </a:p>
        </p:txBody>
      </p:sp>
      <p:sp>
        <p:nvSpPr>
          <p:cNvPr id="2" name="矩形 1"/>
          <p:cNvSpPr/>
          <p:nvPr/>
        </p:nvSpPr>
        <p:spPr>
          <a:xfrm>
            <a:off x="369980" y="1550561"/>
            <a:ext cx="8533332" cy="4001095"/>
          </a:xfrm>
          <a:prstGeom prst="rect">
            <a:avLst/>
          </a:prstGeom>
        </p:spPr>
        <p:txBody>
          <a:bodyPr wrap="square">
            <a:spAutoFit/>
          </a:bodyPr>
          <a:lstStyle/>
          <a:p>
            <a:r>
              <a:rPr lang="en-US" altLang="zh-CN" sz="2000" dirty="0">
                <a:latin typeface="黑体" pitchFamily="49" charset="-122"/>
                <a:ea typeface="黑体" pitchFamily="49" charset="-122"/>
              </a:rPr>
              <a:t>[1]</a:t>
            </a:r>
            <a:r>
              <a:rPr lang="zh-CN" altLang="en-US" sz="2000" dirty="0">
                <a:latin typeface="黑体" pitchFamily="49" charset="-122"/>
                <a:ea typeface="黑体" pitchFamily="49" charset="-122"/>
              </a:rPr>
              <a:t>徐少同</a:t>
            </a:r>
            <a:r>
              <a:rPr lang="en-US" altLang="zh-CN" sz="2000" dirty="0">
                <a:latin typeface="黑体" pitchFamily="49" charset="-122"/>
                <a:ea typeface="黑体" pitchFamily="49" charset="-122"/>
              </a:rPr>
              <a:t>,</a:t>
            </a:r>
            <a:r>
              <a:rPr lang="zh-CN" altLang="en-US" sz="2000" dirty="0">
                <a:latin typeface="黑体" pitchFamily="49" charset="-122"/>
                <a:ea typeface="黑体" pitchFamily="49" charset="-122"/>
              </a:rPr>
              <a:t>钟文睿</a:t>
            </a:r>
            <a:r>
              <a:rPr lang="en-US" altLang="zh-CN" sz="2000" dirty="0">
                <a:latin typeface="黑体" pitchFamily="49" charset="-122"/>
                <a:ea typeface="黑体" pitchFamily="49" charset="-122"/>
              </a:rPr>
              <a:t>.</a:t>
            </a:r>
            <a:r>
              <a:rPr lang="zh-CN" altLang="en-US" sz="2000" dirty="0">
                <a:latin typeface="黑体" pitchFamily="49" charset="-122"/>
                <a:ea typeface="黑体" pitchFamily="49" charset="-122"/>
              </a:rPr>
              <a:t>论信息资源管理的内涵及其多元性特征</a:t>
            </a:r>
            <a:r>
              <a:rPr lang="en-US" altLang="zh-CN" sz="2000" dirty="0">
                <a:latin typeface="黑体" pitchFamily="49" charset="-122"/>
                <a:ea typeface="黑体" pitchFamily="49" charset="-122"/>
              </a:rPr>
              <a:t>[J].</a:t>
            </a:r>
            <a:r>
              <a:rPr lang="zh-CN" altLang="en-US" sz="2000" dirty="0">
                <a:latin typeface="黑体" pitchFamily="49" charset="-122"/>
                <a:ea typeface="黑体" pitchFamily="49" charset="-122"/>
              </a:rPr>
              <a:t>图书情报工作</a:t>
            </a:r>
            <a:r>
              <a:rPr lang="en-US" altLang="zh-CN" sz="2000" dirty="0">
                <a:latin typeface="黑体" pitchFamily="49" charset="-122"/>
                <a:ea typeface="黑体" pitchFamily="49" charset="-122"/>
              </a:rPr>
              <a:t>,2012,56(13):34-38.</a:t>
            </a:r>
          </a:p>
          <a:p>
            <a:r>
              <a:rPr lang="en-US" altLang="zh-CN" sz="2000" dirty="0">
                <a:latin typeface="黑体" pitchFamily="49" charset="-122"/>
                <a:ea typeface="黑体" pitchFamily="49" charset="-122"/>
              </a:rPr>
              <a:t>[2]</a:t>
            </a:r>
            <a:r>
              <a:rPr lang="zh-CN" altLang="en-US" sz="2000" dirty="0">
                <a:latin typeface="黑体" pitchFamily="49" charset="-122"/>
                <a:ea typeface="黑体" pitchFamily="49" charset="-122"/>
              </a:rPr>
              <a:t>杜占河</a:t>
            </a:r>
            <a:r>
              <a:rPr lang="en-US" altLang="zh-CN" sz="2000" dirty="0">
                <a:latin typeface="黑体" pitchFamily="49" charset="-122"/>
                <a:ea typeface="黑体" pitchFamily="49" charset="-122"/>
              </a:rPr>
              <a:t>, </a:t>
            </a:r>
            <a:r>
              <a:rPr lang="zh-CN" altLang="en-US" sz="2000" dirty="0">
                <a:latin typeface="黑体" pitchFamily="49" charset="-122"/>
                <a:ea typeface="黑体" pitchFamily="49" charset="-122"/>
              </a:rPr>
              <a:t>原欣伟</a:t>
            </a:r>
            <a:r>
              <a:rPr lang="en-US" altLang="zh-CN" sz="2000" dirty="0">
                <a:latin typeface="黑体" pitchFamily="49" charset="-122"/>
                <a:ea typeface="黑体" pitchFamily="49" charset="-122"/>
              </a:rPr>
              <a:t>. </a:t>
            </a:r>
            <a:r>
              <a:rPr lang="zh-CN" altLang="en-US" sz="2000" dirty="0">
                <a:latin typeface="黑体" pitchFamily="49" charset="-122"/>
                <a:ea typeface="黑体" pitchFamily="49" charset="-122"/>
              </a:rPr>
              <a:t>企业信息资源管理与大数据的融合与变革</a:t>
            </a:r>
            <a:r>
              <a:rPr lang="en-US" altLang="zh-CN" sz="2000" dirty="0">
                <a:latin typeface="黑体" pitchFamily="49" charset="-122"/>
                <a:ea typeface="黑体" pitchFamily="49" charset="-122"/>
              </a:rPr>
              <a:t>[J]. </a:t>
            </a:r>
            <a:r>
              <a:rPr lang="zh-CN" altLang="en-US" sz="2000" dirty="0">
                <a:latin typeface="黑体" pitchFamily="49" charset="-122"/>
                <a:ea typeface="黑体" pitchFamily="49" charset="-122"/>
              </a:rPr>
              <a:t>情报科学</a:t>
            </a:r>
            <a:r>
              <a:rPr lang="en-US" altLang="zh-CN" sz="2000" dirty="0">
                <a:latin typeface="黑体" pitchFamily="49" charset="-122"/>
                <a:ea typeface="黑体" pitchFamily="49" charset="-122"/>
              </a:rPr>
              <a:t>, 2017(3):8-12.</a:t>
            </a:r>
          </a:p>
          <a:p>
            <a:r>
              <a:rPr lang="en-US" altLang="zh-CN" sz="2000" dirty="0">
                <a:latin typeface="黑体" pitchFamily="49" charset="-122"/>
                <a:ea typeface="黑体" pitchFamily="49" charset="-122"/>
              </a:rPr>
              <a:t>[3]</a:t>
            </a:r>
            <a:r>
              <a:rPr lang="zh-CN" altLang="en-US" sz="2000" dirty="0">
                <a:latin typeface="黑体" pitchFamily="49" charset="-122"/>
                <a:ea typeface="黑体" pitchFamily="49" charset="-122"/>
              </a:rPr>
              <a:t>安小米</a:t>
            </a:r>
            <a:r>
              <a:rPr lang="en-US" altLang="zh-CN" sz="2000" dirty="0">
                <a:latin typeface="黑体" pitchFamily="49" charset="-122"/>
                <a:ea typeface="黑体" pitchFamily="49" charset="-122"/>
              </a:rPr>
              <a:t>. </a:t>
            </a:r>
            <a:r>
              <a:rPr lang="zh-CN" altLang="en-US" sz="2000" dirty="0">
                <a:latin typeface="黑体" pitchFamily="49" charset="-122"/>
                <a:ea typeface="黑体" pitchFamily="49" charset="-122"/>
              </a:rPr>
              <a:t>面向智慧城市发展的信息资源管理协同创新策略</a:t>
            </a:r>
            <a:r>
              <a:rPr lang="en-US" altLang="zh-CN" sz="2000" dirty="0">
                <a:latin typeface="黑体" pitchFamily="49" charset="-122"/>
                <a:ea typeface="黑体" pitchFamily="49" charset="-122"/>
              </a:rPr>
              <a:t>——</a:t>
            </a:r>
            <a:r>
              <a:rPr lang="zh-CN" altLang="en-US" sz="2000" dirty="0">
                <a:latin typeface="黑体" pitchFamily="49" charset="-122"/>
                <a:ea typeface="黑体" pitchFamily="49" charset="-122"/>
              </a:rPr>
              <a:t>以荷兰阿姆斯特丹智慧城市为例</a:t>
            </a:r>
            <a:r>
              <a:rPr lang="en-US" altLang="zh-CN" sz="2000" dirty="0">
                <a:latin typeface="黑体" pitchFamily="49" charset="-122"/>
                <a:ea typeface="黑体" pitchFamily="49" charset="-122"/>
              </a:rPr>
              <a:t>[J]. </a:t>
            </a:r>
            <a:r>
              <a:rPr lang="zh-CN" altLang="en-US" sz="2000" dirty="0">
                <a:latin typeface="黑体" pitchFamily="49" charset="-122"/>
                <a:ea typeface="黑体" pitchFamily="49" charset="-122"/>
              </a:rPr>
              <a:t>情报资料工作</a:t>
            </a:r>
            <a:r>
              <a:rPr lang="en-US" altLang="zh-CN" sz="2000" dirty="0">
                <a:latin typeface="黑体" pitchFamily="49" charset="-122"/>
                <a:ea typeface="黑体" pitchFamily="49" charset="-122"/>
              </a:rPr>
              <a:t>, 2014, 35(3):49-53.</a:t>
            </a:r>
          </a:p>
          <a:p>
            <a:r>
              <a:rPr lang="en-US" altLang="zh-CN" sz="2000" dirty="0">
                <a:latin typeface="黑体" pitchFamily="49" charset="-122"/>
                <a:ea typeface="黑体" pitchFamily="49" charset="-122"/>
              </a:rPr>
              <a:t>[4]</a:t>
            </a:r>
            <a:r>
              <a:rPr lang="zh-CN" altLang="en-US" sz="2000" dirty="0">
                <a:latin typeface="黑体" pitchFamily="49" charset="-122"/>
                <a:ea typeface="黑体" pitchFamily="49" charset="-122"/>
              </a:rPr>
              <a:t>李开复</a:t>
            </a:r>
            <a:r>
              <a:rPr lang="en-US" altLang="zh-CN" sz="2000" dirty="0">
                <a:latin typeface="黑体" pitchFamily="49" charset="-122"/>
                <a:ea typeface="黑体" pitchFamily="49" charset="-122"/>
              </a:rPr>
              <a:t>,</a:t>
            </a:r>
            <a:r>
              <a:rPr lang="zh-CN" altLang="en-US" sz="2000" dirty="0">
                <a:latin typeface="黑体" pitchFamily="49" charset="-122"/>
                <a:ea typeface="黑体" pitchFamily="49" charset="-122"/>
              </a:rPr>
              <a:t>王咏刚</a:t>
            </a:r>
            <a:r>
              <a:rPr lang="en-US" altLang="zh-CN" sz="2000" dirty="0">
                <a:latin typeface="黑体" pitchFamily="49" charset="-122"/>
                <a:ea typeface="黑体" pitchFamily="49" charset="-122"/>
              </a:rPr>
              <a:t>. </a:t>
            </a:r>
            <a:r>
              <a:rPr lang="zh-CN" altLang="en-US" sz="2000" dirty="0">
                <a:latin typeface="黑体" pitchFamily="49" charset="-122"/>
                <a:ea typeface="黑体" pitchFamily="49" charset="-122"/>
              </a:rPr>
              <a:t>人工智能</a:t>
            </a:r>
            <a:r>
              <a:rPr lang="en-US" altLang="zh-CN" sz="2000" dirty="0">
                <a:latin typeface="黑体" pitchFamily="49" charset="-122"/>
                <a:ea typeface="黑体" pitchFamily="49" charset="-122"/>
              </a:rPr>
              <a:t>[M].</a:t>
            </a:r>
            <a:r>
              <a:rPr lang="zh-CN" altLang="en-US" sz="2000" dirty="0">
                <a:latin typeface="黑体" pitchFamily="49" charset="-122"/>
                <a:ea typeface="黑体" pitchFamily="49" charset="-122"/>
              </a:rPr>
              <a:t>文化发展出版社</a:t>
            </a:r>
            <a:r>
              <a:rPr lang="en-US" altLang="zh-CN" sz="2000" dirty="0">
                <a:latin typeface="黑体" pitchFamily="49" charset="-122"/>
                <a:ea typeface="黑体" pitchFamily="49" charset="-122"/>
              </a:rPr>
              <a:t>,2017</a:t>
            </a:r>
            <a:r>
              <a:rPr lang="en-US" altLang="zh-CN" dirty="0">
                <a:latin typeface="+mn-ea"/>
              </a:rPr>
              <a:t>(</a:t>
            </a:r>
            <a:r>
              <a:rPr lang="zh-CN" altLang="en-US" dirty="0">
                <a:latin typeface="+mn-ea"/>
              </a:rPr>
              <a:t>第四章 智慧金融、智慧生活、智慧医疗、艺术创作 </a:t>
            </a:r>
            <a:r>
              <a:rPr lang="en-US" altLang="zh-CN" dirty="0">
                <a:latin typeface="+mn-ea"/>
              </a:rPr>
              <a:t>191-217)</a:t>
            </a:r>
          </a:p>
          <a:p>
            <a:r>
              <a:rPr lang="en-US" altLang="zh-CN" sz="2000" dirty="0">
                <a:latin typeface="黑体" pitchFamily="49" charset="-122"/>
                <a:ea typeface="黑体" pitchFamily="49" charset="-122"/>
              </a:rPr>
              <a:t>[5]</a:t>
            </a:r>
            <a:r>
              <a:rPr lang="zh-CN" altLang="en-US" sz="2000" dirty="0">
                <a:latin typeface="黑体" pitchFamily="49" charset="-122"/>
                <a:ea typeface="黑体" pitchFamily="49" charset="-122"/>
              </a:rPr>
              <a:t> </a:t>
            </a:r>
            <a:r>
              <a:rPr lang="en-US" altLang="zh-CN" sz="2000" dirty="0">
                <a:latin typeface="黑体" pitchFamily="49" charset="-122"/>
                <a:ea typeface="黑体" pitchFamily="49" charset="-122"/>
              </a:rPr>
              <a:t>[</a:t>
            </a:r>
            <a:r>
              <a:rPr lang="zh-CN" altLang="en-US" sz="2000" dirty="0">
                <a:latin typeface="黑体" pitchFamily="49" charset="-122"/>
                <a:ea typeface="黑体" pitchFamily="49" charset="-122"/>
              </a:rPr>
              <a:t>美</a:t>
            </a:r>
            <a:r>
              <a:rPr lang="en-US" altLang="zh-CN" sz="2000" dirty="0">
                <a:latin typeface="黑体" pitchFamily="49" charset="-122"/>
                <a:ea typeface="黑体" pitchFamily="49" charset="-122"/>
              </a:rPr>
              <a:t>] </a:t>
            </a:r>
            <a:r>
              <a:rPr lang="zh-CN" altLang="en-US" sz="2000" dirty="0">
                <a:latin typeface="黑体" pitchFamily="49" charset="-122"/>
                <a:ea typeface="黑体" pitchFamily="49" charset="-122"/>
              </a:rPr>
              <a:t>詹姆斯</a:t>
            </a:r>
            <a:r>
              <a:rPr lang="en-US" altLang="zh-CN" sz="2000" dirty="0">
                <a:latin typeface="黑体" pitchFamily="49" charset="-122"/>
                <a:ea typeface="黑体" pitchFamily="49" charset="-122"/>
              </a:rPr>
              <a:t>·</a:t>
            </a:r>
            <a:r>
              <a:rPr lang="zh-CN" altLang="en-US" sz="2000" dirty="0">
                <a:latin typeface="黑体" pitchFamily="49" charset="-122"/>
                <a:ea typeface="黑体" pitchFamily="49" charset="-122"/>
              </a:rPr>
              <a:t>格雷克 著，高博 译</a:t>
            </a:r>
            <a:r>
              <a:rPr lang="en-US" altLang="zh-CN" sz="2000" dirty="0">
                <a:latin typeface="黑体" pitchFamily="49" charset="-122"/>
                <a:ea typeface="黑体" pitchFamily="49" charset="-122"/>
              </a:rPr>
              <a:t>. </a:t>
            </a:r>
            <a:r>
              <a:rPr lang="zh-CN" altLang="en-US" sz="2000" dirty="0">
                <a:latin typeface="黑体" pitchFamily="49" charset="-122"/>
                <a:ea typeface="黑体" pitchFamily="49" charset="-122"/>
              </a:rPr>
              <a:t>信息简史</a:t>
            </a:r>
            <a:r>
              <a:rPr lang="en-US" altLang="zh-CN" sz="2000" dirty="0">
                <a:latin typeface="黑体" pitchFamily="49" charset="-122"/>
                <a:ea typeface="黑体" pitchFamily="49" charset="-122"/>
              </a:rPr>
              <a:t>[M].</a:t>
            </a:r>
            <a:r>
              <a:rPr lang="zh-CN" altLang="en-US" sz="2000" dirty="0">
                <a:latin typeface="黑体" pitchFamily="49" charset="-122"/>
                <a:ea typeface="黑体" pitchFamily="49" charset="-122"/>
              </a:rPr>
              <a:t>人民邮电出版社</a:t>
            </a:r>
            <a:r>
              <a:rPr lang="en-US" altLang="zh-CN" sz="2000" dirty="0">
                <a:latin typeface="黑体" pitchFamily="49" charset="-122"/>
                <a:ea typeface="黑体" pitchFamily="49" charset="-122"/>
              </a:rPr>
              <a:t>,2013 </a:t>
            </a:r>
            <a:r>
              <a:rPr lang="en-US" altLang="zh-CN" dirty="0">
                <a:latin typeface="+mn-ea"/>
              </a:rPr>
              <a:t>(</a:t>
            </a:r>
            <a:r>
              <a:rPr lang="zh-CN" altLang="en-US" dirty="0">
                <a:latin typeface="+mn-ea"/>
              </a:rPr>
              <a:t>第八章</a:t>
            </a:r>
            <a:r>
              <a:rPr lang="en-US" altLang="zh-CN" dirty="0">
                <a:latin typeface="+mn-ea"/>
              </a:rPr>
              <a:t>)</a:t>
            </a:r>
          </a:p>
          <a:p>
            <a:r>
              <a:rPr lang="en-US" altLang="zh-CN" dirty="0"/>
              <a:t>[6]</a:t>
            </a:r>
            <a:r>
              <a:rPr lang="zh-CN" altLang="en-US" sz="2000" dirty="0">
                <a:latin typeface="黑体" pitchFamily="49" charset="-122"/>
                <a:ea typeface="黑体" pitchFamily="49" charset="-122"/>
              </a:rPr>
              <a:t>孟广均</a:t>
            </a:r>
            <a:r>
              <a:rPr lang="en-US" altLang="zh-CN" sz="2000" dirty="0">
                <a:latin typeface="黑体" pitchFamily="49" charset="-122"/>
                <a:ea typeface="黑体" pitchFamily="49" charset="-122"/>
              </a:rPr>
              <a:t>. </a:t>
            </a:r>
            <a:r>
              <a:rPr lang="zh-CN" altLang="en-US" sz="2000" dirty="0">
                <a:latin typeface="黑体" pitchFamily="49" charset="-122"/>
                <a:ea typeface="黑体" pitchFamily="49" charset="-122"/>
              </a:rPr>
              <a:t>信息资源管理导论</a:t>
            </a:r>
            <a:r>
              <a:rPr lang="en-US" altLang="zh-CN" sz="2000" dirty="0">
                <a:latin typeface="黑体" pitchFamily="49" charset="-122"/>
                <a:ea typeface="黑体" pitchFamily="49" charset="-122"/>
              </a:rPr>
              <a:t>(</a:t>
            </a:r>
            <a:r>
              <a:rPr lang="zh-CN" altLang="en-US" sz="2000" dirty="0">
                <a:latin typeface="黑体" pitchFamily="49" charset="-122"/>
                <a:ea typeface="黑体" pitchFamily="49" charset="-122"/>
              </a:rPr>
              <a:t>第</a:t>
            </a:r>
            <a:r>
              <a:rPr lang="en-US" altLang="zh-CN" sz="2000" dirty="0">
                <a:latin typeface="黑体" pitchFamily="49" charset="-122"/>
                <a:ea typeface="黑体" pitchFamily="49" charset="-122"/>
              </a:rPr>
              <a:t>3</a:t>
            </a:r>
            <a:r>
              <a:rPr lang="zh-CN" altLang="en-US" sz="2000" dirty="0">
                <a:latin typeface="黑体" pitchFamily="49" charset="-122"/>
                <a:ea typeface="黑体" pitchFamily="49" charset="-122"/>
              </a:rPr>
              <a:t>版</a:t>
            </a:r>
            <a:r>
              <a:rPr lang="en-US" altLang="zh-CN" sz="2000" dirty="0">
                <a:latin typeface="黑体" pitchFamily="49" charset="-122"/>
                <a:ea typeface="黑体" pitchFamily="49" charset="-122"/>
              </a:rPr>
              <a:t>)[M]. </a:t>
            </a:r>
            <a:r>
              <a:rPr lang="zh-CN" altLang="en-US" sz="2000" dirty="0">
                <a:latin typeface="黑体" pitchFamily="49" charset="-122"/>
                <a:ea typeface="黑体" pitchFamily="49" charset="-122"/>
              </a:rPr>
              <a:t>科学出版社</a:t>
            </a:r>
            <a:r>
              <a:rPr lang="en-US" altLang="zh-CN" sz="2000" dirty="0">
                <a:latin typeface="黑体" pitchFamily="49" charset="-122"/>
                <a:ea typeface="黑体" pitchFamily="49" charset="-122"/>
              </a:rPr>
              <a:t>, 2018</a:t>
            </a:r>
            <a:r>
              <a:rPr lang="en-US" altLang="zh-CN" dirty="0">
                <a:latin typeface="+mn-ea"/>
              </a:rPr>
              <a:t> (</a:t>
            </a:r>
            <a:r>
              <a:rPr lang="zh-CN" altLang="en-US" dirty="0">
                <a:latin typeface="+mn-ea"/>
              </a:rPr>
              <a:t>第一章、第二章</a:t>
            </a:r>
            <a:r>
              <a:rPr lang="en-US" altLang="zh-CN" dirty="0">
                <a:latin typeface="+mn-ea"/>
              </a:rPr>
              <a:t>)</a:t>
            </a:r>
          </a:p>
          <a:p>
            <a:r>
              <a:rPr lang="en-US" altLang="zh-CN" dirty="0">
                <a:latin typeface="+mn-ea"/>
              </a:rPr>
              <a:t>[7]</a:t>
            </a:r>
            <a:r>
              <a:rPr lang="zh-CN" altLang="en-US" sz="2000" dirty="0">
                <a:latin typeface="黑体" pitchFamily="49" charset="-122"/>
                <a:ea typeface="黑体" pitchFamily="49" charset="-122"/>
              </a:rPr>
              <a:t>马费成</a:t>
            </a:r>
            <a:r>
              <a:rPr lang="en-US" altLang="zh-CN" sz="2000" dirty="0">
                <a:latin typeface="黑体" pitchFamily="49" charset="-122"/>
                <a:ea typeface="黑体" pitchFamily="49" charset="-122"/>
              </a:rPr>
              <a:t>.</a:t>
            </a:r>
            <a:r>
              <a:rPr lang="zh-CN" altLang="en-US" sz="2000" dirty="0">
                <a:latin typeface="黑体" pitchFamily="49" charset="-122"/>
                <a:ea typeface="黑体" pitchFamily="49" charset="-122"/>
              </a:rPr>
              <a:t>信息资源管理</a:t>
            </a:r>
            <a:r>
              <a:rPr lang="en-US" altLang="zh-CN" sz="2000" dirty="0">
                <a:latin typeface="黑体" pitchFamily="49" charset="-122"/>
                <a:ea typeface="黑体" pitchFamily="49" charset="-122"/>
              </a:rPr>
              <a:t>[M]. </a:t>
            </a:r>
            <a:r>
              <a:rPr lang="zh-CN" altLang="en-US" sz="2000" dirty="0">
                <a:latin typeface="黑体" pitchFamily="49" charset="-122"/>
                <a:ea typeface="黑体" pitchFamily="49" charset="-122"/>
              </a:rPr>
              <a:t>高等教育出版社</a:t>
            </a:r>
            <a:r>
              <a:rPr lang="en-US" altLang="zh-CN" sz="2000" dirty="0">
                <a:latin typeface="黑体" pitchFamily="49" charset="-122"/>
                <a:ea typeface="黑体" pitchFamily="49" charset="-122"/>
              </a:rPr>
              <a:t>,2014</a:t>
            </a:r>
            <a:r>
              <a:rPr lang="en-US" altLang="zh-CN" dirty="0">
                <a:latin typeface="+mn-ea"/>
              </a:rPr>
              <a:t>(</a:t>
            </a:r>
            <a:r>
              <a:rPr lang="zh-CN" altLang="en-US" dirty="0">
                <a:latin typeface="+mn-ea"/>
              </a:rPr>
              <a:t>第一章</a:t>
            </a:r>
            <a:r>
              <a:rPr lang="en-US" altLang="zh-CN" dirty="0">
                <a:latin typeface="+mn-ea"/>
              </a:rPr>
              <a:t>)</a:t>
            </a:r>
            <a:endParaRPr lang="zh-CN" altLang="en-US" dirty="0">
              <a:latin typeface="+mn-ea"/>
            </a:endParaRPr>
          </a:p>
        </p:txBody>
      </p:sp>
    </p:spTree>
    <p:extLst>
      <p:ext uri="{BB962C8B-B14F-4D97-AF65-F5344CB8AC3E}">
        <p14:creationId xmlns:p14="http://schemas.microsoft.com/office/powerpoint/2010/main" val="2640013591"/>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5E3D2276-D4BE-45F3-A615-D450B68894A6}"/>
              </a:ext>
            </a:extLst>
          </p:cNvPr>
          <p:cNvSpPr txBox="1">
            <a:spLocks noRot="1" noChangeArrowheads="1"/>
          </p:cNvSpPr>
          <p:nvPr/>
        </p:nvSpPr>
        <p:spPr>
          <a:xfrm>
            <a:off x="428596"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600" b="1" dirty="0">
                <a:solidFill>
                  <a:srgbClr val="660066"/>
                </a:solidFill>
                <a:latin typeface="黑体" panose="02010609060101010101" pitchFamily="49" charset="-122"/>
                <a:ea typeface="黑体" panose="02010609060101010101" pitchFamily="49" charset="-122"/>
              </a:rPr>
              <a:t>1.1.2 信息的性质</a:t>
            </a:r>
          </a:p>
        </p:txBody>
      </p:sp>
      <p:sp>
        <p:nvSpPr>
          <p:cNvPr id="3" name="文本框 2">
            <a:extLst>
              <a:ext uri="{FF2B5EF4-FFF2-40B4-BE49-F238E27FC236}">
                <a16:creationId xmlns:a16="http://schemas.microsoft.com/office/drawing/2014/main" id="{B82C59AF-018F-4018-8FB9-7856E71443D7}"/>
              </a:ext>
            </a:extLst>
          </p:cNvPr>
          <p:cNvSpPr txBox="1"/>
          <p:nvPr/>
        </p:nvSpPr>
        <p:spPr>
          <a:xfrm>
            <a:off x="2267744" y="2090172"/>
            <a:ext cx="4608512" cy="2677656"/>
          </a:xfrm>
          <a:prstGeom prst="rect">
            <a:avLst/>
          </a:prstGeom>
          <a:noFill/>
        </p:spPr>
        <p:txBody>
          <a:bodyPr wrap="square" rtlCol="0">
            <a:spAutoFit/>
          </a:bodyPr>
          <a:lstStyle/>
          <a:p>
            <a:r>
              <a:rPr lang="en-US" altLang="zh-CN" sz="2400" b="1" dirty="0">
                <a:latin typeface="微软雅黑" panose="020B0503020204020204" pitchFamily="34" charset="-122"/>
                <a:ea typeface="微软雅黑" panose="020B0503020204020204" pitchFamily="34" charset="-122"/>
              </a:rPr>
              <a:t>1.1.2.1 </a:t>
            </a:r>
            <a:r>
              <a:rPr lang="zh-CN" altLang="en-US" sz="2400" b="1" dirty="0">
                <a:latin typeface="微软雅黑" panose="020B0503020204020204" pitchFamily="34" charset="-122"/>
                <a:ea typeface="微软雅黑" panose="020B0503020204020204" pitchFamily="34" charset="-122"/>
              </a:rPr>
              <a:t>信息的分类</a:t>
            </a:r>
            <a:endParaRPr lang="en-US" altLang="zh-CN" sz="2400" b="1" dirty="0">
              <a:latin typeface="微软雅黑" panose="020B0503020204020204" pitchFamily="34" charset="-122"/>
              <a:ea typeface="微软雅黑" panose="020B0503020204020204" pitchFamily="34" charset="-122"/>
            </a:endParaRPr>
          </a:p>
          <a:p>
            <a:endParaRPr lang="en-US" altLang="zh-CN" sz="2400" b="1" dirty="0">
              <a:latin typeface="微软雅黑" panose="020B0503020204020204" pitchFamily="34" charset="-122"/>
              <a:ea typeface="微软雅黑" panose="020B0503020204020204" pitchFamily="34" charset="-122"/>
            </a:endParaRPr>
          </a:p>
          <a:p>
            <a:r>
              <a:rPr lang="en-US" altLang="zh-CN" sz="2400" b="1" dirty="0">
                <a:latin typeface="微软雅黑" panose="020B0503020204020204" pitchFamily="34" charset="-122"/>
                <a:ea typeface="微软雅黑" panose="020B0503020204020204" pitchFamily="34" charset="-122"/>
              </a:rPr>
              <a:t>1.1.2.2 </a:t>
            </a:r>
            <a:r>
              <a:rPr lang="zh-CN" altLang="en-US" sz="2400" b="1" dirty="0">
                <a:latin typeface="微软雅黑" panose="020B0503020204020204" pitchFamily="34" charset="-122"/>
                <a:ea typeface="微软雅黑" panose="020B0503020204020204" pitchFamily="34" charset="-122"/>
              </a:rPr>
              <a:t>信息的特征</a:t>
            </a:r>
            <a:endParaRPr lang="en-US" altLang="zh-CN" sz="2400" b="1" dirty="0">
              <a:latin typeface="微软雅黑" panose="020B0503020204020204" pitchFamily="34" charset="-122"/>
              <a:ea typeface="微软雅黑" panose="020B0503020204020204" pitchFamily="34" charset="-122"/>
            </a:endParaRPr>
          </a:p>
          <a:p>
            <a:endParaRPr lang="en-US" altLang="zh-CN" sz="2400" b="1" dirty="0">
              <a:latin typeface="微软雅黑" panose="020B0503020204020204" pitchFamily="34" charset="-122"/>
              <a:ea typeface="微软雅黑" panose="020B0503020204020204" pitchFamily="34" charset="-122"/>
            </a:endParaRPr>
          </a:p>
          <a:p>
            <a:r>
              <a:rPr lang="en-US" altLang="zh-CN" sz="2400" b="1" dirty="0">
                <a:latin typeface="微软雅黑" panose="020B0503020204020204" pitchFamily="34" charset="-122"/>
                <a:ea typeface="微软雅黑" panose="020B0503020204020204" pitchFamily="34" charset="-122"/>
              </a:rPr>
              <a:t>1.1.2.3 </a:t>
            </a:r>
            <a:r>
              <a:rPr lang="zh-CN" altLang="en-US" sz="2400" b="1" dirty="0">
                <a:latin typeface="微软雅黑" panose="020B0503020204020204" pitchFamily="34" charset="-122"/>
                <a:ea typeface="微软雅黑" panose="020B0503020204020204" pitchFamily="34" charset="-122"/>
              </a:rPr>
              <a:t>信息的功能</a:t>
            </a:r>
            <a:endParaRPr lang="en-US" altLang="zh-CN" sz="2400" b="1" dirty="0">
              <a:latin typeface="微软雅黑" panose="020B0503020204020204" pitchFamily="34" charset="-122"/>
              <a:ea typeface="微软雅黑" panose="020B0503020204020204" pitchFamily="34" charset="-122"/>
            </a:endParaRPr>
          </a:p>
          <a:p>
            <a:endParaRPr lang="en-US" altLang="zh-CN" sz="2400" b="1" dirty="0">
              <a:latin typeface="微软雅黑" panose="020B0503020204020204" pitchFamily="34" charset="-122"/>
              <a:ea typeface="微软雅黑" panose="020B0503020204020204" pitchFamily="34" charset="-122"/>
            </a:endParaRPr>
          </a:p>
          <a:p>
            <a:r>
              <a:rPr lang="en-US" altLang="zh-CN" sz="2400" b="1" dirty="0">
                <a:latin typeface="微软雅黑" panose="020B0503020204020204" pitchFamily="34" charset="-122"/>
                <a:ea typeface="微软雅黑" panose="020B0503020204020204" pitchFamily="34" charset="-122"/>
              </a:rPr>
              <a:t>1.1.2.4 </a:t>
            </a:r>
            <a:r>
              <a:rPr lang="zh-CN" altLang="en-US" sz="2400" b="1" dirty="0">
                <a:latin typeface="微软雅黑" panose="020B0503020204020204" pitchFamily="34" charset="-122"/>
                <a:ea typeface="微软雅黑" panose="020B0503020204020204" pitchFamily="34" charset="-122"/>
              </a:rPr>
              <a:t>信息 “三问”</a:t>
            </a:r>
          </a:p>
        </p:txBody>
      </p:sp>
    </p:spTree>
    <p:extLst>
      <p:ext uri="{BB962C8B-B14F-4D97-AF65-F5344CB8AC3E}">
        <p14:creationId xmlns:p14="http://schemas.microsoft.com/office/powerpoint/2010/main" val="7773598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371A79BD-0B08-46F7-9640-7271779C6736}"/>
              </a:ext>
            </a:extLst>
          </p:cNvPr>
          <p:cNvSpPr>
            <a:spLocks noGrp="1" noRot="1" noChangeArrowheads="1"/>
          </p:cNvSpPr>
          <p:nvPr>
            <p:ph type="title" idx="4294967295"/>
          </p:nvPr>
        </p:nvSpPr>
        <p:spPr>
          <a:xfrm>
            <a:off x="457200" y="188640"/>
            <a:ext cx="7543800" cy="503238"/>
          </a:xfrm>
        </p:spPr>
        <p:txBody>
          <a:bodyPr>
            <a:noAutofit/>
          </a:bodyPr>
          <a:lstStyle/>
          <a:p>
            <a:pPr algn="l"/>
            <a:r>
              <a:rPr lang="en-US" altLang="zh-CN" sz="3600" b="1" dirty="0">
                <a:solidFill>
                  <a:srgbClr val="660066"/>
                </a:solidFill>
                <a:latin typeface="黑体" panose="02010609060101010101" pitchFamily="49" charset="-122"/>
                <a:ea typeface="黑体" panose="02010609060101010101" pitchFamily="49" charset="-122"/>
              </a:rPr>
              <a:t>1.1.2.1 </a:t>
            </a:r>
            <a:r>
              <a:rPr lang="zh-CN" altLang="en-US" sz="3600" b="1" dirty="0">
                <a:solidFill>
                  <a:srgbClr val="660066"/>
                </a:solidFill>
                <a:latin typeface="黑体" panose="02010609060101010101" pitchFamily="49" charset="-122"/>
                <a:ea typeface="黑体" panose="02010609060101010101" pitchFamily="49" charset="-122"/>
              </a:rPr>
              <a:t>信息的分类</a:t>
            </a:r>
            <a:endParaRPr lang="en-US" altLang="zh-CN" sz="3600" b="1" dirty="0">
              <a:solidFill>
                <a:srgbClr val="660066"/>
              </a:solidFill>
              <a:latin typeface="黑体" panose="02010609060101010101" pitchFamily="49" charset="-122"/>
              <a:ea typeface="黑体" panose="02010609060101010101" pitchFamily="49" charset="-122"/>
            </a:endParaRPr>
          </a:p>
        </p:txBody>
      </p:sp>
      <p:graphicFrame>
        <p:nvGraphicFramePr>
          <p:cNvPr id="60419" name="Group 3">
            <a:extLst>
              <a:ext uri="{FF2B5EF4-FFF2-40B4-BE49-F238E27FC236}">
                <a16:creationId xmlns:a16="http://schemas.microsoft.com/office/drawing/2014/main" id="{7E2D0B07-C278-4D4C-A95B-9FE70C1E1E7F}"/>
              </a:ext>
            </a:extLst>
          </p:cNvPr>
          <p:cNvGraphicFramePr>
            <a:graphicFrameLocks noGrp="1"/>
          </p:cNvGraphicFramePr>
          <p:nvPr>
            <p:ph idx="4294967295"/>
            <p:extLst>
              <p:ext uri="{D42A27DB-BD31-4B8C-83A1-F6EECF244321}">
                <p14:modId xmlns:p14="http://schemas.microsoft.com/office/powerpoint/2010/main" val="1039323917"/>
              </p:ext>
            </p:extLst>
          </p:nvPr>
        </p:nvGraphicFramePr>
        <p:xfrm>
          <a:off x="1079612" y="1052737"/>
          <a:ext cx="6984776" cy="5765740"/>
        </p:xfrm>
        <a:graphic>
          <a:graphicData uri="http://schemas.openxmlformats.org/drawingml/2006/table">
            <a:tbl>
              <a:tblPr/>
              <a:tblGrid>
                <a:gridCol w="2196244">
                  <a:extLst>
                    <a:ext uri="{9D8B030D-6E8A-4147-A177-3AD203B41FA5}">
                      <a16:colId xmlns:a16="http://schemas.microsoft.com/office/drawing/2014/main" val="20000"/>
                    </a:ext>
                  </a:extLst>
                </a:gridCol>
                <a:gridCol w="4788532">
                  <a:extLst>
                    <a:ext uri="{9D8B030D-6E8A-4147-A177-3AD203B41FA5}">
                      <a16:colId xmlns:a16="http://schemas.microsoft.com/office/drawing/2014/main" val="20001"/>
                    </a:ext>
                  </a:extLst>
                </a:gridCol>
              </a:tblGrid>
              <a:tr h="336964">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CC0066"/>
                          </a:solidFill>
                          <a:effectLst/>
                          <a:latin typeface="Arial" pitchFamily="34" charset="0"/>
                          <a:ea typeface="宋体" pitchFamily="2" charset="-122"/>
                        </a:rPr>
                        <a:t>分类标准</a:t>
                      </a:r>
                      <a:endParaRPr kumimoji="0" lang="zh-CN" sz="1700" b="0" i="0" u="none" strike="noStrike" cap="none" normalizeH="0" baseline="0">
                        <a:ln>
                          <a:noFill/>
                        </a:ln>
                        <a:solidFill>
                          <a:srgbClr val="CC0066"/>
                        </a:solidFill>
                        <a:effectLst/>
                        <a:latin typeface="Arial" pitchFamily="34" charset="0"/>
                        <a:ea typeface="宋体" pitchFamily="2" charset="-122"/>
                      </a:endParaRP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CC0066"/>
                          </a:solidFill>
                          <a:effectLst/>
                          <a:latin typeface="Arial" pitchFamily="34" charset="0"/>
                          <a:ea typeface="宋体" pitchFamily="2" charset="-122"/>
                        </a:rPr>
                        <a:t>内容</a:t>
                      </a:r>
                      <a:endParaRPr kumimoji="0" lang="zh-CN" sz="1700" b="0" i="0" u="none" strike="noStrike" cap="none" normalizeH="0" baseline="0">
                        <a:ln>
                          <a:noFill/>
                        </a:ln>
                        <a:solidFill>
                          <a:srgbClr val="CC0066"/>
                        </a:solidFill>
                        <a:effectLst/>
                        <a:latin typeface="Arial" pitchFamily="34" charset="0"/>
                        <a:ea typeface="宋体" pitchFamily="2" charset="-122"/>
                      </a:endParaRP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8200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产生和作用机制</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自然信息、社会信息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3696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感知方式</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直接信息、间接信息</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3696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存在形式</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内储信息、外化信息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3696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dirty="0">
                          <a:ln>
                            <a:noFill/>
                          </a:ln>
                          <a:solidFill>
                            <a:srgbClr val="990000"/>
                          </a:solidFill>
                          <a:effectLst/>
                          <a:latin typeface="Arial" pitchFamily="34" charset="0"/>
                          <a:ea typeface="宋体" pitchFamily="2" charset="-122"/>
                        </a:rPr>
                        <a:t>动静态划分</a:t>
                      </a:r>
                      <a:endParaRPr kumimoji="0" lang="zh-CN" sz="1700" b="0" i="0" u="none" strike="noStrike" cap="none" normalizeH="0" baseline="0" dirty="0">
                        <a:ln>
                          <a:noFill/>
                        </a:ln>
                        <a:solidFill>
                          <a:srgbClr val="9900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动态信息、静态信息</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3696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符号种类</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语言信息、非语言信息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3696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外化结果</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有记录信息、无记录信息</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3696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流通方式</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可传递信息、非传递信息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3696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价值观念</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有用信息、无用信息</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3696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物质属性划分</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狭义信息、广义信息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33696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记录信息的准确情况</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正确信息、错误信息</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38200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传递的范围划分</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公开信息、内部信息、机密信息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r h="38200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信息发布的渠道</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正式渠道信息、非正式渠道信息</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2"/>
                  </a:ext>
                </a:extLst>
              </a:tr>
              <a:tr h="38200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信息的时代划分</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过去信息、未来信息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3"/>
                  </a:ext>
                </a:extLst>
              </a:tr>
              <a:tr h="38200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信息的稳定程度</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固定信息、流动信息</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4"/>
                  </a:ext>
                </a:extLst>
              </a:tr>
              <a:tr h="336964">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信息的范围</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dirty="0">
                          <a:ln>
                            <a:noFill/>
                          </a:ln>
                          <a:solidFill>
                            <a:srgbClr val="003300"/>
                          </a:solidFill>
                          <a:effectLst/>
                          <a:latin typeface="Arial" pitchFamily="34" charset="0"/>
                          <a:ea typeface="宋体" pitchFamily="2" charset="-122"/>
                        </a:rPr>
                        <a:t>内部信息、外部信息</a:t>
                      </a:r>
                      <a:endParaRPr kumimoji="0" lang="zh-CN" sz="1700" b="0" i="0" u="none" strike="noStrike" cap="none" normalizeH="0" baseline="0" dirty="0">
                        <a:ln>
                          <a:noFill/>
                        </a:ln>
                        <a:solidFill>
                          <a:srgbClr val="003300"/>
                        </a:solidFill>
                        <a:effectLst/>
                        <a:latin typeface="Arial" pitchFamily="34" charset="0"/>
                        <a:ea typeface="宋体"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290430343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0418"/>
                                        </p:tgtEl>
                                        <p:attrNameLst>
                                          <p:attrName>style.visibility</p:attrName>
                                        </p:attrNameLst>
                                      </p:cBhvr>
                                      <p:to>
                                        <p:strVal val="visible"/>
                                      </p:to>
                                    </p:set>
                                    <p:anim calcmode="lin" valueType="num">
                                      <p:cBhvr additive="base">
                                        <p:cTn id="7" dur="500" fill="hold"/>
                                        <p:tgtEl>
                                          <p:spTgt spid="60418"/>
                                        </p:tgtEl>
                                        <p:attrNameLst>
                                          <p:attrName>ppt_x</p:attrName>
                                        </p:attrNameLst>
                                      </p:cBhvr>
                                      <p:tavLst>
                                        <p:tav tm="0">
                                          <p:val>
                                            <p:strVal val="0-#ppt_w/2"/>
                                          </p:val>
                                        </p:tav>
                                        <p:tav tm="100000">
                                          <p:val>
                                            <p:strVal val="#ppt_x"/>
                                          </p:val>
                                        </p:tav>
                                      </p:tavLst>
                                    </p:anim>
                                    <p:anim calcmode="lin" valueType="num">
                                      <p:cBhvr additive="base">
                                        <p:cTn id="8" dur="500" fill="hold"/>
                                        <p:tgtEl>
                                          <p:spTgt spid="60418"/>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4" presetClass="entr" presetSubtype="16" fill="hold" nodeType="clickEffect">
                                  <p:stCondLst>
                                    <p:cond delay="0"/>
                                  </p:stCondLst>
                                  <p:childTnLst>
                                    <p:set>
                                      <p:cBhvr>
                                        <p:cTn id="12" dur="1" fill="hold">
                                          <p:stCondLst>
                                            <p:cond delay="0"/>
                                          </p:stCondLst>
                                        </p:cTn>
                                        <p:tgtEl>
                                          <p:spTgt spid="60419"/>
                                        </p:tgtEl>
                                        <p:attrNameLst>
                                          <p:attrName>style.visibility</p:attrName>
                                        </p:attrNameLst>
                                      </p:cBhvr>
                                      <p:to>
                                        <p:strVal val="visible"/>
                                      </p:to>
                                    </p:set>
                                    <p:animEffect transition="in" filter="box(in)">
                                      <p:cBhvr>
                                        <p:cTn id="13" dur="500"/>
                                        <p:tgtEl>
                                          <p:spTgt spid="604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418" grpId="0"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48039AB3-50A9-4EEE-960F-91E616A0A42F}"/>
              </a:ext>
            </a:extLst>
          </p:cNvPr>
          <p:cNvSpPr>
            <a:spLocks noGrp="1" noChangeArrowheads="1"/>
          </p:cNvSpPr>
          <p:nvPr>
            <p:ph type="title" idx="4294967295"/>
          </p:nvPr>
        </p:nvSpPr>
        <p:spPr>
          <a:xfrm>
            <a:off x="285720" y="0"/>
            <a:ext cx="7543800" cy="579438"/>
          </a:xfrm>
          <a:noFill/>
        </p:spPr>
        <p:txBody>
          <a:bodyPr anchor="b">
            <a:normAutofit fontScale="90000"/>
          </a:bodyPr>
          <a:lstStyle/>
          <a:p>
            <a:pPr algn="l" eaLnBrk="1" hangingPunct="1"/>
            <a:r>
              <a:rPr lang="en-US" altLang="zh-CN" sz="4000" b="1" dirty="0">
                <a:solidFill>
                  <a:srgbClr val="660066"/>
                </a:solidFill>
                <a:latin typeface="黑体" panose="02010609060101010101" pitchFamily="49" charset="-122"/>
                <a:ea typeface="黑体" panose="02010609060101010101" pitchFamily="49" charset="-122"/>
              </a:rPr>
              <a:t>1.1.2.1</a:t>
            </a:r>
            <a:r>
              <a:rPr lang="zh-CN" altLang="en-US" sz="4000" b="1" dirty="0">
                <a:solidFill>
                  <a:srgbClr val="660066"/>
                </a:solidFill>
                <a:latin typeface="黑体" panose="02010609060101010101" pitchFamily="49" charset="-122"/>
                <a:ea typeface="黑体" panose="02010609060101010101" pitchFamily="49" charset="-122"/>
              </a:rPr>
              <a:t>信息的分类</a:t>
            </a:r>
            <a:r>
              <a:rPr lang="zh-CN" altLang="en-US" sz="2200" b="1" dirty="0"/>
              <a:t>（按载体特点分类）</a:t>
            </a:r>
            <a:endParaRPr lang="zh-CN" altLang="en-US" sz="4000" b="1" dirty="0"/>
          </a:p>
        </p:txBody>
      </p:sp>
      <p:graphicFrame>
        <p:nvGraphicFramePr>
          <p:cNvPr id="61443" name="Group 3">
            <a:extLst>
              <a:ext uri="{FF2B5EF4-FFF2-40B4-BE49-F238E27FC236}">
                <a16:creationId xmlns:a16="http://schemas.microsoft.com/office/drawing/2014/main" id="{447C66FA-FD6E-46C6-8FA2-0E4B4D182D86}"/>
              </a:ext>
            </a:extLst>
          </p:cNvPr>
          <p:cNvGraphicFramePr>
            <a:graphicFrameLocks noGrp="1"/>
          </p:cNvGraphicFramePr>
          <p:nvPr>
            <p:ph idx="4294967295"/>
          </p:nvPr>
        </p:nvGraphicFramePr>
        <p:xfrm>
          <a:off x="304800" y="533400"/>
          <a:ext cx="8229600" cy="6337308"/>
        </p:xfrm>
        <a:graphic>
          <a:graphicData uri="http://schemas.openxmlformats.org/drawingml/2006/table">
            <a:tbl>
              <a:tblPr/>
              <a:tblGrid>
                <a:gridCol w="1676400">
                  <a:extLst>
                    <a:ext uri="{9D8B030D-6E8A-4147-A177-3AD203B41FA5}">
                      <a16:colId xmlns:a16="http://schemas.microsoft.com/office/drawing/2014/main" val="20000"/>
                    </a:ext>
                  </a:extLst>
                </a:gridCol>
                <a:gridCol w="6553200">
                  <a:extLst>
                    <a:ext uri="{9D8B030D-6E8A-4147-A177-3AD203B41FA5}">
                      <a16:colId xmlns:a16="http://schemas.microsoft.com/office/drawing/2014/main" val="20001"/>
                    </a:ext>
                  </a:extLst>
                </a:gridCol>
              </a:tblGrid>
              <a:tr h="350838">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dirty="0">
                          <a:ln>
                            <a:noFill/>
                          </a:ln>
                          <a:solidFill>
                            <a:srgbClr val="CC0066"/>
                          </a:solidFill>
                          <a:effectLst/>
                          <a:latin typeface="Arial" pitchFamily="34" charset="0"/>
                          <a:ea typeface="宋体" pitchFamily="2" charset="-122"/>
                        </a:rPr>
                        <a:t>载体特点</a:t>
                      </a:r>
                      <a:endParaRPr kumimoji="0" lang="zh-CN" sz="1700" b="0" i="0" u="none" strike="noStrike" cap="none" normalizeH="0" baseline="0" dirty="0">
                        <a:ln>
                          <a:noFill/>
                        </a:ln>
                        <a:solidFill>
                          <a:srgbClr val="CC0066"/>
                        </a:solidFill>
                        <a:effectLst/>
                        <a:latin typeface="Arial" pitchFamily="34" charset="0"/>
                        <a:ea typeface="宋体" pitchFamily="2" charset="-122"/>
                      </a:endParaRPr>
                    </a:p>
                  </a:txBody>
                  <a:tcPr marT="45725" marB="45725"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CC0066"/>
                          </a:solidFill>
                          <a:effectLst/>
                          <a:latin typeface="Arial" pitchFamily="34" charset="0"/>
                          <a:ea typeface="宋体" pitchFamily="2" charset="-122"/>
                        </a:rPr>
                        <a:t>载体介质与信息类别</a:t>
                      </a:r>
                      <a:endParaRPr kumimoji="0" lang="zh-CN" sz="1700" b="0" i="0" u="none" strike="noStrike" cap="none" normalizeH="0" baseline="0">
                        <a:ln>
                          <a:noFill/>
                        </a:ln>
                        <a:solidFill>
                          <a:srgbClr val="CC0066"/>
                        </a:solidFill>
                        <a:effectLst/>
                        <a:latin typeface="Arial" pitchFamily="34" charset="0"/>
                        <a:ea typeface="宋体" pitchFamily="2" charset="-122"/>
                      </a:endParaRPr>
                    </a:p>
                  </a:txBody>
                  <a:tcPr marT="45725" marB="45725"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350838">
                <a:tc rowSpan="6">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altLang="en-US" sz="1700" b="1" i="0" u="none" strike="noStrike" cap="none" normalizeH="0" baseline="0">
                          <a:ln>
                            <a:noFill/>
                          </a:ln>
                          <a:solidFill>
                            <a:srgbClr val="003300"/>
                          </a:solidFill>
                          <a:effectLst/>
                          <a:latin typeface="Arial" pitchFamily="34" charset="0"/>
                          <a:ea typeface="宋体" pitchFamily="2" charset="-122"/>
                        </a:rPr>
                        <a:t>载体的物理介质</a:t>
                      </a:r>
                    </a:p>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endParaRPr kumimoji="0" lang="en-US"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书写介质：各类纸质及其他金属与非金属介质</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1"/>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dirty="0">
                          <a:ln>
                            <a:noFill/>
                          </a:ln>
                          <a:solidFill>
                            <a:srgbClr val="990000"/>
                          </a:solidFill>
                          <a:effectLst/>
                          <a:latin typeface="Arial" pitchFamily="34" charset="0"/>
                          <a:ea typeface="宋体" pitchFamily="2" charset="-122"/>
                        </a:rPr>
                        <a:t>磁介质：磁卡、计算机用磁性软盘、硬盘等</a:t>
                      </a:r>
                      <a:endParaRPr kumimoji="0" lang="zh-CN" sz="1700" b="0" i="0" u="none" strike="noStrike" cap="none" normalizeH="0" baseline="0" dirty="0">
                        <a:ln>
                          <a:noFill/>
                        </a:ln>
                        <a:solidFill>
                          <a:srgbClr val="9900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2"/>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电介质：普通电路与微型电路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3"/>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dirty="0">
                          <a:ln>
                            <a:noFill/>
                          </a:ln>
                          <a:solidFill>
                            <a:srgbClr val="990000"/>
                          </a:solidFill>
                          <a:effectLst/>
                          <a:latin typeface="Arial" pitchFamily="34" charset="0"/>
                          <a:ea typeface="宋体" pitchFamily="2" charset="-122"/>
                        </a:rPr>
                        <a:t>光介质：光盘、光纤</a:t>
                      </a:r>
                      <a:endParaRPr kumimoji="0" lang="zh-CN" sz="1700" b="0" i="0" u="none" strike="noStrike" cap="none" normalizeH="0" baseline="0" dirty="0">
                        <a:ln>
                          <a:noFill/>
                        </a:ln>
                        <a:solidFill>
                          <a:srgbClr val="9900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4"/>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声介质：音响设备、录音设备等及人</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5"/>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实体介质：温度计、风向仪等</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6"/>
                  </a:ext>
                </a:extLst>
              </a:tr>
              <a:tr h="350838">
                <a:tc rowSpan="7">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载体的运动形式</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文本信息：</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7"/>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声信息：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8"/>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电信息：</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9"/>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光信息：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10"/>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dirty="0">
                          <a:ln>
                            <a:noFill/>
                          </a:ln>
                          <a:solidFill>
                            <a:srgbClr val="990000"/>
                          </a:solidFill>
                          <a:effectLst/>
                          <a:latin typeface="Arial" pitchFamily="34" charset="0"/>
                          <a:ea typeface="宋体" pitchFamily="2" charset="-122"/>
                        </a:rPr>
                        <a:t>磁信息：</a:t>
                      </a:r>
                      <a:endParaRPr kumimoji="0" lang="zh-CN" sz="1700" b="0" i="0" u="none" strike="noStrike" cap="none" normalizeH="0" baseline="0" dirty="0">
                        <a:ln>
                          <a:noFill/>
                        </a:ln>
                        <a:solidFill>
                          <a:srgbClr val="9900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11"/>
                  </a:ext>
                </a:extLst>
              </a:tr>
              <a:tr h="371475">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形态信息：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12"/>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气味信息：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13"/>
                  </a:ext>
                </a:extLst>
              </a:tr>
              <a:tr h="350838">
                <a:tc rowSpan="4">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altLang="en-US" sz="1700" b="1" i="0" u="none" strike="noStrike" cap="none" normalizeH="0" baseline="0">
                          <a:ln>
                            <a:noFill/>
                          </a:ln>
                          <a:solidFill>
                            <a:srgbClr val="003300"/>
                          </a:solidFill>
                          <a:effectLst/>
                          <a:latin typeface="Arial" pitchFamily="34" charset="0"/>
                          <a:ea typeface="宋体" pitchFamily="2" charset="-122"/>
                        </a:rPr>
                        <a:t>载体运动对人的器官的作用</a:t>
                      </a:r>
                    </a:p>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endParaRPr kumimoji="0" lang="en-US"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视觉信息</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14"/>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003300"/>
                          </a:solidFill>
                          <a:effectLst/>
                          <a:latin typeface="Arial" pitchFamily="34" charset="0"/>
                          <a:ea typeface="宋体" pitchFamily="2" charset="-122"/>
                        </a:rPr>
                        <a:t>听觉信息</a:t>
                      </a:r>
                      <a:endParaRPr kumimoji="0" lang="zh-CN" sz="1700" b="0" i="0" u="none" strike="noStrike" cap="none" normalizeH="0" baseline="0">
                        <a:ln>
                          <a:noFill/>
                        </a:ln>
                        <a:solidFill>
                          <a:srgbClr val="0033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15"/>
                  </a:ext>
                </a:extLst>
              </a:tr>
              <a:tr h="352425">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a:ln>
                            <a:noFill/>
                          </a:ln>
                          <a:solidFill>
                            <a:srgbClr val="990000"/>
                          </a:solidFill>
                          <a:effectLst/>
                          <a:latin typeface="Arial" pitchFamily="34" charset="0"/>
                          <a:ea typeface="宋体" pitchFamily="2" charset="-122"/>
                        </a:rPr>
                        <a:t>嗅觉信息</a:t>
                      </a:r>
                      <a:endParaRPr kumimoji="0" lang="zh-CN" sz="1700" b="0" i="0" u="none" strike="noStrike" cap="none" normalizeH="0" baseline="0">
                        <a:ln>
                          <a:noFill/>
                        </a:ln>
                        <a:solidFill>
                          <a:srgbClr val="9900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16"/>
                  </a:ext>
                </a:extLst>
              </a:tr>
              <a:tr h="350838">
                <a:tc vMerge="1">
                  <a:txBody>
                    <a:bodyPr/>
                    <a:lstStyle/>
                    <a:p>
                      <a:endParaRPr lang="zh-CN" altLang="en-US"/>
                    </a:p>
                  </a:txBody>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5000"/>
                        <a:buFont typeface="Wingdings" pitchFamily="2" charset="2"/>
                        <a:buNone/>
                        <a:tabLst/>
                      </a:pPr>
                      <a:r>
                        <a:rPr kumimoji="0" lang="zh-CN" sz="1700" b="1" i="0" u="none" strike="noStrike" cap="none" normalizeH="0" baseline="0" dirty="0">
                          <a:ln>
                            <a:noFill/>
                          </a:ln>
                          <a:solidFill>
                            <a:srgbClr val="003300"/>
                          </a:solidFill>
                          <a:effectLst/>
                          <a:latin typeface="Arial" pitchFamily="34" charset="0"/>
                          <a:ea typeface="宋体" pitchFamily="2" charset="-122"/>
                        </a:rPr>
                        <a:t>触觉信息</a:t>
                      </a:r>
                      <a:endParaRPr kumimoji="0" lang="zh-CN" sz="1700" b="0" i="0" u="none" strike="noStrike" cap="none" normalizeH="0" baseline="0" dirty="0">
                        <a:ln>
                          <a:noFill/>
                        </a:ln>
                        <a:solidFill>
                          <a:srgbClr val="003300"/>
                        </a:solidFill>
                        <a:effectLst/>
                        <a:latin typeface="Arial" pitchFamily="34" charset="0"/>
                        <a:ea typeface="宋体" pitchFamily="2" charset="-122"/>
                      </a:endParaRPr>
                    </a:p>
                  </a:txBody>
                  <a:tcPr marT="45725" marB="4572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17"/>
                  </a:ext>
                </a:extLst>
              </a:tr>
            </a:tbl>
          </a:graphicData>
        </a:graphic>
      </p:graphicFrame>
    </p:spTree>
    <p:extLst>
      <p:ext uri="{BB962C8B-B14F-4D97-AF65-F5344CB8AC3E}">
        <p14:creationId xmlns:p14="http://schemas.microsoft.com/office/powerpoint/2010/main" val="18551007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1442"/>
                                        </p:tgtEl>
                                        <p:attrNameLst>
                                          <p:attrName>style.visibility</p:attrName>
                                        </p:attrNameLst>
                                      </p:cBhvr>
                                      <p:to>
                                        <p:strVal val="visible"/>
                                      </p:to>
                                    </p:set>
                                    <p:anim calcmode="lin" valueType="num">
                                      <p:cBhvr additive="base">
                                        <p:cTn id="7" dur="500" fill="hold"/>
                                        <p:tgtEl>
                                          <p:spTgt spid="61442"/>
                                        </p:tgtEl>
                                        <p:attrNameLst>
                                          <p:attrName>ppt_x</p:attrName>
                                        </p:attrNameLst>
                                      </p:cBhvr>
                                      <p:tavLst>
                                        <p:tav tm="0">
                                          <p:val>
                                            <p:strVal val="0-#ppt_w/2"/>
                                          </p:val>
                                        </p:tav>
                                        <p:tav tm="100000">
                                          <p:val>
                                            <p:strVal val="#ppt_x"/>
                                          </p:val>
                                        </p:tav>
                                      </p:tavLst>
                                    </p:anim>
                                    <p:anim calcmode="lin" valueType="num">
                                      <p:cBhvr additive="base">
                                        <p:cTn id="8" dur="500" fill="hold"/>
                                        <p:tgtEl>
                                          <p:spTgt spid="61442"/>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4" presetClass="entr" presetSubtype="32" fill="hold" nodeType="clickEffect">
                                  <p:stCondLst>
                                    <p:cond delay="0"/>
                                  </p:stCondLst>
                                  <p:childTnLst>
                                    <p:set>
                                      <p:cBhvr>
                                        <p:cTn id="12" dur="1" fill="hold">
                                          <p:stCondLst>
                                            <p:cond delay="0"/>
                                          </p:stCondLst>
                                        </p:cTn>
                                        <p:tgtEl>
                                          <p:spTgt spid="61443"/>
                                        </p:tgtEl>
                                        <p:attrNameLst>
                                          <p:attrName>style.visibility</p:attrName>
                                        </p:attrNameLst>
                                      </p:cBhvr>
                                      <p:to>
                                        <p:strVal val="visible"/>
                                      </p:to>
                                    </p:set>
                                    <p:animEffect transition="in" filter="box(out)">
                                      <p:cBhvr>
                                        <p:cTn id="13" dur="500"/>
                                        <p:tgtEl>
                                          <p:spTgt spid="614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42" grpId="0"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6F2022CD-1EA2-4218-9C7A-C853319023F8}"/>
              </a:ext>
            </a:extLst>
          </p:cNvPr>
          <p:cNvSpPr>
            <a:spLocks noGrp="1" noRot="1" noChangeArrowheads="1"/>
          </p:cNvSpPr>
          <p:nvPr>
            <p:ph type="title" idx="4294967295"/>
          </p:nvPr>
        </p:nvSpPr>
        <p:spPr>
          <a:xfrm>
            <a:off x="603250" y="0"/>
            <a:ext cx="8540750" cy="1143000"/>
          </a:xfrm>
        </p:spPr>
        <p:txBody>
          <a:bodyPr>
            <a:normAutofit/>
          </a:bodyPr>
          <a:lstStyle/>
          <a:p>
            <a:pPr algn="l" eaLnBrk="1" hangingPunct="1"/>
            <a:r>
              <a:rPr lang="zh-CN" altLang="en-US" sz="3600" b="1" dirty="0">
                <a:solidFill>
                  <a:srgbClr val="660066"/>
                </a:solidFill>
                <a:latin typeface="黑体" panose="02010609060101010101" pitchFamily="49" charset="-122"/>
                <a:ea typeface="黑体" panose="02010609060101010101" pitchFamily="49" charset="-122"/>
              </a:rPr>
              <a:t>1.1.2</a:t>
            </a:r>
            <a:r>
              <a:rPr lang="en-US" altLang="zh-CN" sz="3600" b="1" dirty="0">
                <a:solidFill>
                  <a:srgbClr val="660066"/>
                </a:solidFill>
                <a:latin typeface="黑体" panose="02010609060101010101" pitchFamily="49" charset="-122"/>
                <a:ea typeface="黑体" panose="02010609060101010101" pitchFamily="49" charset="-122"/>
              </a:rPr>
              <a:t>.2 </a:t>
            </a:r>
            <a:r>
              <a:rPr lang="zh-CN" altLang="en-US" sz="3600" b="1" dirty="0">
                <a:solidFill>
                  <a:srgbClr val="660066"/>
                </a:solidFill>
                <a:latin typeface="黑体" panose="02010609060101010101" pitchFamily="49" charset="-122"/>
                <a:ea typeface="黑体" panose="02010609060101010101" pitchFamily="49" charset="-122"/>
              </a:rPr>
              <a:t>信息的特征</a:t>
            </a:r>
          </a:p>
        </p:txBody>
      </p:sp>
      <p:grpSp>
        <p:nvGrpSpPr>
          <p:cNvPr id="2" name="Group 3">
            <a:extLst>
              <a:ext uri="{FF2B5EF4-FFF2-40B4-BE49-F238E27FC236}">
                <a16:creationId xmlns:a16="http://schemas.microsoft.com/office/drawing/2014/main" id="{CC12F372-7166-4175-9098-2BC0E45886A3}"/>
              </a:ext>
            </a:extLst>
          </p:cNvPr>
          <p:cNvGrpSpPr>
            <a:grpSpLocks/>
          </p:cNvGrpSpPr>
          <p:nvPr/>
        </p:nvGrpSpPr>
        <p:grpSpPr bwMode="auto">
          <a:xfrm>
            <a:off x="828675" y="1663700"/>
            <a:ext cx="7718425" cy="2238375"/>
            <a:chOff x="0" y="0"/>
            <a:chExt cx="4862" cy="1410"/>
          </a:xfrm>
        </p:grpSpPr>
        <p:pic>
          <p:nvPicPr>
            <p:cNvPr id="69639" name="Rectangle 3">
              <a:extLst>
                <a:ext uri="{FF2B5EF4-FFF2-40B4-BE49-F238E27FC236}">
                  <a16:creationId xmlns:a16="http://schemas.microsoft.com/office/drawing/2014/main" id="{994F063F-F0C1-43B9-A931-71D13C37EB76}"/>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862" cy="1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9640" name="Text Box 5">
              <a:extLst>
                <a:ext uri="{FF2B5EF4-FFF2-40B4-BE49-F238E27FC236}">
                  <a16:creationId xmlns:a16="http://schemas.microsoft.com/office/drawing/2014/main" id="{C62A8450-34F4-4115-8BC2-382E1DC5848A}"/>
                </a:ext>
              </a:extLst>
            </p:cNvPr>
            <p:cNvSpPr txBox="1">
              <a:spLocks noChangeArrowheads="1"/>
            </p:cNvSpPr>
            <p:nvPr/>
          </p:nvSpPr>
          <p:spPr bwMode="auto">
            <a:xfrm>
              <a:off x="6" y="8"/>
              <a:ext cx="4848" cy="1392"/>
            </a:xfrm>
            <a:prstGeom prst="rect">
              <a:avLst/>
            </a:prstGeom>
            <a:solidFill>
              <a:schemeClr val="accent4">
                <a:lumMod val="20000"/>
                <a:lumOff val="80000"/>
              </a:schemeClr>
            </a:solidFill>
            <a:ln w="9525">
              <a:solidFill>
                <a:schemeClr val="bg1"/>
              </a:solidFill>
              <a:miter lim="800000"/>
              <a:headEnd/>
              <a:tailEnd/>
            </a:ln>
          </p:spPr>
          <p:txBody>
            <a:bodyPr wrap="none"/>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solidFill>
                    <a:srgbClr val="990000"/>
                  </a:solidFill>
                  <a:ea typeface="华文楷体" panose="02010600040101010101" pitchFamily="2" charset="-122"/>
                </a:rPr>
                <a:t>1</a:t>
              </a:r>
              <a:r>
                <a:rPr lang="zh-CN" altLang="en-US" sz="2800" dirty="0">
                  <a:solidFill>
                    <a:srgbClr val="990000"/>
                  </a:solidFill>
                  <a:ea typeface="华文楷体" panose="02010600040101010101" pitchFamily="2" charset="-122"/>
                </a:rPr>
                <a:t>、普遍性：</a:t>
              </a: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a:t>
              </a:r>
              <a:r>
                <a:rPr lang="zh-CN" altLang="en-US" sz="2800" dirty="0">
                  <a:ea typeface="华文楷体" panose="02010600040101010101" pitchFamily="2" charset="-122"/>
                </a:rPr>
                <a:t>无处不在，无时不在</a:t>
              </a: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普遍存在于自然界、人类社会、人类的思维或</a:t>
              </a: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精神领域中。</a:t>
              </a:r>
            </a:p>
          </p:txBody>
        </p:sp>
      </p:grpSp>
      <p:grpSp>
        <p:nvGrpSpPr>
          <p:cNvPr id="3" name="Group 6">
            <a:extLst>
              <a:ext uri="{FF2B5EF4-FFF2-40B4-BE49-F238E27FC236}">
                <a16:creationId xmlns:a16="http://schemas.microsoft.com/office/drawing/2014/main" id="{5FBE8941-DF92-4AFA-A99C-1ED565D1D50F}"/>
              </a:ext>
            </a:extLst>
          </p:cNvPr>
          <p:cNvGrpSpPr>
            <a:grpSpLocks/>
          </p:cNvGrpSpPr>
          <p:nvPr/>
        </p:nvGrpSpPr>
        <p:grpSpPr bwMode="auto">
          <a:xfrm>
            <a:off x="847725" y="4181475"/>
            <a:ext cx="7716838" cy="2232025"/>
            <a:chOff x="0" y="0"/>
            <a:chExt cx="4861" cy="1406"/>
          </a:xfrm>
        </p:grpSpPr>
        <p:pic>
          <p:nvPicPr>
            <p:cNvPr id="69637" name="Rectangle 4">
              <a:extLst>
                <a:ext uri="{FF2B5EF4-FFF2-40B4-BE49-F238E27FC236}">
                  <a16:creationId xmlns:a16="http://schemas.microsoft.com/office/drawing/2014/main" id="{20E0AFF6-18D5-43D0-AD45-79383D3D43A1}"/>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861" cy="14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9638" name="Text Box 8">
              <a:extLst>
                <a:ext uri="{FF2B5EF4-FFF2-40B4-BE49-F238E27FC236}">
                  <a16:creationId xmlns:a16="http://schemas.microsoft.com/office/drawing/2014/main" id="{C01C788B-5BC4-4229-9466-021517DB9A1B}"/>
                </a:ext>
              </a:extLst>
            </p:cNvPr>
            <p:cNvSpPr txBox="1">
              <a:spLocks noChangeArrowheads="1"/>
            </p:cNvSpPr>
            <p:nvPr/>
          </p:nvSpPr>
          <p:spPr bwMode="auto">
            <a:xfrm>
              <a:off x="6" y="6"/>
              <a:ext cx="4848" cy="1392"/>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solidFill>
                    <a:srgbClr val="990000"/>
                  </a:solidFill>
                  <a:ea typeface="华文楷体" panose="02010600040101010101" pitchFamily="2" charset="-122"/>
                </a:rPr>
                <a:t>2</a:t>
              </a:r>
              <a:r>
                <a:rPr lang="zh-CN" altLang="en-US" sz="2800" dirty="0">
                  <a:solidFill>
                    <a:srgbClr val="990000"/>
                  </a:solidFill>
                  <a:ea typeface="华文楷体" panose="02010600040101010101" pitchFamily="2" charset="-122"/>
                </a:rPr>
                <a:t>、客观性：</a:t>
              </a: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a:t>
              </a:r>
              <a:r>
                <a:rPr lang="zh-CN" altLang="en-US" sz="2800" dirty="0">
                  <a:ea typeface="华文楷体" panose="02010600040101010101" pitchFamily="2" charset="-122"/>
                </a:rPr>
                <a:t>实实在在存在，符合客观实际</a:t>
              </a: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不能随意夸大或缩小，也不能通过人为加工修</a:t>
              </a: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饰，使其变异。</a:t>
              </a:r>
            </a:p>
          </p:txBody>
        </p:sp>
      </p:grpSp>
    </p:spTree>
    <p:extLst>
      <p:ext uri="{BB962C8B-B14F-4D97-AF65-F5344CB8AC3E}">
        <p14:creationId xmlns:p14="http://schemas.microsoft.com/office/powerpoint/2010/main" val="2142482028"/>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70658" name="Group 2">
            <a:extLst>
              <a:ext uri="{FF2B5EF4-FFF2-40B4-BE49-F238E27FC236}">
                <a16:creationId xmlns:a16="http://schemas.microsoft.com/office/drawing/2014/main" id="{9B40C3ED-4376-4AD2-B5DF-B87AE775BFDF}"/>
              </a:ext>
            </a:extLst>
          </p:cNvPr>
          <p:cNvGrpSpPr>
            <a:grpSpLocks/>
          </p:cNvGrpSpPr>
          <p:nvPr/>
        </p:nvGrpSpPr>
        <p:grpSpPr bwMode="auto">
          <a:xfrm>
            <a:off x="506413" y="1895475"/>
            <a:ext cx="7796212" cy="1549400"/>
            <a:chOff x="0" y="0"/>
            <a:chExt cx="4911" cy="976"/>
          </a:xfrm>
        </p:grpSpPr>
        <p:pic>
          <p:nvPicPr>
            <p:cNvPr id="70663" name="Rectangle 2">
              <a:extLst>
                <a:ext uri="{FF2B5EF4-FFF2-40B4-BE49-F238E27FC236}">
                  <a16:creationId xmlns:a16="http://schemas.microsoft.com/office/drawing/2014/main" id="{133EB88A-9BDD-4408-B5E5-52D2CEE9C23D}"/>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911" cy="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664" name="Text Box 4">
              <a:extLst>
                <a:ext uri="{FF2B5EF4-FFF2-40B4-BE49-F238E27FC236}">
                  <a16:creationId xmlns:a16="http://schemas.microsoft.com/office/drawing/2014/main" id="{FB4AC538-74D2-4FE5-9E4A-125BD6206CDB}"/>
                </a:ext>
              </a:extLst>
            </p:cNvPr>
            <p:cNvSpPr txBox="1">
              <a:spLocks noChangeArrowheads="1"/>
            </p:cNvSpPr>
            <p:nvPr/>
          </p:nvSpPr>
          <p:spPr bwMode="auto">
            <a:xfrm>
              <a:off x="9" y="6"/>
              <a:ext cx="4896" cy="960"/>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hlink"/>
                </a:buClr>
                <a:buSzPct val="75000"/>
                <a:buFont typeface="Wingdings" panose="05000000000000000000" pitchFamily="2" charset="2"/>
                <a:buNone/>
              </a:pPr>
              <a:r>
                <a:rPr lang="en-US" altLang="zh-CN" sz="3000" dirty="0">
                  <a:solidFill>
                    <a:srgbClr val="990000"/>
                  </a:solidFill>
                  <a:ea typeface="华文楷体" panose="02010600040101010101" pitchFamily="2" charset="-122"/>
                </a:rPr>
                <a:t>3</a:t>
              </a:r>
              <a:r>
                <a:rPr lang="zh-CN" altLang="en-US" sz="3000" dirty="0">
                  <a:solidFill>
                    <a:srgbClr val="990000"/>
                  </a:solidFill>
                  <a:ea typeface="华文楷体" panose="02010600040101010101" pitchFamily="2" charset="-122"/>
                </a:rPr>
                <a:t>、时效性：</a:t>
              </a:r>
            </a:p>
            <a:p>
              <a:pPr eaLnBrk="1" hangingPunct="1">
                <a:spcBef>
                  <a:spcPct val="20000"/>
                </a:spcBef>
                <a:buClr>
                  <a:schemeClr val="hlink"/>
                </a:buClr>
                <a:buSzPct val="75000"/>
                <a:buFont typeface="Wingdings" panose="05000000000000000000" pitchFamily="2" charset="2"/>
                <a:buNone/>
              </a:pPr>
              <a:r>
                <a:rPr lang="zh-CN" altLang="en-US" sz="3000" dirty="0">
                  <a:solidFill>
                    <a:srgbClr val="990000"/>
                  </a:solidFill>
                  <a:ea typeface="华文楷体" panose="02010600040101010101" pitchFamily="2" charset="-122"/>
                </a:rPr>
                <a:t>     </a:t>
              </a:r>
              <a:r>
                <a:rPr lang="zh-CN" altLang="en-US" sz="3000" dirty="0">
                  <a:ea typeface="华文楷体" panose="02010600040101010101" pitchFamily="2" charset="-122"/>
                </a:rPr>
                <a:t>价值和作用体现在一定的时间和空间范围内</a:t>
              </a:r>
              <a:endParaRPr lang="zh-CN" altLang="en-US" sz="3000" dirty="0">
                <a:solidFill>
                  <a:srgbClr val="990000"/>
                </a:solidFill>
                <a:ea typeface="华文楷体" panose="02010600040101010101" pitchFamily="2" charset="-122"/>
              </a:endParaRPr>
            </a:p>
          </p:txBody>
        </p:sp>
      </p:grpSp>
      <p:grpSp>
        <p:nvGrpSpPr>
          <p:cNvPr id="3" name="Group 5">
            <a:extLst>
              <a:ext uri="{FF2B5EF4-FFF2-40B4-BE49-F238E27FC236}">
                <a16:creationId xmlns:a16="http://schemas.microsoft.com/office/drawing/2014/main" id="{14B2C028-4C98-452C-8E15-3D1B662BE368}"/>
              </a:ext>
            </a:extLst>
          </p:cNvPr>
          <p:cNvGrpSpPr>
            <a:grpSpLocks/>
          </p:cNvGrpSpPr>
          <p:nvPr/>
        </p:nvGrpSpPr>
        <p:grpSpPr bwMode="auto">
          <a:xfrm>
            <a:off x="493713" y="3779838"/>
            <a:ext cx="7875587" cy="1700212"/>
            <a:chOff x="0" y="0"/>
            <a:chExt cx="4961" cy="1071"/>
          </a:xfrm>
        </p:grpSpPr>
        <p:pic>
          <p:nvPicPr>
            <p:cNvPr id="70661" name="Rectangle 4">
              <a:extLst>
                <a:ext uri="{FF2B5EF4-FFF2-40B4-BE49-F238E27FC236}">
                  <a16:creationId xmlns:a16="http://schemas.microsoft.com/office/drawing/2014/main" id="{773D8684-E815-4953-AB43-96B85AD26663}"/>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961" cy="1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662" name="Text Box 7">
              <a:extLst>
                <a:ext uri="{FF2B5EF4-FFF2-40B4-BE49-F238E27FC236}">
                  <a16:creationId xmlns:a16="http://schemas.microsoft.com/office/drawing/2014/main" id="{81C65A8B-22D3-4E75-82C0-0667F5D62F5E}"/>
                </a:ext>
              </a:extLst>
            </p:cNvPr>
            <p:cNvSpPr txBox="1">
              <a:spLocks noChangeArrowheads="1"/>
            </p:cNvSpPr>
            <p:nvPr/>
          </p:nvSpPr>
          <p:spPr bwMode="auto">
            <a:xfrm>
              <a:off x="9" y="6"/>
              <a:ext cx="4944" cy="1056"/>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solidFill>
                    <a:srgbClr val="990000"/>
                  </a:solidFill>
                  <a:ea typeface="华文楷体" panose="02010600040101010101" pitchFamily="2" charset="-122"/>
                </a:rPr>
                <a:t>4</a:t>
              </a:r>
              <a:r>
                <a:rPr lang="zh-CN" altLang="en-US" sz="2800" dirty="0">
                  <a:solidFill>
                    <a:srgbClr val="990000"/>
                  </a:solidFill>
                  <a:ea typeface="华文楷体" panose="02010600040101010101" pitchFamily="2" charset="-122"/>
                </a:rPr>
                <a:t>、传递性</a:t>
              </a:r>
              <a:r>
                <a:rPr lang="zh-CN" altLang="en-US" sz="2800" dirty="0">
                  <a:solidFill>
                    <a:srgbClr val="990000"/>
                  </a:solidFill>
                  <a:ea typeface="华文楷体" panose="02010600040101010101" pitchFamily="2" charset="-122"/>
                  <a:sym typeface="Wingdings" panose="05000000000000000000" pitchFamily="2" charset="2"/>
                </a:rPr>
                <a:t>（本质特性）</a:t>
              </a:r>
              <a:endParaRPr lang="zh-CN" altLang="en-US" sz="2800" dirty="0">
                <a:solidFill>
                  <a:srgbClr val="990000"/>
                </a:solidFill>
                <a:ea typeface="华文楷体" panose="02010600040101010101" pitchFamily="2" charset="-122"/>
              </a:endParaRP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a:t>
              </a:r>
              <a:r>
                <a:rPr lang="zh-CN" altLang="en-US" sz="2800" dirty="0">
                  <a:ea typeface="华文楷体" panose="02010600040101010101" pitchFamily="2" charset="-122"/>
                </a:rPr>
                <a:t>可传递给不同的主体所认知、利用</a:t>
              </a: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信息可在短时间内广泛扩散</a:t>
              </a:r>
            </a:p>
          </p:txBody>
        </p:sp>
      </p:grpSp>
      <p:sp>
        <p:nvSpPr>
          <p:cNvPr id="9" name="Rectangle 2">
            <a:extLst>
              <a:ext uri="{FF2B5EF4-FFF2-40B4-BE49-F238E27FC236}">
                <a16:creationId xmlns:a16="http://schemas.microsoft.com/office/drawing/2014/main" id="{8F16231B-D644-4DB1-9522-21C40A80F120}"/>
              </a:ext>
            </a:extLst>
          </p:cNvPr>
          <p:cNvSpPr txBox="1">
            <a:spLocks noRot="1" noChangeArrowheads="1"/>
          </p:cNvSpPr>
          <p:nvPr/>
        </p:nvSpPr>
        <p:spPr>
          <a:xfrm>
            <a:off x="603250"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600" b="1" dirty="0">
                <a:solidFill>
                  <a:srgbClr val="660066"/>
                </a:solidFill>
                <a:latin typeface="黑体" panose="02010609060101010101" pitchFamily="49" charset="-122"/>
                <a:ea typeface="黑体" panose="02010609060101010101" pitchFamily="49" charset="-122"/>
              </a:rPr>
              <a:t>1.1.2</a:t>
            </a:r>
            <a:r>
              <a:rPr lang="en-US" altLang="zh-CN" sz="3600" b="1" dirty="0">
                <a:solidFill>
                  <a:srgbClr val="660066"/>
                </a:solidFill>
                <a:latin typeface="黑体" panose="02010609060101010101" pitchFamily="49" charset="-122"/>
                <a:ea typeface="黑体" panose="02010609060101010101" pitchFamily="49" charset="-122"/>
              </a:rPr>
              <a:t>.2 </a:t>
            </a:r>
            <a:r>
              <a:rPr lang="zh-CN" altLang="en-US" sz="3600" b="1" dirty="0">
                <a:solidFill>
                  <a:srgbClr val="660066"/>
                </a:solidFill>
                <a:latin typeface="黑体" panose="02010609060101010101" pitchFamily="49" charset="-122"/>
                <a:ea typeface="黑体" panose="02010609060101010101" pitchFamily="49" charset="-122"/>
              </a:rPr>
              <a:t>信息的特征</a:t>
            </a:r>
          </a:p>
        </p:txBody>
      </p:sp>
    </p:spTree>
    <p:extLst>
      <p:ext uri="{BB962C8B-B14F-4D97-AF65-F5344CB8AC3E}">
        <p14:creationId xmlns:p14="http://schemas.microsoft.com/office/powerpoint/2010/main" val="25217037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554FE701-BAD4-4941-819D-93212FEE8E98}"/>
              </a:ext>
            </a:extLst>
          </p:cNvPr>
          <p:cNvGrpSpPr>
            <a:grpSpLocks/>
          </p:cNvGrpSpPr>
          <p:nvPr/>
        </p:nvGrpSpPr>
        <p:grpSpPr bwMode="auto">
          <a:xfrm>
            <a:off x="457200" y="1901825"/>
            <a:ext cx="7796213" cy="2236788"/>
            <a:chOff x="0" y="0"/>
            <a:chExt cx="4911" cy="1409"/>
          </a:xfrm>
        </p:grpSpPr>
        <p:pic>
          <p:nvPicPr>
            <p:cNvPr id="71687" name="Rectangle 3">
              <a:extLst>
                <a:ext uri="{FF2B5EF4-FFF2-40B4-BE49-F238E27FC236}">
                  <a16:creationId xmlns:a16="http://schemas.microsoft.com/office/drawing/2014/main" id="{DE239C2A-18DC-44DC-A3F2-E6F1A505B691}"/>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911" cy="1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688" name="Text Box 4">
              <a:extLst>
                <a:ext uri="{FF2B5EF4-FFF2-40B4-BE49-F238E27FC236}">
                  <a16:creationId xmlns:a16="http://schemas.microsoft.com/office/drawing/2014/main" id="{927687D0-1E8F-4C4D-8F25-C94CE4FE8E52}"/>
                </a:ext>
              </a:extLst>
            </p:cNvPr>
            <p:cNvSpPr txBox="1">
              <a:spLocks noChangeArrowheads="1"/>
            </p:cNvSpPr>
            <p:nvPr/>
          </p:nvSpPr>
          <p:spPr bwMode="auto">
            <a:xfrm>
              <a:off x="8" y="9"/>
              <a:ext cx="4896" cy="1392"/>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SzPct val="70000"/>
                <a:buFont typeface="Wingdings" panose="05000000000000000000" pitchFamily="2" charset="2"/>
                <a:buNone/>
              </a:pPr>
              <a:r>
                <a:rPr lang="en-US" altLang="zh-CN" sz="2800" dirty="0">
                  <a:solidFill>
                    <a:srgbClr val="990000"/>
                  </a:solidFill>
                  <a:ea typeface="华文楷体" panose="02010600040101010101" pitchFamily="2" charset="-122"/>
                </a:rPr>
                <a:t>5</a:t>
              </a:r>
              <a:r>
                <a:rPr lang="zh-CN" altLang="en-US" sz="2800" dirty="0">
                  <a:solidFill>
                    <a:srgbClr val="990000"/>
                  </a:solidFill>
                  <a:ea typeface="华文楷体" panose="02010600040101010101" pitchFamily="2" charset="-122"/>
                </a:rPr>
                <a:t>、共享性</a:t>
              </a:r>
              <a:r>
                <a:rPr lang="zh-CN" altLang="en-US" sz="2800" dirty="0">
                  <a:solidFill>
                    <a:srgbClr val="990000"/>
                  </a:solidFill>
                  <a:ea typeface="华文楷体" panose="02010600040101010101" pitchFamily="2" charset="-122"/>
                  <a:sym typeface="Wingdings" panose="05000000000000000000" pitchFamily="2" charset="2"/>
                </a:rPr>
                <a:t>（信息的运动规律之一、重要性质）</a:t>
              </a:r>
              <a:endParaRPr lang="zh-CN" altLang="en-US" sz="2800" dirty="0">
                <a:solidFill>
                  <a:srgbClr val="990000"/>
                </a:solidFill>
                <a:ea typeface="华文楷体" panose="02010600040101010101" pitchFamily="2" charset="-122"/>
              </a:endParaRPr>
            </a:p>
            <a:p>
              <a:pPr eaLnBrk="1" hangingPunct="1">
                <a:spcBef>
                  <a:spcPct val="20000"/>
                </a:spcBef>
                <a:buSzPct val="70000"/>
                <a:buFont typeface="Wingdings" panose="05000000000000000000" pitchFamily="2" charset="2"/>
                <a:buNone/>
              </a:pPr>
              <a:r>
                <a:rPr lang="zh-CN" altLang="en-US" sz="2800" dirty="0">
                  <a:solidFill>
                    <a:srgbClr val="990000"/>
                  </a:solidFill>
                  <a:ea typeface="华文楷体" panose="02010600040101010101" pitchFamily="2" charset="-122"/>
                </a:rPr>
                <a:t>     </a:t>
              </a:r>
              <a:r>
                <a:rPr lang="zh-CN" altLang="en-US" sz="2800" dirty="0">
                  <a:solidFill>
                    <a:srgbClr val="001010"/>
                  </a:solidFill>
                  <a:ea typeface="华文楷体" panose="02010600040101010101" pitchFamily="2" charset="-122"/>
                </a:rPr>
                <a:t>区别于能量与物质的重要特点</a:t>
              </a:r>
            </a:p>
            <a:p>
              <a:pPr eaLnBrk="1" hangingPunct="1">
                <a:spcBef>
                  <a:spcPct val="20000"/>
                </a:spcBef>
                <a:buSzPct val="70000"/>
                <a:buFont typeface="Wingdings" panose="05000000000000000000" pitchFamily="2" charset="2"/>
                <a:buNone/>
              </a:pPr>
              <a:r>
                <a:rPr lang="zh-CN" altLang="en-US" sz="2800" dirty="0">
                  <a:solidFill>
                    <a:srgbClr val="990000"/>
                  </a:solidFill>
                  <a:ea typeface="华文楷体" panose="02010600040101010101" pitchFamily="2" charset="-122"/>
                </a:rPr>
                <a:t>  信息在被众多的客体共享过程中，信息不会丧失，反而会产生信息的增值</a:t>
              </a:r>
            </a:p>
          </p:txBody>
        </p:sp>
      </p:grpSp>
      <p:grpSp>
        <p:nvGrpSpPr>
          <p:cNvPr id="71683" name="Group 5">
            <a:extLst>
              <a:ext uri="{FF2B5EF4-FFF2-40B4-BE49-F238E27FC236}">
                <a16:creationId xmlns:a16="http://schemas.microsoft.com/office/drawing/2014/main" id="{E205BCD6-9193-4B5D-BB71-92CA9DF452C6}"/>
              </a:ext>
            </a:extLst>
          </p:cNvPr>
          <p:cNvGrpSpPr>
            <a:grpSpLocks/>
          </p:cNvGrpSpPr>
          <p:nvPr/>
        </p:nvGrpSpPr>
        <p:grpSpPr bwMode="auto">
          <a:xfrm>
            <a:off x="457200" y="4492625"/>
            <a:ext cx="7796213" cy="1243013"/>
            <a:chOff x="0" y="0"/>
            <a:chExt cx="4911" cy="783"/>
          </a:xfrm>
        </p:grpSpPr>
        <p:pic>
          <p:nvPicPr>
            <p:cNvPr id="71685" name="Rectangle 2">
              <a:extLst>
                <a:ext uri="{FF2B5EF4-FFF2-40B4-BE49-F238E27FC236}">
                  <a16:creationId xmlns:a16="http://schemas.microsoft.com/office/drawing/2014/main" id="{36D7E568-5449-4C9A-9F59-0BB72C7DF512}"/>
                </a:ext>
              </a:extLst>
            </p:cNvPr>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0" y="0"/>
              <a:ext cx="4911" cy="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686" name="Text Box 7">
              <a:extLst>
                <a:ext uri="{FF2B5EF4-FFF2-40B4-BE49-F238E27FC236}">
                  <a16:creationId xmlns:a16="http://schemas.microsoft.com/office/drawing/2014/main" id="{9A4B92AA-1A74-40B3-8EF9-59A7A7F786A5}"/>
                </a:ext>
              </a:extLst>
            </p:cNvPr>
            <p:cNvSpPr txBox="1">
              <a:spLocks noChangeArrowheads="1"/>
            </p:cNvSpPr>
            <p:nvPr/>
          </p:nvSpPr>
          <p:spPr bwMode="auto">
            <a:xfrm>
              <a:off x="7" y="8"/>
              <a:ext cx="4896" cy="768"/>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hlink"/>
                </a:buClr>
                <a:buSzPct val="75000"/>
                <a:buFont typeface="Wingdings" panose="05000000000000000000" pitchFamily="2" charset="2"/>
                <a:buNone/>
              </a:pPr>
              <a:r>
                <a:rPr lang="en-US" altLang="zh-CN" sz="3000" dirty="0">
                  <a:solidFill>
                    <a:srgbClr val="990000"/>
                  </a:solidFill>
                  <a:ea typeface="华文楷体" panose="02010600040101010101" pitchFamily="2" charset="-122"/>
                </a:rPr>
                <a:t>6</a:t>
              </a:r>
              <a:r>
                <a:rPr lang="zh-CN" altLang="en-US" sz="3000" dirty="0">
                  <a:solidFill>
                    <a:srgbClr val="990000"/>
                  </a:solidFill>
                  <a:ea typeface="华文楷体" panose="02010600040101010101" pitchFamily="2" charset="-122"/>
                </a:rPr>
                <a:t>、变换性</a:t>
              </a:r>
              <a:r>
                <a:rPr lang="zh-CN" altLang="en-US" sz="3000" dirty="0">
                  <a:solidFill>
                    <a:srgbClr val="990000"/>
                  </a:solidFill>
                  <a:ea typeface="华文楷体" panose="02010600040101010101" pitchFamily="2" charset="-122"/>
                  <a:sym typeface="Wingdings" panose="05000000000000000000" pitchFamily="2" charset="2"/>
                </a:rPr>
                <a:t>（转换性）</a:t>
              </a:r>
              <a:endParaRPr lang="zh-CN" altLang="en-US" sz="3000" dirty="0">
                <a:solidFill>
                  <a:srgbClr val="990000"/>
                </a:solidFill>
                <a:ea typeface="华文楷体" panose="02010600040101010101" pitchFamily="2" charset="-122"/>
              </a:endParaRPr>
            </a:p>
            <a:p>
              <a:pPr eaLnBrk="1" hangingPunct="1">
                <a:spcBef>
                  <a:spcPct val="20000"/>
                </a:spcBef>
                <a:buClr>
                  <a:schemeClr val="hlink"/>
                </a:buClr>
                <a:buSzPct val="75000"/>
                <a:buFont typeface="Wingdings" panose="05000000000000000000" pitchFamily="2" charset="2"/>
                <a:buNone/>
              </a:pPr>
              <a:r>
                <a:rPr lang="zh-CN" altLang="en-US" sz="3000" dirty="0">
                  <a:solidFill>
                    <a:srgbClr val="990000"/>
                  </a:solidFill>
                  <a:ea typeface="华文楷体" panose="02010600040101010101" pitchFamily="2" charset="-122"/>
                </a:rPr>
                <a:t>     </a:t>
              </a:r>
              <a:r>
                <a:rPr lang="zh-CN" altLang="en-US" sz="3000" dirty="0">
                  <a:ea typeface="华文楷体" panose="02010600040101010101" pitchFamily="2" charset="-122"/>
                </a:rPr>
                <a:t>信息内容有多种表达形式和描述方法</a:t>
              </a:r>
              <a:endParaRPr lang="zh-CN" altLang="en-US" sz="3000" dirty="0">
                <a:solidFill>
                  <a:srgbClr val="990000"/>
                </a:solidFill>
                <a:ea typeface="华文楷体" panose="02010600040101010101" pitchFamily="2" charset="-122"/>
              </a:endParaRPr>
            </a:p>
          </p:txBody>
        </p:sp>
      </p:grpSp>
      <p:sp>
        <p:nvSpPr>
          <p:cNvPr id="10" name="Rectangle 2">
            <a:extLst>
              <a:ext uri="{FF2B5EF4-FFF2-40B4-BE49-F238E27FC236}">
                <a16:creationId xmlns:a16="http://schemas.microsoft.com/office/drawing/2014/main" id="{8F16231B-D644-4DB1-9522-21C40A80F120}"/>
              </a:ext>
            </a:extLst>
          </p:cNvPr>
          <p:cNvSpPr txBox="1">
            <a:spLocks noRot="1" noChangeArrowheads="1"/>
          </p:cNvSpPr>
          <p:nvPr/>
        </p:nvSpPr>
        <p:spPr>
          <a:xfrm>
            <a:off x="603250"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600" b="1" dirty="0">
                <a:solidFill>
                  <a:srgbClr val="660066"/>
                </a:solidFill>
                <a:latin typeface="黑体" panose="02010609060101010101" pitchFamily="49" charset="-122"/>
                <a:ea typeface="黑体" panose="02010609060101010101" pitchFamily="49" charset="-122"/>
              </a:rPr>
              <a:t>1.1.2</a:t>
            </a:r>
            <a:r>
              <a:rPr lang="en-US" altLang="zh-CN" sz="3600" b="1" dirty="0">
                <a:solidFill>
                  <a:srgbClr val="660066"/>
                </a:solidFill>
                <a:latin typeface="黑体" panose="02010609060101010101" pitchFamily="49" charset="-122"/>
                <a:ea typeface="黑体" panose="02010609060101010101" pitchFamily="49" charset="-122"/>
              </a:rPr>
              <a:t>.2 </a:t>
            </a:r>
            <a:r>
              <a:rPr lang="zh-CN" altLang="en-US" sz="3600" b="1" dirty="0">
                <a:solidFill>
                  <a:srgbClr val="660066"/>
                </a:solidFill>
                <a:latin typeface="黑体" panose="02010609060101010101" pitchFamily="49" charset="-122"/>
                <a:ea typeface="黑体" panose="02010609060101010101" pitchFamily="49" charset="-122"/>
              </a:rPr>
              <a:t>信息的特征</a:t>
            </a:r>
          </a:p>
        </p:txBody>
      </p:sp>
    </p:spTree>
    <p:extLst>
      <p:ext uri="{BB962C8B-B14F-4D97-AF65-F5344CB8AC3E}">
        <p14:creationId xmlns:p14="http://schemas.microsoft.com/office/powerpoint/2010/main" val="37989068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26B65E44-92FB-4715-9F34-0E8B678177BC}"/>
              </a:ext>
            </a:extLst>
          </p:cNvPr>
          <p:cNvGrpSpPr>
            <a:grpSpLocks/>
          </p:cNvGrpSpPr>
          <p:nvPr/>
        </p:nvGrpSpPr>
        <p:grpSpPr bwMode="auto">
          <a:xfrm>
            <a:off x="444500" y="3846513"/>
            <a:ext cx="8255000" cy="2157412"/>
            <a:chOff x="0" y="0"/>
            <a:chExt cx="5200" cy="1359"/>
          </a:xfrm>
        </p:grpSpPr>
        <p:pic>
          <p:nvPicPr>
            <p:cNvPr id="72711" name="Rectangle 3">
              <a:extLst>
                <a:ext uri="{FF2B5EF4-FFF2-40B4-BE49-F238E27FC236}">
                  <a16:creationId xmlns:a16="http://schemas.microsoft.com/office/drawing/2014/main" id="{FEA3B06F-00AE-4E14-874C-784F0634E7E5}"/>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200" cy="1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712" name="Text Box 4">
              <a:extLst>
                <a:ext uri="{FF2B5EF4-FFF2-40B4-BE49-F238E27FC236}">
                  <a16:creationId xmlns:a16="http://schemas.microsoft.com/office/drawing/2014/main" id="{9AC1D708-6F76-4EF6-A0B2-25286BB8BA25}"/>
                </a:ext>
              </a:extLst>
            </p:cNvPr>
            <p:cNvSpPr txBox="1">
              <a:spLocks noChangeArrowheads="1"/>
            </p:cNvSpPr>
            <p:nvPr/>
          </p:nvSpPr>
          <p:spPr bwMode="auto">
            <a:xfrm>
              <a:off x="8" y="9"/>
              <a:ext cx="5184" cy="1344"/>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solidFill>
                    <a:srgbClr val="990000"/>
                  </a:solidFill>
                  <a:ea typeface="华文楷体" panose="02010600040101010101" pitchFamily="2" charset="-122"/>
                </a:rPr>
                <a:t>8</a:t>
              </a:r>
              <a:r>
                <a:rPr lang="zh-CN" altLang="en-US" sz="2800" dirty="0">
                  <a:solidFill>
                    <a:srgbClr val="990000"/>
                  </a:solidFill>
                  <a:ea typeface="华文楷体" panose="02010600040101010101" pitchFamily="2" charset="-122"/>
                </a:rPr>
                <a:t>、可伪性：</a:t>
              </a: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a:t>
              </a:r>
              <a:r>
                <a:rPr lang="zh-CN" altLang="en-US" sz="2800" dirty="0">
                  <a:ea typeface="华文楷体" panose="02010600040101010101" pitchFamily="2" charset="-122"/>
                </a:rPr>
                <a:t>主要源在信息主体对信息的认识、理解等方面，对真实的信息发生错误的描述，产生虚伪信息</a:t>
              </a:r>
              <a:endParaRPr lang="zh-CN" altLang="en-US" sz="2800" dirty="0">
                <a:solidFill>
                  <a:srgbClr val="990000"/>
                </a:solidFill>
                <a:ea typeface="华文楷体" panose="02010600040101010101" pitchFamily="2" charset="-122"/>
              </a:endParaRPr>
            </a:p>
          </p:txBody>
        </p:sp>
      </p:grpSp>
      <p:grpSp>
        <p:nvGrpSpPr>
          <p:cNvPr id="3" name="Group 5">
            <a:extLst>
              <a:ext uri="{FF2B5EF4-FFF2-40B4-BE49-F238E27FC236}">
                <a16:creationId xmlns:a16="http://schemas.microsoft.com/office/drawing/2014/main" id="{10CE4D26-7051-4B2D-B4C7-A053BD56B711}"/>
              </a:ext>
            </a:extLst>
          </p:cNvPr>
          <p:cNvGrpSpPr>
            <a:grpSpLocks/>
          </p:cNvGrpSpPr>
          <p:nvPr/>
        </p:nvGrpSpPr>
        <p:grpSpPr bwMode="auto">
          <a:xfrm>
            <a:off x="444500" y="1901825"/>
            <a:ext cx="8255000" cy="1700213"/>
            <a:chOff x="0" y="0"/>
            <a:chExt cx="5200" cy="1071"/>
          </a:xfrm>
        </p:grpSpPr>
        <p:pic>
          <p:nvPicPr>
            <p:cNvPr id="72709" name="Rectangle 4">
              <a:extLst>
                <a:ext uri="{FF2B5EF4-FFF2-40B4-BE49-F238E27FC236}">
                  <a16:creationId xmlns:a16="http://schemas.microsoft.com/office/drawing/2014/main" id="{F901171D-BC67-4141-BEDC-0AA1A36A0FA1}"/>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200" cy="1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710" name="Text Box 7">
              <a:extLst>
                <a:ext uri="{FF2B5EF4-FFF2-40B4-BE49-F238E27FC236}">
                  <a16:creationId xmlns:a16="http://schemas.microsoft.com/office/drawing/2014/main" id="{D184854D-B120-459A-BDE9-04DFA7A1C9F0}"/>
                </a:ext>
              </a:extLst>
            </p:cNvPr>
            <p:cNvSpPr txBox="1">
              <a:spLocks noChangeArrowheads="1"/>
            </p:cNvSpPr>
            <p:nvPr/>
          </p:nvSpPr>
          <p:spPr bwMode="auto">
            <a:xfrm>
              <a:off x="8" y="9"/>
              <a:ext cx="5184" cy="1056"/>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solidFill>
                    <a:srgbClr val="990000"/>
                  </a:solidFill>
                  <a:ea typeface="华文楷体" panose="02010600040101010101" pitchFamily="2" charset="-122"/>
                </a:rPr>
                <a:t>7</a:t>
              </a:r>
              <a:r>
                <a:rPr lang="zh-CN" altLang="en-US" sz="2800" dirty="0">
                  <a:solidFill>
                    <a:srgbClr val="990000"/>
                  </a:solidFill>
                  <a:ea typeface="华文楷体" panose="02010600040101010101" pitchFamily="2" charset="-122"/>
                </a:rPr>
                <a:t>、转化性</a:t>
              </a:r>
              <a:r>
                <a:rPr lang="zh-CN" altLang="en-US" sz="2800" dirty="0">
                  <a:solidFill>
                    <a:srgbClr val="990000"/>
                  </a:solidFill>
                  <a:ea typeface="华文楷体" panose="02010600040101010101" pitchFamily="2" charset="-122"/>
                  <a:sym typeface="Wingdings" panose="05000000000000000000" pitchFamily="2" charset="2"/>
                </a:rPr>
                <a:t>（利用性）</a:t>
              </a:r>
              <a:endParaRPr lang="zh-CN" altLang="en-US" sz="2800" dirty="0">
                <a:solidFill>
                  <a:srgbClr val="990000"/>
                </a:solidFill>
                <a:ea typeface="华文楷体" panose="02010600040101010101" pitchFamily="2" charset="-122"/>
              </a:endParaRP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在一定条件下</a:t>
              </a:r>
              <a:r>
                <a:rPr lang="zh-CN" altLang="en-US" sz="2800" dirty="0">
                  <a:ea typeface="华文楷体" panose="02010600040101010101" pitchFamily="2" charset="-122"/>
                </a:rPr>
                <a:t>信息可以被转化成物质、能量、时间、金钱、效益质量及更多东西</a:t>
              </a:r>
              <a:endParaRPr lang="zh-CN" altLang="en-US" sz="2800" dirty="0">
                <a:solidFill>
                  <a:srgbClr val="990000"/>
                </a:solidFill>
                <a:ea typeface="华文楷体" panose="02010600040101010101" pitchFamily="2" charset="-122"/>
              </a:endParaRPr>
            </a:p>
          </p:txBody>
        </p:sp>
      </p:grpSp>
      <p:sp>
        <p:nvSpPr>
          <p:cNvPr id="10" name="Rectangle 2">
            <a:extLst>
              <a:ext uri="{FF2B5EF4-FFF2-40B4-BE49-F238E27FC236}">
                <a16:creationId xmlns:a16="http://schemas.microsoft.com/office/drawing/2014/main" id="{8F16231B-D644-4DB1-9522-21C40A80F120}"/>
              </a:ext>
            </a:extLst>
          </p:cNvPr>
          <p:cNvSpPr txBox="1">
            <a:spLocks noRot="1" noChangeArrowheads="1"/>
          </p:cNvSpPr>
          <p:nvPr/>
        </p:nvSpPr>
        <p:spPr>
          <a:xfrm>
            <a:off x="603250"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600" b="1" dirty="0">
                <a:solidFill>
                  <a:srgbClr val="660066"/>
                </a:solidFill>
                <a:latin typeface="黑体" panose="02010609060101010101" pitchFamily="49" charset="-122"/>
                <a:ea typeface="黑体" panose="02010609060101010101" pitchFamily="49" charset="-122"/>
              </a:rPr>
              <a:t>1.1.2</a:t>
            </a:r>
            <a:r>
              <a:rPr lang="en-US" altLang="zh-CN" sz="3600" b="1" dirty="0">
                <a:solidFill>
                  <a:srgbClr val="660066"/>
                </a:solidFill>
                <a:latin typeface="黑体" panose="02010609060101010101" pitchFamily="49" charset="-122"/>
                <a:ea typeface="黑体" panose="02010609060101010101" pitchFamily="49" charset="-122"/>
              </a:rPr>
              <a:t>.2 </a:t>
            </a:r>
            <a:r>
              <a:rPr lang="zh-CN" altLang="en-US" sz="3600" b="1" dirty="0">
                <a:solidFill>
                  <a:srgbClr val="660066"/>
                </a:solidFill>
                <a:latin typeface="黑体" panose="02010609060101010101" pitchFamily="49" charset="-122"/>
                <a:ea typeface="黑体" panose="02010609060101010101" pitchFamily="49" charset="-122"/>
              </a:rPr>
              <a:t>信息的特征</a:t>
            </a:r>
          </a:p>
        </p:txBody>
      </p:sp>
    </p:spTree>
    <p:extLst>
      <p:ext uri="{BB962C8B-B14F-4D97-AF65-F5344CB8AC3E}">
        <p14:creationId xmlns:p14="http://schemas.microsoft.com/office/powerpoint/2010/main" val="3056440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标题 1"/>
          <p:cNvSpPr>
            <a:spLocks noGrp="1"/>
          </p:cNvSpPr>
          <p:nvPr>
            <p:ph type="title"/>
          </p:nvPr>
        </p:nvSpPr>
        <p:spPr>
          <a:xfrm>
            <a:off x="500034" y="117475"/>
            <a:ext cx="4019547" cy="808038"/>
          </a:xfrm>
        </p:spPr>
        <p:txBody>
          <a:bodyPr/>
          <a:lstStyle/>
          <a:p>
            <a:r>
              <a:rPr lang="zh-CN" altLang="en-US" dirty="0">
                <a:latin typeface="黑体" panose="02010609060101010101" pitchFamily="49" charset="-122"/>
                <a:ea typeface="黑体" panose="02010609060101010101" pitchFamily="49" charset="-122"/>
              </a:rPr>
              <a:t>目录</a:t>
            </a:r>
          </a:p>
        </p:txBody>
      </p:sp>
      <p:sp>
        <p:nvSpPr>
          <p:cNvPr id="45" name="矩形 44"/>
          <p:cNvSpPr/>
          <p:nvPr/>
        </p:nvSpPr>
        <p:spPr>
          <a:xfrm>
            <a:off x="0" y="285728"/>
            <a:ext cx="571472" cy="571504"/>
          </a:xfrm>
          <a:prstGeom prst="rect">
            <a:avLst/>
          </a:prstGeom>
          <a:solidFill>
            <a:srgbClr val="5826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1071546"/>
            <a:ext cx="357158" cy="5786478"/>
          </a:xfrm>
          <a:prstGeom prst="rect">
            <a:avLst/>
          </a:prstGeom>
          <a:solidFill>
            <a:srgbClr val="D4D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 name="图示 1"/>
          <p:cNvGraphicFramePr/>
          <p:nvPr>
            <p:extLst>
              <p:ext uri="{D42A27DB-BD31-4B8C-83A1-F6EECF244321}">
                <p14:modId xmlns:p14="http://schemas.microsoft.com/office/powerpoint/2010/main" val="2275173042"/>
              </p:ext>
            </p:extLst>
          </p:nvPr>
        </p:nvGraphicFramePr>
        <p:xfrm>
          <a:off x="1547664" y="1412776"/>
          <a:ext cx="6480719" cy="50405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1" descr="C:\Users\user\AppData\Roaming\Tencent\Users\837722370\QQ\WinTemp\RichOle\BFT22Q[%T0`SABDTI%FRHDW.png">
            <a:extLst>
              <a:ext uri="{FF2B5EF4-FFF2-40B4-BE49-F238E27FC236}">
                <a16:creationId xmlns:a16="http://schemas.microsoft.com/office/drawing/2014/main" id="{3A358D0B-B25C-4F98-A6B9-0C96E193DE70}"/>
              </a:ext>
            </a:extLst>
          </p:cNvPr>
          <p:cNvPicPr>
            <a:picLocks noChangeAspect="1" noChangeArrowheads="1"/>
          </p:cNvPicPr>
          <p:nvPr/>
        </p:nvPicPr>
        <p:blipFill>
          <a:blip r:embed="rId8"/>
          <a:srcRect/>
          <a:stretch>
            <a:fillRect/>
          </a:stretch>
        </p:blipFill>
        <p:spPr bwMode="auto">
          <a:xfrm>
            <a:off x="0" y="902920"/>
            <a:ext cx="9144000" cy="236907"/>
          </a:xfrm>
          <a:prstGeom prst="rect">
            <a:avLst/>
          </a:prstGeom>
          <a:noFill/>
        </p:spPr>
      </p:pic>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73730" name="Group 2">
            <a:extLst>
              <a:ext uri="{FF2B5EF4-FFF2-40B4-BE49-F238E27FC236}">
                <a16:creationId xmlns:a16="http://schemas.microsoft.com/office/drawing/2014/main" id="{DBB706B8-AF69-477D-B5CC-B3CE11DE9FFE}"/>
              </a:ext>
            </a:extLst>
          </p:cNvPr>
          <p:cNvGrpSpPr>
            <a:grpSpLocks/>
          </p:cNvGrpSpPr>
          <p:nvPr/>
        </p:nvGrpSpPr>
        <p:grpSpPr bwMode="auto">
          <a:xfrm>
            <a:off x="469900" y="1835150"/>
            <a:ext cx="8308975" cy="2114550"/>
            <a:chOff x="0" y="0"/>
            <a:chExt cx="5234" cy="1332"/>
          </a:xfrm>
        </p:grpSpPr>
        <p:pic>
          <p:nvPicPr>
            <p:cNvPr id="73735" name="Rectangle 2">
              <a:extLst>
                <a:ext uri="{FF2B5EF4-FFF2-40B4-BE49-F238E27FC236}">
                  <a16:creationId xmlns:a16="http://schemas.microsoft.com/office/drawing/2014/main" id="{D92DA849-55B9-43A4-9DDD-1F33CD013B67}"/>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234" cy="1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736" name="Text Box 4">
              <a:extLst>
                <a:ext uri="{FF2B5EF4-FFF2-40B4-BE49-F238E27FC236}">
                  <a16:creationId xmlns:a16="http://schemas.microsoft.com/office/drawing/2014/main" id="{5C5BCE1B-5B21-4599-98A8-D34FD77E98AE}"/>
                </a:ext>
              </a:extLst>
            </p:cNvPr>
            <p:cNvSpPr txBox="1">
              <a:spLocks noChangeArrowheads="1"/>
            </p:cNvSpPr>
            <p:nvPr/>
          </p:nvSpPr>
          <p:spPr bwMode="auto">
            <a:xfrm>
              <a:off x="8" y="6"/>
              <a:ext cx="5220" cy="1320"/>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hlink"/>
                </a:buClr>
                <a:buSzPct val="75000"/>
                <a:buFont typeface="Wingdings" panose="05000000000000000000" pitchFamily="2" charset="2"/>
                <a:buNone/>
              </a:pPr>
              <a:r>
                <a:rPr lang="en-US" altLang="zh-CN" sz="3000" dirty="0">
                  <a:solidFill>
                    <a:srgbClr val="990000"/>
                  </a:solidFill>
                  <a:ea typeface="华文楷体" panose="02010600040101010101" pitchFamily="2" charset="-122"/>
                </a:rPr>
                <a:t>9</a:t>
              </a:r>
              <a:r>
                <a:rPr lang="zh-CN" altLang="en-US" sz="3000" dirty="0">
                  <a:solidFill>
                    <a:srgbClr val="990000"/>
                  </a:solidFill>
                  <a:ea typeface="华文楷体" panose="02010600040101010101" pitchFamily="2" charset="-122"/>
                </a:rPr>
                <a:t>、无限性</a:t>
              </a:r>
            </a:p>
            <a:p>
              <a:pPr eaLnBrk="1" hangingPunct="1">
                <a:spcBef>
                  <a:spcPct val="20000"/>
                </a:spcBef>
                <a:buClr>
                  <a:schemeClr val="hlink"/>
                </a:buClr>
                <a:buSzPct val="75000"/>
                <a:buFont typeface="Wingdings" panose="05000000000000000000" pitchFamily="2" charset="2"/>
                <a:buNone/>
              </a:pPr>
              <a:r>
                <a:rPr lang="zh-CN" altLang="en-US" sz="3000" dirty="0">
                  <a:solidFill>
                    <a:srgbClr val="990000"/>
                  </a:solidFill>
                  <a:ea typeface="华文楷体" panose="02010600040101010101" pitchFamily="2" charset="-122"/>
                </a:rPr>
                <a:t>     </a:t>
              </a:r>
              <a:r>
                <a:rPr lang="zh-CN" altLang="en-US" sz="3000" dirty="0">
                  <a:ea typeface="华文楷体" panose="02010600040101010101" pitchFamily="2" charset="-122"/>
                </a:rPr>
                <a:t>信息来源于物质，物质无限</a:t>
              </a:r>
              <a:r>
                <a:rPr lang="en-US" altLang="zh-CN" sz="3000" dirty="0">
                  <a:ea typeface="华文楷体" panose="02010600040101010101" pitchFamily="2" charset="-122"/>
                </a:rPr>
                <a:t>+</a:t>
              </a:r>
              <a:r>
                <a:rPr lang="zh-CN" altLang="en-US" sz="3000" dirty="0">
                  <a:ea typeface="华文楷体" panose="02010600040101010101" pitchFamily="2" charset="-122"/>
                </a:rPr>
                <a:t>对物质认识无限    </a:t>
              </a:r>
            </a:p>
            <a:p>
              <a:pPr eaLnBrk="1" hangingPunct="1">
                <a:spcBef>
                  <a:spcPct val="20000"/>
                </a:spcBef>
                <a:buClr>
                  <a:schemeClr val="hlink"/>
                </a:buClr>
                <a:buSzPct val="75000"/>
                <a:buFont typeface="Wingdings" panose="05000000000000000000" pitchFamily="2" charset="2"/>
                <a:buNone/>
              </a:pPr>
              <a:r>
                <a:rPr lang="zh-CN" altLang="en-US" sz="3000" dirty="0">
                  <a:ea typeface="华文楷体" panose="02010600040101010101" pitchFamily="2" charset="-122"/>
                </a:rPr>
                <a:t>     信息无限         信息爆炸        </a:t>
              </a:r>
              <a:endParaRPr lang="en-US" altLang="zh-CN" sz="3000" dirty="0">
                <a:ea typeface="华文楷体" panose="02010600040101010101" pitchFamily="2" charset="-122"/>
              </a:endParaRPr>
            </a:p>
            <a:p>
              <a:pPr eaLnBrk="1" hangingPunct="1">
                <a:spcBef>
                  <a:spcPct val="20000"/>
                </a:spcBef>
                <a:buClr>
                  <a:schemeClr val="hlink"/>
                </a:buClr>
                <a:buSzPct val="75000"/>
                <a:buFont typeface="Wingdings" panose="05000000000000000000" pitchFamily="2" charset="2"/>
                <a:buNone/>
              </a:pPr>
              <a:r>
                <a:rPr lang="en-US" altLang="zh-CN" sz="3000" dirty="0">
                  <a:ea typeface="华文楷体" panose="02010600040101010101" pitchFamily="2" charset="-122"/>
                </a:rPr>
                <a:t>    </a:t>
              </a:r>
              <a:r>
                <a:rPr lang="zh-CN" altLang="en-US" sz="3000" dirty="0">
                  <a:ea typeface="华文楷体" panose="02010600040101010101" pitchFamily="2" charset="-122"/>
                </a:rPr>
                <a:t> 人们对信息的认识与利用能力加强</a:t>
              </a:r>
              <a:endParaRPr lang="zh-CN" altLang="en-US" sz="3000" dirty="0">
                <a:solidFill>
                  <a:srgbClr val="990000"/>
                </a:solidFill>
                <a:ea typeface="华文楷体" panose="02010600040101010101" pitchFamily="2" charset="-122"/>
              </a:endParaRPr>
            </a:p>
          </p:txBody>
        </p:sp>
      </p:grpSp>
      <p:grpSp>
        <p:nvGrpSpPr>
          <p:cNvPr id="3" name="Group 5">
            <a:extLst>
              <a:ext uri="{FF2B5EF4-FFF2-40B4-BE49-F238E27FC236}">
                <a16:creationId xmlns:a16="http://schemas.microsoft.com/office/drawing/2014/main" id="{3B88A0A8-1C03-4ED1-A8A1-C11C073F1DB0}"/>
              </a:ext>
            </a:extLst>
          </p:cNvPr>
          <p:cNvGrpSpPr>
            <a:grpSpLocks/>
          </p:cNvGrpSpPr>
          <p:nvPr/>
        </p:nvGrpSpPr>
        <p:grpSpPr bwMode="auto">
          <a:xfrm>
            <a:off x="523875" y="4178300"/>
            <a:ext cx="8255000" cy="1700213"/>
            <a:chOff x="0" y="0"/>
            <a:chExt cx="5200" cy="1071"/>
          </a:xfrm>
        </p:grpSpPr>
        <p:pic>
          <p:nvPicPr>
            <p:cNvPr id="73733" name="Rectangle 3">
              <a:extLst>
                <a:ext uri="{FF2B5EF4-FFF2-40B4-BE49-F238E27FC236}">
                  <a16:creationId xmlns:a16="http://schemas.microsoft.com/office/drawing/2014/main" id="{4DCF1C9C-1058-4325-A997-16284B6B6358}"/>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200" cy="1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734" name="Text Box 7">
              <a:extLst>
                <a:ext uri="{FF2B5EF4-FFF2-40B4-BE49-F238E27FC236}">
                  <a16:creationId xmlns:a16="http://schemas.microsoft.com/office/drawing/2014/main" id="{E7797BE2-CB7B-45E3-9EB6-4AE75B411775}"/>
                </a:ext>
              </a:extLst>
            </p:cNvPr>
            <p:cNvSpPr txBox="1">
              <a:spLocks noChangeArrowheads="1"/>
            </p:cNvSpPr>
            <p:nvPr/>
          </p:nvSpPr>
          <p:spPr bwMode="auto">
            <a:xfrm>
              <a:off x="8" y="9"/>
              <a:ext cx="5184" cy="1056"/>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solidFill>
                    <a:srgbClr val="990000"/>
                  </a:solidFill>
                  <a:ea typeface="华文楷体" panose="02010600040101010101" pitchFamily="2" charset="-122"/>
                </a:rPr>
                <a:t>10</a:t>
              </a:r>
              <a:r>
                <a:rPr lang="zh-CN" altLang="en-US" sz="2800" dirty="0">
                  <a:solidFill>
                    <a:srgbClr val="990000"/>
                  </a:solidFill>
                  <a:ea typeface="华文楷体" panose="02010600040101010101" pitchFamily="2" charset="-122"/>
                </a:rPr>
                <a:t>、层次性</a:t>
              </a: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a:t>
              </a:r>
              <a:r>
                <a:rPr lang="zh-CN" altLang="en-US" sz="2800" dirty="0">
                  <a:ea typeface="华文楷体" panose="02010600040101010101" pitchFamily="2" charset="-122"/>
                </a:rPr>
                <a:t>本位论层次与认识论层次</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     本位论层次</a:t>
              </a:r>
              <a:r>
                <a:rPr lang="en-US" altLang="zh-CN" sz="2800" dirty="0">
                  <a:ea typeface="华文楷体" panose="02010600040101010101" pitchFamily="2" charset="-122"/>
                </a:rPr>
                <a:t>+</a:t>
              </a:r>
              <a:r>
                <a:rPr lang="zh-CN" altLang="en-US" sz="2800" dirty="0">
                  <a:ea typeface="华文楷体" panose="02010600040101010101" pitchFamily="2" charset="-122"/>
                </a:rPr>
                <a:t>约束条件           认识论层次</a:t>
              </a:r>
            </a:p>
          </p:txBody>
        </p:sp>
      </p:grpSp>
      <p:sp>
        <p:nvSpPr>
          <p:cNvPr id="10" name="Rectangle 2">
            <a:extLst>
              <a:ext uri="{FF2B5EF4-FFF2-40B4-BE49-F238E27FC236}">
                <a16:creationId xmlns:a16="http://schemas.microsoft.com/office/drawing/2014/main" id="{8F16231B-D644-4DB1-9522-21C40A80F120}"/>
              </a:ext>
            </a:extLst>
          </p:cNvPr>
          <p:cNvSpPr txBox="1">
            <a:spLocks noRot="1" noChangeArrowheads="1"/>
          </p:cNvSpPr>
          <p:nvPr/>
        </p:nvSpPr>
        <p:spPr>
          <a:xfrm>
            <a:off x="603250"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600" b="1" dirty="0">
                <a:solidFill>
                  <a:srgbClr val="660066"/>
                </a:solidFill>
                <a:latin typeface="黑体" panose="02010609060101010101" pitchFamily="49" charset="-122"/>
                <a:ea typeface="黑体" panose="02010609060101010101" pitchFamily="49" charset="-122"/>
              </a:rPr>
              <a:t>1.1.2</a:t>
            </a:r>
            <a:r>
              <a:rPr lang="en-US" altLang="zh-CN" sz="3600" b="1" dirty="0">
                <a:solidFill>
                  <a:srgbClr val="660066"/>
                </a:solidFill>
                <a:latin typeface="黑体" panose="02010609060101010101" pitchFamily="49" charset="-122"/>
                <a:ea typeface="黑体" panose="02010609060101010101" pitchFamily="49" charset="-122"/>
              </a:rPr>
              <a:t>.2 </a:t>
            </a:r>
            <a:r>
              <a:rPr lang="zh-CN" altLang="en-US" sz="3600" b="1" dirty="0">
                <a:solidFill>
                  <a:srgbClr val="660066"/>
                </a:solidFill>
                <a:latin typeface="黑体" panose="02010609060101010101" pitchFamily="49" charset="-122"/>
                <a:ea typeface="黑体" panose="02010609060101010101" pitchFamily="49" charset="-122"/>
              </a:rPr>
              <a:t>信息的特征</a:t>
            </a:r>
          </a:p>
        </p:txBody>
      </p:sp>
    </p:spTree>
    <p:extLst>
      <p:ext uri="{BB962C8B-B14F-4D97-AF65-F5344CB8AC3E}">
        <p14:creationId xmlns:p14="http://schemas.microsoft.com/office/powerpoint/2010/main" val="25518145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6419AE84-ACA5-4716-97EE-43EF61250DFB}"/>
              </a:ext>
            </a:extLst>
          </p:cNvPr>
          <p:cNvGrpSpPr>
            <a:grpSpLocks/>
          </p:cNvGrpSpPr>
          <p:nvPr/>
        </p:nvGrpSpPr>
        <p:grpSpPr bwMode="auto">
          <a:xfrm>
            <a:off x="238125" y="1835150"/>
            <a:ext cx="8253413" cy="2078038"/>
            <a:chOff x="0" y="0"/>
            <a:chExt cx="5199" cy="1309"/>
          </a:xfrm>
        </p:grpSpPr>
        <p:pic>
          <p:nvPicPr>
            <p:cNvPr id="74759" name="Rectangle 4">
              <a:extLst>
                <a:ext uri="{FF2B5EF4-FFF2-40B4-BE49-F238E27FC236}">
                  <a16:creationId xmlns:a16="http://schemas.microsoft.com/office/drawing/2014/main" id="{97C9479A-BFC9-4B0C-ABA7-296A0FFCC38F}"/>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199" cy="1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4760" name="Text Box 4">
              <a:extLst>
                <a:ext uri="{FF2B5EF4-FFF2-40B4-BE49-F238E27FC236}">
                  <a16:creationId xmlns:a16="http://schemas.microsoft.com/office/drawing/2014/main" id="{C8ECCE66-A85E-49A5-B82F-29CDB367AB6E}"/>
                </a:ext>
              </a:extLst>
            </p:cNvPr>
            <p:cNvSpPr txBox="1">
              <a:spLocks noChangeArrowheads="1"/>
            </p:cNvSpPr>
            <p:nvPr/>
          </p:nvSpPr>
          <p:spPr bwMode="auto">
            <a:xfrm>
              <a:off x="8" y="6"/>
              <a:ext cx="5184" cy="1296"/>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SzPct val="70000"/>
                <a:buFont typeface="Wingdings" panose="05000000000000000000" pitchFamily="2" charset="2"/>
                <a:buNone/>
              </a:pPr>
              <a:r>
                <a:rPr lang="en-US" altLang="zh-CN" sz="2800" dirty="0">
                  <a:solidFill>
                    <a:srgbClr val="990000"/>
                  </a:solidFill>
                  <a:ea typeface="华文楷体" panose="02010600040101010101" pitchFamily="2" charset="-122"/>
                </a:rPr>
                <a:t>11</a:t>
              </a:r>
              <a:r>
                <a:rPr lang="zh-CN" altLang="en-US" sz="2800" dirty="0">
                  <a:solidFill>
                    <a:srgbClr val="990000"/>
                  </a:solidFill>
                  <a:ea typeface="华文楷体" panose="02010600040101010101" pitchFamily="2" charset="-122"/>
                </a:rPr>
                <a:t>、相对性</a:t>
              </a:r>
            </a:p>
            <a:p>
              <a:pPr eaLnBrk="1" hangingPunct="1">
                <a:spcBef>
                  <a:spcPct val="20000"/>
                </a:spcBef>
                <a:buSzPct val="70000"/>
                <a:buFont typeface="Wingdings" panose="05000000000000000000" pitchFamily="2" charset="2"/>
                <a:buNone/>
              </a:pPr>
              <a:r>
                <a:rPr lang="zh-CN" altLang="en-US" sz="2800" dirty="0">
                  <a:solidFill>
                    <a:srgbClr val="990000"/>
                  </a:solidFill>
                  <a:ea typeface="华文楷体" panose="02010600040101010101" pitchFamily="2" charset="-122"/>
                </a:rPr>
                <a:t>     </a:t>
              </a:r>
              <a:r>
                <a:rPr lang="zh-CN" altLang="en-US" sz="2800" dirty="0">
                  <a:solidFill>
                    <a:srgbClr val="001010"/>
                  </a:solidFill>
                  <a:ea typeface="华文楷体" panose="02010600040101010101" pitchFamily="2" charset="-122"/>
                </a:rPr>
                <a:t>认识论所认知的信息具有相对性</a:t>
              </a:r>
            </a:p>
            <a:p>
              <a:pPr eaLnBrk="1" hangingPunct="1">
                <a:spcBef>
                  <a:spcPct val="20000"/>
                </a:spcBef>
                <a:buSzPct val="70000"/>
                <a:buFont typeface="Wingdings" panose="05000000000000000000" pitchFamily="2" charset="2"/>
                <a:buNone/>
              </a:pPr>
              <a:r>
                <a:rPr lang="zh-CN" altLang="en-US" sz="2800" dirty="0">
                  <a:solidFill>
                    <a:srgbClr val="001010"/>
                  </a:solidFill>
                  <a:ea typeface="华文楷体" panose="02010600040101010101" pitchFamily="2" charset="-122"/>
                </a:rPr>
                <a:t>   不同的信息主体对同一信息客体的认识程度不同，掌握的信息量不同，利用后产生的效果不同</a:t>
              </a:r>
              <a:endParaRPr lang="zh-CN" altLang="en-US" sz="2800" dirty="0">
                <a:solidFill>
                  <a:srgbClr val="990000"/>
                </a:solidFill>
                <a:ea typeface="华文楷体" panose="02010600040101010101" pitchFamily="2" charset="-122"/>
              </a:endParaRPr>
            </a:p>
          </p:txBody>
        </p:sp>
      </p:grpSp>
      <p:grpSp>
        <p:nvGrpSpPr>
          <p:cNvPr id="74755" name="Group 5">
            <a:extLst>
              <a:ext uri="{FF2B5EF4-FFF2-40B4-BE49-F238E27FC236}">
                <a16:creationId xmlns:a16="http://schemas.microsoft.com/office/drawing/2014/main" id="{4D6E55DA-1D31-4156-B11B-652BB728E83D}"/>
              </a:ext>
            </a:extLst>
          </p:cNvPr>
          <p:cNvGrpSpPr>
            <a:grpSpLocks/>
          </p:cNvGrpSpPr>
          <p:nvPr/>
        </p:nvGrpSpPr>
        <p:grpSpPr bwMode="auto">
          <a:xfrm>
            <a:off x="212725" y="4138613"/>
            <a:ext cx="8308975" cy="2116137"/>
            <a:chOff x="0" y="0"/>
            <a:chExt cx="5234" cy="1333"/>
          </a:xfrm>
        </p:grpSpPr>
        <p:pic>
          <p:nvPicPr>
            <p:cNvPr id="74757" name="Rectangle 2">
              <a:extLst>
                <a:ext uri="{FF2B5EF4-FFF2-40B4-BE49-F238E27FC236}">
                  <a16:creationId xmlns:a16="http://schemas.microsoft.com/office/drawing/2014/main" id="{627638E2-23CF-411C-8E21-CB5ADEA89B77}"/>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234" cy="1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4758" name="Text Box 7">
              <a:extLst>
                <a:ext uri="{FF2B5EF4-FFF2-40B4-BE49-F238E27FC236}">
                  <a16:creationId xmlns:a16="http://schemas.microsoft.com/office/drawing/2014/main" id="{6BE08419-7B6D-4893-92B7-035ED9E65A70}"/>
                </a:ext>
              </a:extLst>
            </p:cNvPr>
            <p:cNvSpPr txBox="1">
              <a:spLocks noChangeArrowheads="1"/>
            </p:cNvSpPr>
            <p:nvPr/>
          </p:nvSpPr>
          <p:spPr bwMode="auto">
            <a:xfrm>
              <a:off x="6" y="7"/>
              <a:ext cx="5220" cy="1320"/>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hlink"/>
                </a:buClr>
                <a:buSzPct val="75000"/>
                <a:buFont typeface="Wingdings" panose="05000000000000000000" pitchFamily="2" charset="2"/>
                <a:buNone/>
              </a:pPr>
              <a:r>
                <a:rPr lang="en-US" altLang="zh-CN" sz="3000" dirty="0">
                  <a:solidFill>
                    <a:srgbClr val="990000"/>
                  </a:solidFill>
                  <a:ea typeface="华文楷体" panose="02010600040101010101" pitchFamily="2" charset="-122"/>
                </a:rPr>
                <a:t>12</a:t>
              </a:r>
              <a:r>
                <a:rPr lang="zh-CN" altLang="en-US" sz="3000" dirty="0">
                  <a:solidFill>
                    <a:srgbClr val="990000"/>
                  </a:solidFill>
                  <a:ea typeface="华文楷体" panose="02010600040101010101" pitchFamily="2" charset="-122"/>
                </a:rPr>
                <a:t>、知识性</a:t>
              </a:r>
            </a:p>
            <a:p>
              <a:pPr eaLnBrk="1" hangingPunct="1">
                <a:spcBef>
                  <a:spcPct val="20000"/>
                </a:spcBef>
                <a:buClr>
                  <a:schemeClr val="hlink"/>
                </a:buClr>
                <a:buSzPct val="75000"/>
                <a:buFont typeface="Wingdings" panose="05000000000000000000" pitchFamily="2" charset="2"/>
                <a:buNone/>
              </a:pPr>
              <a:r>
                <a:rPr lang="zh-CN" altLang="en-US" sz="3000" dirty="0">
                  <a:solidFill>
                    <a:srgbClr val="990000"/>
                  </a:solidFill>
                  <a:ea typeface="华文楷体" panose="02010600040101010101" pitchFamily="2" charset="-122"/>
                </a:rPr>
                <a:t>     </a:t>
              </a:r>
              <a:r>
                <a:rPr lang="zh-CN" altLang="en-US" sz="3000" dirty="0">
                  <a:ea typeface="华文楷体" panose="02010600040101010101" pitchFamily="2" charset="-122"/>
                </a:rPr>
                <a:t>信息是具有普遍性和抽象性的新知识</a:t>
              </a:r>
            </a:p>
            <a:p>
              <a:pPr eaLnBrk="1" hangingPunct="1">
                <a:spcBef>
                  <a:spcPct val="20000"/>
                </a:spcBef>
                <a:buClr>
                  <a:schemeClr val="hlink"/>
                </a:buClr>
                <a:buSzPct val="75000"/>
                <a:buFont typeface="Wingdings" panose="05000000000000000000" pitchFamily="2" charset="2"/>
                <a:buNone/>
              </a:pPr>
              <a:r>
                <a:rPr lang="zh-CN" altLang="en-US" sz="3000" dirty="0">
                  <a:ea typeface="华文楷体" panose="02010600040101010101" pitchFamily="2" charset="-122"/>
                </a:rPr>
                <a:t>     </a:t>
              </a:r>
              <a:r>
                <a:rPr lang="zh-CN" altLang="en-US" sz="3000" dirty="0">
                  <a:solidFill>
                    <a:schemeClr val="tx2"/>
                  </a:solidFill>
                  <a:ea typeface="华文楷体" panose="02010600040101010101" pitchFamily="2" charset="-122"/>
                </a:rPr>
                <a:t>信息经过加工形成知识，知识是信息的进一步抽象和加工</a:t>
              </a:r>
            </a:p>
          </p:txBody>
        </p:sp>
      </p:grpSp>
      <p:sp>
        <p:nvSpPr>
          <p:cNvPr id="10" name="Rectangle 2">
            <a:extLst>
              <a:ext uri="{FF2B5EF4-FFF2-40B4-BE49-F238E27FC236}">
                <a16:creationId xmlns:a16="http://schemas.microsoft.com/office/drawing/2014/main" id="{8F16231B-D644-4DB1-9522-21C40A80F120}"/>
              </a:ext>
            </a:extLst>
          </p:cNvPr>
          <p:cNvSpPr txBox="1">
            <a:spLocks noRot="1" noChangeArrowheads="1"/>
          </p:cNvSpPr>
          <p:nvPr/>
        </p:nvSpPr>
        <p:spPr>
          <a:xfrm>
            <a:off x="603250"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600" b="1" dirty="0">
                <a:solidFill>
                  <a:srgbClr val="660066"/>
                </a:solidFill>
                <a:latin typeface="黑体" panose="02010609060101010101" pitchFamily="49" charset="-122"/>
                <a:ea typeface="黑体" panose="02010609060101010101" pitchFamily="49" charset="-122"/>
              </a:rPr>
              <a:t>1.1.2</a:t>
            </a:r>
            <a:r>
              <a:rPr lang="en-US" altLang="zh-CN" sz="3600" b="1" dirty="0">
                <a:solidFill>
                  <a:srgbClr val="660066"/>
                </a:solidFill>
                <a:latin typeface="黑体" panose="02010609060101010101" pitchFamily="49" charset="-122"/>
                <a:ea typeface="黑体" panose="02010609060101010101" pitchFamily="49" charset="-122"/>
              </a:rPr>
              <a:t>.2 </a:t>
            </a:r>
            <a:r>
              <a:rPr lang="zh-CN" altLang="en-US" sz="3600" b="1" dirty="0">
                <a:solidFill>
                  <a:srgbClr val="660066"/>
                </a:solidFill>
                <a:latin typeface="黑体" panose="02010609060101010101" pitchFamily="49" charset="-122"/>
                <a:ea typeface="黑体" panose="02010609060101010101" pitchFamily="49" charset="-122"/>
              </a:rPr>
              <a:t>信息的特征</a:t>
            </a:r>
          </a:p>
        </p:txBody>
      </p:sp>
    </p:spTree>
    <p:extLst>
      <p:ext uri="{BB962C8B-B14F-4D97-AF65-F5344CB8AC3E}">
        <p14:creationId xmlns:p14="http://schemas.microsoft.com/office/powerpoint/2010/main" val="15940339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0A6D1FA2-98E3-4081-BB19-125F379CAB53}"/>
              </a:ext>
            </a:extLst>
          </p:cNvPr>
          <p:cNvGrpSpPr>
            <a:grpSpLocks/>
          </p:cNvGrpSpPr>
          <p:nvPr/>
        </p:nvGrpSpPr>
        <p:grpSpPr bwMode="auto">
          <a:xfrm>
            <a:off x="444500" y="1974850"/>
            <a:ext cx="8255000" cy="1701800"/>
            <a:chOff x="0" y="0"/>
            <a:chExt cx="5200" cy="1072"/>
          </a:xfrm>
        </p:grpSpPr>
        <p:pic>
          <p:nvPicPr>
            <p:cNvPr id="75783" name="Rectangle 3">
              <a:extLst>
                <a:ext uri="{FF2B5EF4-FFF2-40B4-BE49-F238E27FC236}">
                  <a16:creationId xmlns:a16="http://schemas.microsoft.com/office/drawing/2014/main" id="{341DFF72-815C-4498-938F-9C13946D4496}"/>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200" cy="1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784" name="Text Box 4">
              <a:extLst>
                <a:ext uri="{FF2B5EF4-FFF2-40B4-BE49-F238E27FC236}">
                  <a16:creationId xmlns:a16="http://schemas.microsoft.com/office/drawing/2014/main" id="{0160933F-B1DE-4D47-B3DF-C39FCAEEC822}"/>
                </a:ext>
              </a:extLst>
            </p:cNvPr>
            <p:cNvSpPr txBox="1">
              <a:spLocks noChangeArrowheads="1"/>
            </p:cNvSpPr>
            <p:nvPr/>
          </p:nvSpPr>
          <p:spPr bwMode="auto">
            <a:xfrm>
              <a:off x="8" y="9"/>
              <a:ext cx="5184" cy="1056"/>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solidFill>
                    <a:srgbClr val="990000"/>
                  </a:solidFill>
                  <a:ea typeface="华文楷体" panose="02010600040101010101" pitchFamily="2" charset="-122"/>
                </a:rPr>
                <a:t>13</a:t>
              </a:r>
              <a:r>
                <a:rPr lang="zh-CN" altLang="en-US" sz="2800" dirty="0">
                  <a:solidFill>
                    <a:srgbClr val="990000"/>
                  </a:solidFill>
                  <a:ea typeface="华文楷体" panose="02010600040101010101" pitchFamily="2" charset="-122"/>
                </a:rPr>
                <a:t>、转移性</a:t>
              </a:r>
            </a:p>
            <a:p>
              <a:pPr>
                <a:spcBef>
                  <a:spcPct val="20000"/>
                </a:spcBef>
                <a:buClr>
                  <a:schemeClr val="tx2"/>
                </a:buClr>
                <a:buSzPct val="70000"/>
              </a:pPr>
              <a:r>
                <a:rPr lang="zh-CN" altLang="en-US" sz="2800" dirty="0">
                  <a:solidFill>
                    <a:srgbClr val="990000"/>
                  </a:solidFill>
                  <a:ea typeface="华文楷体" panose="02010600040101010101" pitchFamily="2" charset="-122"/>
                </a:rPr>
                <a:t>     </a:t>
              </a:r>
              <a:r>
                <a:rPr lang="zh-CN" altLang="en-US" sz="2800" dirty="0">
                  <a:ea typeface="华文楷体" panose="02010600040101010101" pitchFamily="2" charset="-122"/>
                </a:rPr>
                <a:t>可以脱离信源，依靠载体进行信息的转移、复制、记录、复现、存储（可存储性）、传送</a:t>
              </a:r>
            </a:p>
          </p:txBody>
        </p:sp>
      </p:grpSp>
      <p:grpSp>
        <p:nvGrpSpPr>
          <p:cNvPr id="3" name="Group 5">
            <a:extLst>
              <a:ext uri="{FF2B5EF4-FFF2-40B4-BE49-F238E27FC236}">
                <a16:creationId xmlns:a16="http://schemas.microsoft.com/office/drawing/2014/main" id="{6B219704-B4FB-4394-9046-A94DBC628C8D}"/>
              </a:ext>
            </a:extLst>
          </p:cNvPr>
          <p:cNvGrpSpPr>
            <a:grpSpLocks/>
          </p:cNvGrpSpPr>
          <p:nvPr/>
        </p:nvGrpSpPr>
        <p:grpSpPr bwMode="auto">
          <a:xfrm>
            <a:off x="444500" y="3913188"/>
            <a:ext cx="8255000" cy="1628775"/>
            <a:chOff x="0" y="0"/>
            <a:chExt cx="5200" cy="1026"/>
          </a:xfrm>
        </p:grpSpPr>
        <p:pic>
          <p:nvPicPr>
            <p:cNvPr id="75781" name="Rectangle 4">
              <a:extLst>
                <a:ext uri="{FF2B5EF4-FFF2-40B4-BE49-F238E27FC236}">
                  <a16:creationId xmlns:a16="http://schemas.microsoft.com/office/drawing/2014/main" id="{806BCAC3-38E8-499B-AF9F-C4DF1CAC94B5}"/>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200" cy="1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782" name="Text Box 7">
              <a:extLst>
                <a:ext uri="{FF2B5EF4-FFF2-40B4-BE49-F238E27FC236}">
                  <a16:creationId xmlns:a16="http://schemas.microsoft.com/office/drawing/2014/main" id="{444F4203-6113-45D5-8FD3-40D0C89C7C87}"/>
                </a:ext>
              </a:extLst>
            </p:cNvPr>
            <p:cNvSpPr txBox="1">
              <a:spLocks noChangeArrowheads="1"/>
            </p:cNvSpPr>
            <p:nvPr/>
          </p:nvSpPr>
          <p:spPr bwMode="auto">
            <a:xfrm>
              <a:off x="8" y="8"/>
              <a:ext cx="5184" cy="1008"/>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solidFill>
                    <a:srgbClr val="990000"/>
                  </a:solidFill>
                  <a:ea typeface="华文楷体" panose="02010600040101010101" pitchFamily="2" charset="-122"/>
                </a:rPr>
                <a:t>14</a:t>
              </a:r>
              <a:r>
                <a:rPr lang="zh-CN" altLang="en-US" sz="2800" dirty="0">
                  <a:solidFill>
                    <a:srgbClr val="990000"/>
                  </a:solidFill>
                  <a:ea typeface="华文楷体" panose="02010600040101010101" pitchFamily="2" charset="-122"/>
                </a:rPr>
                <a:t>、可处理性</a:t>
              </a:r>
            </a:p>
            <a:p>
              <a:pPr eaLnBrk="1" hangingPunct="1">
                <a:spcBef>
                  <a:spcPct val="20000"/>
                </a:spcBef>
                <a:buClr>
                  <a:schemeClr val="tx2"/>
                </a:buClr>
                <a:buSzPct val="70000"/>
                <a:buFont typeface="Wingdings" panose="05000000000000000000" pitchFamily="2" charset="2"/>
                <a:buNone/>
              </a:pPr>
              <a:r>
                <a:rPr lang="zh-CN" altLang="en-US" sz="2800" dirty="0">
                  <a:solidFill>
                    <a:srgbClr val="990000"/>
                  </a:solidFill>
                  <a:ea typeface="华文楷体" panose="02010600040101010101" pitchFamily="2" charset="-122"/>
                </a:rPr>
                <a:t>     </a:t>
              </a:r>
              <a:r>
                <a:rPr lang="zh-CN" altLang="en-US" sz="2800" dirty="0">
                  <a:ea typeface="华文楷体" panose="02010600040101010101" pitchFamily="2" charset="-122"/>
                </a:rPr>
                <a:t>信息处理后可形成新的有用信息</a:t>
              </a:r>
              <a:endParaRPr lang="zh-CN" altLang="en-US" sz="2800" dirty="0">
                <a:solidFill>
                  <a:srgbClr val="990000"/>
                </a:solidFill>
                <a:ea typeface="华文楷体" panose="02010600040101010101" pitchFamily="2" charset="-122"/>
              </a:endParaRPr>
            </a:p>
          </p:txBody>
        </p:sp>
      </p:grpSp>
      <p:sp>
        <p:nvSpPr>
          <p:cNvPr id="10" name="Rectangle 2">
            <a:extLst>
              <a:ext uri="{FF2B5EF4-FFF2-40B4-BE49-F238E27FC236}">
                <a16:creationId xmlns:a16="http://schemas.microsoft.com/office/drawing/2014/main" id="{8F16231B-D644-4DB1-9522-21C40A80F120}"/>
              </a:ext>
            </a:extLst>
          </p:cNvPr>
          <p:cNvSpPr txBox="1">
            <a:spLocks noRot="1" noChangeArrowheads="1"/>
          </p:cNvSpPr>
          <p:nvPr/>
        </p:nvSpPr>
        <p:spPr>
          <a:xfrm>
            <a:off x="603250"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600" b="1" dirty="0">
                <a:solidFill>
                  <a:srgbClr val="660066"/>
                </a:solidFill>
                <a:latin typeface="黑体" panose="02010609060101010101" pitchFamily="49" charset="-122"/>
                <a:ea typeface="黑体" panose="02010609060101010101" pitchFamily="49" charset="-122"/>
              </a:rPr>
              <a:t>1.1.2</a:t>
            </a:r>
            <a:r>
              <a:rPr lang="en-US" altLang="zh-CN" sz="3600" b="1" dirty="0">
                <a:solidFill>
                  <a:srgbClr val="660066"/>
                </a:solidFill>
                <a:latin typeface="黑体" panose="02010609060101010101" pitchFamily="49" charset="-122"/>
                <a:ea typeface="黑体" panose="02010609060101010101" pitchFamily="49" charset="-122"/>
              </a:rPr>
              <a:t>.2 </a:t>
            </a:r>
            <a:r>
              <a:rPr lang="zh-CN" altLang="en-US" sz="3600" b="1" dirty="0">
                <a:solidFill>
                  <a:srgbClr val="660066"/>
                </a:solidFill>
                <a:latin typeface="黑体" panose="02010609060101010101" pitchFamily="49" charset="-122"/>
                <a:ea typeface="黑体" panose="02010609060101010101" pitchFamily="49" charset="-122"/>
              </a:rPr>
              <a:t>信息的特征</a:t>
            </a:r>
          </a:p>
        </p:txBody>
      </p:sp>
    </p:spTree>
    <p:extLst>
      <p:ext uri="{BB962C8B-B14F-4D97-AF65-F5344CB8AC3E}">
        <p14:creationId xmlns:p14="http://schemas.microsoft.com/office/powerpoint/2010/main" val="37948079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CE2338C5-9FE8-49C3-83BC-14C833841AE5}"/>
              </a:ext>
            </a:extLst>
          </p:cNvPr>
          <p:cNvSpPr>
            <a:spLocks noGrp="1" noRot="1" noChangeArrowheads="1"/>
          </p:cNvSpPr>
          <p:nvPr>
            <p:ph type="title" idx="4294967295"/>
          </p:nvPr>
        </p:nvSpPr>
        <p:spPr>
          <a:xfrm>
            <a:off x="214282" y="0"/>
            <a:ext cx="8540750" cy="1143000"/>
          </a:xfrm>
        </p:spPr>
        <p:txBody>
          <a:bodyPr>
            <a:normAutofit/>
          </a:bodyPr>
          <a:lstStyle/>
          <a:p>
            <a:pPr algn="l" eaLnBrk="1" hangingPunct="1"/>
            <a:r>
              <a:rPr lang="en-US" altLang="zh-CN" sz="3600" b="1" dirty="0">
                <a:solidFill>
                  <a:srgbClr val="660066"/>
                </a:solidFill>
                <a:latin typeface="黑体" panose="02010609060101010101" pitchFamily="49" charset="-122"/>
                <a:ea typeface="黑体" panose="02010609060101010101" pitchFamily="49" charset="-122"/>
              </a:rPr>
              <a:t>1.1.2.3 </a:t>
            </a:r>
            <a:r>
              <a:rPr lang="zh-CN" altLang="zh-CN" sz="3600" b="1" dirty="0">
                <a:solidFill>
                  <a:srgbClr val="660066"/>
                </a:solidFill>
                <a:latin typeface="黑体" panose="02010609060101010101" pitchFamily="49" charset="-122"/>
                <a:ea typeface="黑体" panose="02010609060101010101" pitchFamily="49" charset="-122"/>
              </a:rPr>
              <a:t>信息的基本功能</a:t>
            </a:r>
          </a:p>
        </p:txBody>
      </p:sp>
      <p:sp>
        <p:nvSpPr>
          <p:cNvPr id="69635" name="Rectangle 3">
            <a:extLst>
              <a:ext uri="{FF2B5EF4-FFF2-40B4-BE49-F238E27FC236}">
                <a16:creationId xmlns:a16="http://schemas.microsoft.com/office/drawing/2014/main" id="{9A789009-9871-4D65-A92C-A22C43E363A5}"/>
              </a:ext>
            </a:extLst>
          </p:cNvPr>
          <p:cNvSpPr>
            <a:spLocks noGrp="1" noRot="1" noChangeArrowheads="1"/>
          </p:cNvSpPr>
          <p:nvPr>
            <p:ph type="body" idx="4294967295"/>
          </p:nvPr>
        </p:nvSpPr>
        <p:spPr/>
        <p:txBody>
          <a:bodyPr/>
          <a:lstStyle/>
          <a:p>
            <a:pPr eaLnBrk="1" hangingPunct="1">
              <a:buFont typeface="Wingdings" panose="05000000000000000000" pitchFamily="2" charset="2"/>
              <a:buNone/>
            </a:pPr>
            <a:r>
              <a:rPr lang="en-US" altLang="zh-CN" sz="2800" b="1" dirty="0">
                <a:latin typeface="宋体" panose="02010600030101010101" pitchFamily="2" charset="-122"/>
              </a:rPr>
              <a:t>1</a:t>
            </a:r>
            <a:r>
              <a:rPr lang="zh-CN" altLang="en-US" sz="2800" b="1" dirty="0">
                <a:latin typeface="宋体" panose="02010600030101010101" pitchFamily="2" charset="-122"/>
              </a:rPr>
              <a:t>、信息是人类生存的前提</a:t>
            </a:r>
            <a:endParaRPr lang="en-US" altLang="zh-CN" sz="2800" b="1" dirty="0">
              <a:latin typeface="宋体" panose="02010600030101010101" pitchFamily="2" charset="-122"/>
            </a:endParaRPr>
          </a:p>
          <a:p>
            <a:pPr eaLnBrk="1" hangingPunct="1">
              <a:buFont typeface="Wingdings" panose="05000000000000000000" pitchFamily="2" charset="2"/>
              <a:buNone/>
            </a:pPr>
            <a:endParaRPr lang="zh-CN" altLang="en-US" sz="2800" b="1" dirty="0">
              <a:latin typeface="宋体" panose="02010600030101010101" pitchFamily="2" charset="-122"/>
            </a:endParaRPr>
          </a:p>
          <a:p>
            <a:pPr eaLnBrk="1" hangingPunct="1">
              <a:buFont typeface="Wingdings" panose="05000000000000000000" pitchFamily="2" charset="2"/>
              <a:buNone/>
            </a:pPr>
            <a:r>
              <a:rPr lang="en-US" altLang="zh-CN" sz="2800" b="1" dirty="0">
                <a:latin typeface="宋体" panose="02010600030101010101" pitchFamily="2" charset="-122"/>
              </a:rPr>
              <a:t>2</a:t>
            </a:r>
            <a:r>
              <a:rPr lang="zh-CN" altLang="en-US" sz="2800" b="1" dirty="0">
                <a:latin typeface="宋体" panose="02010600030101010101" pitchFamily="2" charset="-122"/>
              </a:rPr>
              <a:t>、信息是人类发展必需的重要资源</a:t>
            </a:r>
          </a:p>
          <a:p>
            <a:pPr eaLnBrk="1" hangingPunct="1">
              <a:buFont typeface="Wingdings" panose="05000000000000000000" pitchFamily="2" charset="2"/>
              <a:buNone/>
            </a:pPr>
            <a:r>
              <a:rPr lang="zh-CN" altLang="en-US" sz="2800" b="1" dirty="0">
                <a:latin typeface="宋体" panose="02010600030101010101" pitchFamily="2" charset="-122"/>
              </a:rPr>
              <a:t>   没有物质，系统就无形体，没有能量，系统就没有活力，没有信息，系统就没有灵魂。</a:t>
            </a:r>
            <a:endParaRPr lang="en-US" altLang="zh-CN" sz="2800" b="1" dirty="0">
              <a:latin typeface="宋体" panose="02010600030101010101" pitchFamily="2" charset="-122"/>
            </a:endParaRPr>
          </a:p>
          <a:p>
            <a:pPr eaLnBrk="1" hangingPunct="1">
              <a:buFont typeface="Wingdings" panose="05000000000000000000" pitchFamily="2" charset="2"/>
              <a:buNone/>
            </a:pPr>
            <a:endParaRPr lang="zh-CN" altLang="en-US" sz="2800" b="1" dirty="0">
              <a:latin typeface="宋体" panose="02010600030101010101" pitchFamily="2" charset="-122"/>
            </a:endParaRPr>
          </a:p>
          <a:p>
            <a:pPr eaLnBrk="1" hangingPunct="1">
              <a:buFont typeface="Wingdings" panose="05000000000000000000" pitchFamily="2" charset="2"/>
              <a:buNone/>
            </a:pPr>
            <a:r>
              <a:rPr lang="en-US" altLang="zh-CN" sz="2800" b="1" dirty="0">
                <a:latin typeface="宋体" panose="02010600030101010101" pitchFamily="2" charset="-122"/>
              </a:rPr>
              <a:t>3</a:t>
            </a:r>
            <a:r>
              <a:rPr lang="zh-CN" altLang="en-US" sz="2800" b="1" dirty="0">
                <a:latin typeface="宋体" panose="02010600030101010101" pitchFamily="2" charset="-122"/>
              </a:rPr>
              <a:t>、信息是人类一切智慧和知识的源泉</a:t>
            </a:r>
          </a:p>
        </p:txBody>
      </p:sp>
    </p:spTree>
    <p:extLst>
      <p:ext uri="{BB962C8B-B14F-4D97-AF65-F5344CB8AC3E}">
        <p14:creationId xmlns:p14="http://schemas.microsoft.com/office/powerpoint/2010/main" val="396239564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69634"/>
                                        </p:tgtEl>
                                        <p:attrNameLst>
                                          <p:attrName>style.visibility</p:attrName>
                                        </p:attrNameLst>
                                      </p:cBhvr>
                                      <p:to>
                                        <p:strVal val="visible"/>
                                      </p:to>
                                    </p:set>
                                    <p:anim calcmode="lin" valueType="num">
                                      <p:cBhvr additive="base">
                                        <p:cTn id="7" dur="500" fill="hold"/>
                                        <p:tgtEl>
                                          <p:spTgt spid="69634"/>
                                        </p:tgtEl>
                                        <p:attrNameLst>
                                          <p:attrName>ppt_x</p:attrName>
                                        </p:attrNameLst>
                                      </p:cBhvr>
                                      <p:tavLst>
                                        <p:tav tm="0">
                                          <p:val>
                                            <p:strVal val="1+#ppt_w/2"/>
                                          </p:val>
                                        </p:tav>
                                        <p:tav tm="100000">
                                          <p:val>
                                            <p:strVal val="#ppt_x"/>
                                          </p:val>
                                        </p:tav>
                                      </p:tavLst>
                                    </p:anim>
                                    <p:anim calcmode="lin" valueType="num">
                                      <p:cBhvr additive="base">
                                        <p:cTn id="8" dur="500" fill="hold"/>
                                        <p:tgtEl>
                                          <p:spTgt spid="69634"/>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16" presetClass="entr" presetSubtype="42" fill="hold" grpId="0" nodeType="clickEffect">
                                  <p:stCondLst>
                                    <p:cond delay="0"/>
                                  </p:stCondLst>
                                  <p:childTnLst>
                                    <p:set>
                                      <p:cBhvr>
                                        <p:cTn id="12" dur="1" fill="hold">
                                          <p:stCondLst>
                                            <p:cond delay="0"/>
                                          </p:stCondLst>
                                        </p:cTn>
                                        <p:tgtEl>
                                          <p:spTgt spid="69635">
                                            <p:txEl>
                                              <p:pRg st="0" end="0"/>
                                            </p:txEl>
                                          </p:spTgt>
                                        </p:tgtEl>
                                        <p:attrNameLst>
                                          <p:attrName>style.visibility</p:attrName>
                                        </p:attrNameLst>
                                      </p:cBhvr>
                                      <p:to>
                                        <p:strVal val="visible"/>
                                      </p:to>
                                    </p:set>
                                    <p:animEffect transition="in" filter="barn(outHorizontal)">
                                      <p:cBhvr>
                                        <p:cTn id="13" dur="500"/>
                                        <p:tgtEl>
                                          <p:spTgt spid="69635">
                                            <p:txEl>
                                              <p:pRg st="0" end="0"/>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42" fill="hold" grpId="0" nodeType="clickEffect">
                                  <p:stCondLst>
                                    <p:cond delay="0"/>
                                  </p:stCondLst>
                                  <p:childTnLst>
                                    <p:set>
                                      <p:cBhvr>
                                        <p:cTn id="17" dur="1" fill="hold">
                                          <p:stCondLst>
                                            <p:cond delay="0"/>
                                          </p:stCondLst>
                                        </p:cTn>
                                        <p:tgtEl>
                                          <p:spTgt spid="69635">
                                            <p:txEl>
                                              <p:pRg st="2" end="2"/>
                                            </p:txEl>
                                          </p:spTgt>
                                        </p:tgtEl>
                                        <p:attrNameLst>
                                          <p:attrName>style.visibility</p:attrName>
                                        </p:attrNameLst>
                                      </p:cBhvr>
                                      <p:to>
                                        <p:strVal val="visible"/>
                                      </p:to>
                                    </p:set>
                                    <p:animEffect transition="in" filter="barn(outHorizontal)">
                                      <p:cBhvr>
                                        <p:cTn id="18" dur="500"/>
                                        <p:tgtEl>
                                          <p:spTgt spid="69635">
                                            <p:txEl>
                                              <p:pRg st="2" end="2"/>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42" fill="hold" grpId="0" nodeType="clickEffect">
                                  <p:stCondLst>
                                    <p:cond delay="0"/>
                                  </p:stCondLst>
                                  <p:childTnLst>
                                    <p:set>
                                      <p:cBhvr>
                                        <p:cTn id="22" dur="1" fill="hold">
                                          <p:stCondLst>
                                            <p:cond delay="0"/>
                                          </p:stCondLst>
                                        </p:cTn>
                                        <p:tgtEl>
                                          <p:spTgt spid="69635">
                                            <p:txEl>
                                              <p:pRg st="3" end="3"/>
                                            </p:txEl>
                                          </p:spTgt>
                                        </p:tgtEl>
                                        <p:attrNameLst>
                                          <p:attrName>style.visibility</p:attrName>
                                        </p:attrNameLst>
                                      </p:cBhvr>
                                      <p:to>
                                        <p:strVal val="visible"/>
                                      </p:to>
                                    </p:set>
                                    <p:animEffect transition="in" filter="barn(outHorizontal)">
                                      <p:cBhvr>
                                        <p:cTn id="23" dur="500"/>
                                        <p:tgtEl>
                                          <p:spTgt spid="69635">
                                            <p:txEl>
                                              <p:pRg st="3" end="3"/>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16" presetClass="entr" presetSubtype="42" fill="hold" grpId="0" nodeType="clickEffect">
                                  <p:stCondLst>
                                    <p:cond delay="0"/>
                                  </p:stCondLst>
                                  <p:childTnLst>
                                    <p:set>
                                      <p:cBhvr>
                                        <p:cTn id="27" dur="1" fill="hold">
                                          <p:stCondLst>
                                            <p:cond delay="0"/>
                                          </p:stCondLst>
                                        </p:cTn>
                                        <p:tgtEl>
                                          <p:spTgt spid="69635">
                                            <p:txEl>
                                              <p:pRg st="5" end="5"/>
                                            </p:txEl>
                                          </p:spTgt>
                                        </p:tgtEl>
                                        <p:attrNameLst>
                                          <p:attrName>style.visibility</p:attrName>
                                        </p:attrNameLst>
                                      </p:cBhvr>
                                      <p:to>
                                        <p:strVal val="visible"/>
                                      </p:to>
                                    </p:set>
                                    <p:animEffect transition="in" filter="barn(outHorizontal)">
                                      <p:cBhvr>
                                        <p:cTn id="28" dur="500"/>
                                        <p:tgtEl>
                                          <p:spTgt spid="6963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634" grpId="0" autoUpdateAnimBg="0"/>
      <p:bldP spid="69635" grpId="0" build="p"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3">
            <a:extLst>
              <a:ext uri="{FF2B5EF4-FFF2-40B4-BE49-F238E27FC236}">
                <a16:creationId xmlns:a16="http://schemas.microsoft.com/office/drawing/2014/main" id="{963AE7E8-BCEC-41A5-83EE-3B1DF8C35062}"/>
              </a:ext>
            </a:extLst>
          </p:cNvPr>
          <p:cNvSpPr>
            <a:spLocks noGrp="1" noChangeArrowheads="1"/>
          </p:cNvSpPr>
          <p:nvPr>
            <p:ph type="body" idx="1"/>
          </p:nvPr>
        </p:nvSpPr>
        <p:spPr>
          <a:xfrm>
            <a:off x="457200" y="1412776"/>
            <a:ext cx="8229600" cy="4525963"/>
          </a:xfrm>
        </p:spPr>
        <p:txBody>
          <a:bodyPr>
            <a:normAutofit fontScale="85000" lnSpcReduction="20000"/>
          </a:bodyPr>
          <a:lstStyle/>
          <a:p>
            <a:pPr>
              <a:lnSpc>
                <a:spcPct val="130000"/>
              </a:lnSpc>
            </a:pPr>
            <a:r>
              <a:rPr lang="zh-CN" altLang="en-US" dirty="0">
                <a:latin typeface="华文中宋" panose="02010600040101010101" pitchFamily="2" charset="-122"/>
                <a:ea typeface="华文中宋" panose="02010600040101010101" pitchFamily="2" charset="-122"/>
              </a:rPr>
              <a:t>问题1：信息与物质、能量的区别是什么？</a:t>
            </a:r>
          </a:p>
          <a:p>
            <a:pPr lvl="1">
              <a:lnSpc>
                <a:spcPct val="130000"/>
              </a:lnSpc>
            </a:pPr>
            <a:r>
              <a:rPr lang="zh-CN" altLang="en-US" dirty="0">
                <a:latin typeface="华文中宋" panose="02010600040101010101" pitchFamily="2" charset="-122"/>
                <a:ea typeface="华文中宋" panose="02010600040101010101" pitchFamily="2" charset="-122"/>
              </a:rPr>
              <a:t>波普尔：信息既不是物质，又不是能量，信息就是信息。</a:t>
            </a:r>
          </a:p>
          <a:p>
            <a:pPr>
              <a:lnSpc>
                <a:spcPct val="130000"/>
              </a:lnSpc>
            </a:pPr>
            <a:r>
              <a:rPr lang="zh-CN" altLang="en-US" dirty="0">
                <a:latin typeface="华文中宋" panose="02010600040101010101" pitchFamily="2" charset="-122"/>
                <a:ea typeface="华文中宋" panose="02010600040101010101" pitchFamily="2" charset="-122"/>
              </a:rPr>
              <a:t>问题2：信息究竟是一种客观存在，还是主观感知？</a:t>
            </a:r>
          </a:p>
          <a:p>
            <a:pPr lvl="1">
              <a:lnSpc>
                <a:spcPct val="130000"/>
              </a:lnSpc>
            </a:pPr>
            <a:r>
              <a:rPr lang="zh-CN" altLang="en-US" dirty="0">
                <a:latin typeface="华文中宋" panose="02010600040101010101" pitchFamily="2" charset="-122"/>
                <a:ea typeface="华文中宋" panose="02010600040101010101" pitchFamily="2" charset="-122"/>
              </a:rPr>
              <a:t>本体论层次的信息和认识论层次的信息</a:t>
            </a:r>
          </a:p>
          <a:p>
            <a:pPr>
              <a:lnSpc>
                <a:spcPct val="130000"/>
              </a:lnSpc>
            </a:pPr>
            <a:r>
              <a:rPr lang="zh-CN" altLang="en-US" dirty="0">
                <a:latin typeface="华文中宋" panose="02010600040101010101" pitchFamily="2" charset="-122"/>
                <a:ea typeface="华文中宋" panose="02010600040101010101" pitchFamily="2" charset="-122"/>
              </a:rPr>
              <a:t>问题3：信息与符号、数据、知识的关系是什么？</a:t>
            </a:r>
          </a:p>
          <a:p>
            <a:pPr lvl="1">
              <a:lnSpc>
                <a:spcPct val="130000"/>
              </a:lnSpc>
            </a:pPr>
            <a:r>
              <a:rPr lang="zh-CN" altLang="en-US" dirty="0">
                <a:latin typeface="华文中宋" panose="02010600040101010101" pitchFamily="2" charset="-122"/>
                <a:ea typeface="华文中宋" panose="02010600040101010101" pitchFamily="2" charset="-122"/>
              </a:rPr>
              <a:t>Brooks方程：信息是引起知识增量的那部分知识</a:t>
            </a:r>
          </a:p>
          <a:p>
            <a:pPr lvl="1">
              <a:lnSpc>
                <a:spcPct val="130000"/>
              </a:lnSpc>
            </a:pPr>
            <a:r>
              <a:rPr lang="zh-CN" altLang="en-US" dirty="0">
                <a:latin typeface="华文中宋" panose="02010600040101010101" pitchFamily="2" charset="-122"/>
                <a:ea typeface="华文中宋" panose="02010600040101010101" pitchFamily="2" charset="-122"/>
              </a:rPr>
              <a:t>信息是序化的知识</a:t>
            </a:r>
          </a:p>
          <a:p>
            <a:pPr lvl="1">
              <a:lnSpc>
                <a:spcPct val="130000"/>
              </a:lnSpc>
            </a:pPr>
            <a:r>
              <a:rPr lang="zh-CN" altLang="en-US" dirty="0">
                <a:latin typeface="华文中宋" panose="02010600040101010101" pitchFamily="2" charset="-122"/>
                <a:ea typeface="华文中宋" panose="02010600040101010101" pitchFamily="2" charset="-122"/>
              </a:rPr>
              <a:t>知识是信息经过人脑过滤与经验结合的认识</a:t>
            </a:r>
          </a:p>
        </p:txBody>
      </p:sp>
      <p:sp>
        <p:nvSpPr>
          <p:cNvPr id="6" name="Rectangle 2">
            <a:extLst>
              <a:ext uri="{FF2B5EF4-FFF2-40B4-BE49-F238E27FC236}">
                <a16:creationId xmlns:a16="http://schemas.microsoft.com/office/drawing/2014/main" id="{99874523-E0BF-4B89-8D25-62CECA44EE59}"/>
              </a:ext>
            </a:extLst>
          </p:cNvPr>
          <p:cNvSpPr txBox="1">
            <a:spLocks noRot="1" noChangeArrowheads="1"/>
          </p:cNvSpPr>
          <p:nvPr/>
        </p:nvSpPr>
        <p:spPr>
          <a:xfrm>
            <a:off x="301625" y="9994"/>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3600" b="1" dirty="0">
                <a:solidFill>
                  <a:srgbClr val="660066"/>
                </a:solidFill>
                <a:latin typeface="黑体" panose="02010609060101010101" pitchFamily="49" charset="-122"/>
                <a:ea typeface="黑体" panose="02010609060101010101" pitchFamily="49" charset="-122"/>
              </a:rPr>
              <a:t>1.1.2.4 “</a:t>
            </a:r>
            <a:r>
              <a:rPr lang="zh-CN" altLang="zh-CN" sz="3600" b="1" dirty="0">
                <a:solidFill>
                  <a:srgbClr val="660066"/>
                </a:solidFill>
                <a:latin typeface="黑体" panose="02010609060101010101" pitchFamily="49" charset="-122"/>
                <a:ea typeface="黑体" panose="02010609060101010101" pitchFamily="49" charset="-122"/>
              </a:rPr>
              <a:t>信息</a:t>
            </a:r>
            <a:r>
              <a:rPr lang="zh-CN" altLang="en-US" sz="3600" b="1" dirty="0">
                <a:solidFill>
                  <a:srgbClr val="660066"/>
                </a:solidFill>
                <a:latin typeface="黑体" panose="02010609060101010101" pitchFamily="49" charset="-122"/>
                <a:ea typeface="黑体" panose="02010609060101010101" pitchFamily="49" charset="-122"/>
              </a:rPr>
              <a:t>三问”</a:t>
            </a:r>
            <a:r>
              <a:rPr lang="en-US" altLang="zh-CN" sz="2400" b="1" dirty="0">
                <a:latin typeface="黑体" panose="02010609060101010101" pitchFamily="49" charset="-122"/>
                <a:ea typeface="黑体" panose="02010609060101010101" pitchFamily="49" charset="-122"/>
              </a:rPr>
              <a:t>——</a:t>
            </a:r>
            <a:r>
              <a:rPr lang="zh-CN" altLang="en-US" sz="2400" b="1" dirty="0">
                <a:latin typeface="黑体" panose="02010609060101010101" pitchFamily="49" charset="-122"/>
                <a:ea typeface="黑体" panose="02010609060101010101" pitchFamily="49" charset="-122"/>
              </a:rPr>
              <a:t>究竟什么是信息</a:t>
            </a:r>
            <a:endParaRPr lang="zh-CN" altLang="zh-CN" sz="3600" b="1" dirty="0">
              <a:latin typeface="黑体" panose="02010609060101010101" pitchFamily="49" charset="-122"/>
              <a:ea typeface="黑体" panose="02010609060101010101" pitchFamily="49" charset="-122"/>
            </a:endParaRPr>
          </a:p>
        </p:txBody>
      </p:sp>
    </p:spTree>
  </p:cSld>
  <p:clrMapOvr>
    <a:masterClrMapping/>
  </p:clrMapOvr>
  <p:transition>
    <p:wipe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0179">
                                            <p:txEl>
                                              <p:pRg st="0" end="0"/>
                                            </p:txEl>
                                          </p:spTgt>
                                        </p:tgtEl>
                                        <p:attrNameLst>
                                          <p:attrName>style.visibility</p:attrName>
                                        </p:attrNameLst>
                                      </p:cBhvr>
                                      <p:to>
                                        <p:strVal val="visible"/>
                                      </p:to>
                                    </p:set>
                                    <p:anim calcmode="lin" valueType="num">
                                      <p:cBhvr additive="base">
                                        <p:cTn id="7" dur="500" fill="hold"/>
                                        <p:tgtEl>
                                          <p:spTgt spid="5017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0179">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0179">
                                            <p:txEl>
                                              <p:pRg st="1" end="1"/>
                                            </p:txEl>
                                          </p:spTgt>
                                        </p:tgtEl>
                                        <p:attrNameLst>
                                          <p:attrName>style.visibility</p:attrName>
                                        </p:attrNameLst>
                                      </p:cBhvr>
                                      <p:to>
                                        <p:strVal val="visible"/>
                                      </p:to>
                                    </p:set>
                                    <p:anim calcmode="lin" valueType="num">
                                      <p:cBhvr additive="base">
                                        <p:cTn id="11" dur="500" fill="hold"/>
                                        <p:tgtEl>
                                          <p:spTgt spid="50179">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017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50179">
                                            <p:txEl>
                                              <p:pRg st="2" end="2"/>
                                            </p:txEl>
                                          </p:spTgt>
                                        </p:tgtEl>
                                        <p:attrNameLst>
                                          <p:attrName>style.visibility</p:attrName>
                                        </p:attrNameLst>
                                      </p:cBhvr>
                                      <p:to>
                                        <p:strVal val="visible"/>
                                      </p:to>
                                    </p:set>
                                    <p:anim calcmode="lin" valueType="num">
                                      <p:cBhvr additive="base">
                                        <p:cTn id="17" dur="500" fill="hold"/>
                                        <p:tgtEl>
                                          <p:spTgt spid="50179">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50179">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50179">
                                            <p:txEl>
                                              <p:pRg st="3" end="3"/>
                                            </p:txEl>
                                          </p:spTgt>
                                        </p:tgtEl>
                                        <p:attrNameLst>
                                          <p:attrName>style.visibility</p:attrName>
                                        </p:attrNameLst>
                                      </p:cBhvr>
                                      <p:to>
                                        <p:strVal val="visible"/>
                                      </p:to>
                                    </p:set>
                                    <p:anim calcmode="lin" valueType="num">
                                      <p:cBhvr additive="base">
                                        <p:cTn id="21" dur="500" fill="hold"/>
                                        <p:tgtEl>
                                          <p:spTgt spid="50179">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5017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50179">
                                            <p:txEl>
                                              <p:pRg st="4" end="4"/>
                                            </p:txEl>
                                          </p:spTgt>
                                        </p:tgtEl>
                                        <p:attrNameLst>
                                          <p:attrName>style.visibility</p:attrName>
                                        </p:attrNameLst>
                                      </p:cBhvr>
                                      <p:to>
                                        <p:strVal val="visible"/>
                                      </p:to>
                                    </p:set>
                                    <p:anim calcmode="lin" valueType="num">
                                      <p:cBhvr additive="base">
                                        <p:cTn id="27" dur="500" fill="hold"/>
                                        <p:tgtEl>
                                          <p:spTgt spid="50179">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50179">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50179">
                                            <p:txEl>
                                              <p:pRg st="5" end="5"/>
                                            </p:txEl>
                                          </p:spTgt>
                                        </p:tgtEl>
                                        <p:attrNameLst>
                                          <p:attrName>style.visibility</p:attrName>
                                        </p:attrNameLst>
                                      </p:cBhvr>
                                      <p:to>
                                        <p:strVal val="visible"/>
                                      </p:to>
                                    </p:set>
                                    <p:anim calcmode="lin" valueType="num">
                                      <p:cBhvr additive="base">
                                        <p:cTn id="31" dur="500" fill="hold"/>
                                        <p:tgtEl>
                                          <p:spTgt spid="50179">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0179">
                                            <p:txEl>
                                              <p:pRg st="5" end="5"/>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50179">
                                            <p:txEl>
                                              <p:pRg st="6" end="6"/>
                                            </p:txEl>
                                          </p:spTgt>
                                        </p:tgtEl>
                                        <p:attrNameLst>
                                          <p:attrName>style.visibility</p:attrName>
                                        </p:attrNameLst>
                                      </p:cBhvr>
                                      <p:to>
                                        <p:strVal val="visible"/>
                                      </p:to>
                                    </p:set>
                                    <p:anim calcmode="lin" valueType="num">
                                      <p:cBhvr additive="base">
                                        <p:cTn id="35" dur="500" fill="hold"/>
                                        <p:tgtEl>
                                          <p:spTgt spid="50179">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0179">
                                            <p:txEl>
                                              <p:pRg st="6" end="6"/>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50179">
                                            <p:txEl>
                                              <p:pRg st="7" end="7"/>
                                            </p:txEl>
                                          </p:spTgt>
                                        </p:tgtEl>
                                        <p:attrNameLst>
                                          <p:attrName>style.visibility</p:attrName>
                                        </p:attrNameLst>
                                      </p:cBhvr>
                                      <p:to>
                                        <p:strVal val="visible"/>
                                      </p:to>
                                    </p:set>
                                    <p:anim calcmode="lin" valueType="num">
                                      <p:cBhvr additive="base">
                                        <p:cTn id="39" dur="500" fill="hold"/>
                                        <p:tgtEl>
                                          <p:spTgt spid="50179">
                                            <p:txEl>
                                              <p:pRg st="7" end="7"/>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50179">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179" grpId="0" build="p"/>
    </p:bld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EE713F56-A2FB-4CD7-9169-4CC7CE002503}"/>
              </a:ext>
            </a:extLst>
          </p:cNvPr>
          <p:cNvSpPr>
            <a:spLocks noGrp="1" noRot="1" noChangeArrowheads="1"/>
          </p:cNvSpPr>
          <p:nvPr>
            <p:ph type="title" idx="4294967295"/>
          </p:nvPr>
        </p:nvSpPr>
        <p:spPr>
          <a:xfrm>
            <a:off x="357158" y="285728"/>
            <a:ext cx="7826375" cy="546100"/>
          </a:xfrm>
        </p:spPr>
        <p:txBody>
          <a:bodyPr>
            <a:noAutofit/>
          </a:bodyPr>
          <a:lstStyle/>
          <a:p>
            <a:pPr algn="l" eaLnBrk="1" hangingPunct="1"/>
            <a:r>
              <a:rPr lang="zh-CN" altLang="en-US" sz="3600" b="1" dirty="0">
                <a:solidFill>
                  <a:srgbClr val="660066"/>
                </a:solidFill>
                <a:latin typeface="黑体" panose="02010609060101010101" pitchFamily="49" charset="-122"/>
                <a:ea typeface="黑体" panose="02010609060101010101" pitchFamily="49" charset="-122"/>
              </a:rPr>
              <a:t>Q1:信息与物质、能量的关系</a:t>
            </a:r>
          </a:p>
        </p:txBody>
      </p:sp>
      <p:sp>
        <p:nvSpPr>
          <p:cNvPr id="44035" name="Rectangle 3">
            <a:extLst>
              <a:ext uri="{FF2B5EF4-FFF2-40B4-BE49-F238E27FC236}">
                <a16:creationId xmlns:a16="http://schemas.microsoft.com/office/drawing/2014/main" id="{D98FBF34-D4AB-452D-A6B5-9EEDF51002B7}"/>
              </a:ext>
            </a:extLst>
          </p:cNvPr>
          <p:cNvSpPr>
            <a:spLocks noChangeArrowheads="1"/>
          </p:cNvSpPr>
          <p:nvPr/>
        </p:nvSpPr>
        <p:spPr bwMode="auto">
          <a:xfrm>
            <a:off x="388938" y="1543050"/>
            <a:ext cx="8153400" cy="163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latin typeface="华文中宋" panose="02010600040101010101" pitchFamily="2" charset="-122"/>
                <a:ea typeface="华文中宋" panose="02010600040101010101" pitchFamily="2" charset="-122"/>
              </a:rPr>
              <a:t>1</a:t>
            </a:r>
            <a:r>
              <a:rPr lang="zh-CN" altLang="en-US" sz="2800" dirty="0">
                <a:latin typeface="华文中宋" panose="02010600040101010101" pitchFamily="2" charset="-122"/>
                <a:ea typeface="华文中宋" panose="02010600040101010101" pitchFamily="2" charset="-122"/>
              </a:rPr>
              <a:t>、信息与物质的关系</a:t>
            </a:r>
          </a:p>
          <a:p>
            <a:pPr eaLnBrk="1" hangingPunct="1">
              <a:spcBef>
                <a:spcPct val="20000"/>
              </a:spcBef>
              <a:buClr>
                <a:schemeClr val="tx2"/>
              </a:buClr>
              <a:buSzPct val="70000"/>
              <a:buFont typeface="Wingdings" panose="05000000000000000000" pitchFamily="2" charset="2"/>
              <a:buNone/>
            </a:pPr>
            <a:r>
              <a:rPr lang="zh-CN" altLang="en-US" sz="2800" dirty="0">
                <a:latin typeface="华文中宋" panose="02010600040101010101" pitchFamily="2" charset="-122"/>
                <a:ea typeface="华文中宋" panose="02010600040101010101" pitchFamily="2" charset="-122"/>
              </a:rPr>
              <a:t>   信息不同于物质</a:t>
            </a:r>
          </a:p>
          <a:p>
            <a:pPr eaLnBrk="1" hangingPunct="1">
              <a:spcBef>
                <a:spcPct val="20000"/>
              </a:spcBef>
              <a:buClr>
                <a:schemeClr val="tx2"/>
              </a:buClr>
              <a:buSzPct val="70000"/>
              <a:buFont typeface="Wingdings" panose="05000000000000000000" pitchFamily="2" charset="2"/>
              <a:buNone/>
            </a:pPr>
            <a:r>
              <a:rPr lang="zh-CN" altLang="en-US" sz="2800" dirty="0">
                <a:latin typeface="华文中宋" panose="02010600040101010101" pitchFamily="2" charset="-122"/>
                <a:ea typeface="华文中宋" panose="02010600040101010101" pitchFamily="2" charset="-122"/>
              </a:rPr>
              <a:t>   信息是物质的普遍性，不是事物本身。</a:t>
            </a:r>
          </a:p>
        </p:txBody>
      </p:sp>
      <p:sp>
        <p:nvSpPr>
          <p:cNvPr id="44036" name="Rectangle 4">
            <a:extLst>
              <a:ext uri="{FF2B5EF4-FFF2-40B4-BE49-F238E27FC236}">
                <a16:creationId xmlns:a16="http://schemas.microsoft.com/office/drawing/2014/main" id="{A6FAEAB6-24E6-43E3-97A2-598B99081802}"/>
              </a:ext>
            </a:extLst>
          </p:cNvPr>
          <p:cNvSpPr>
            <a:spLocks noChangeArrowheads="1"/>
          </p:cNvSpPr>
          <p:nvPr/>
        </p:nvSpPr>
        <p:spPr bwMode="auto">
          <a:xfrm>
            <a:off x="388938" y="3152775"/>
            <a:ext cx="8229600" cy="242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latin typeface="华文中宋" panose="02010600040101010101" pitchFamily="2" charset="-122"/>
                <a:ea typeface="华文中宋" panose="02010600040101010101" pitchFamily="2" charset="-122"/>
              </a:rPr>
              <a:t>2</a:t>
            </a:r>
            <a:r>
              <a:rPr lang="zh-CN" altLang="en-US" sz="2800" dirty="0">
                <a:latin typeface="华文中宋" panose="02010600040101010101" pitchFamily="2" charset="-122"/>
                <a:ea typeface="华文中宋" panose="02010600040101010101" pitchFamily="2" charset="-122"/>
              </a:rPr>
              <a:t>、信息与能量的关系</a:t>
            </a:r>
          </a:p>
          <a:p>
            <a:pPr eaLnBrk="1" hangingPunct="1">
              <a:spcBef>
                <a:spcPct val="20000"/>
              </a:spcBef>
              <a:buClr>
                <a:schemeClr val="tx2"/>
              </a:buClr>
              <a:buSzPct val="70000"/>
              <a:buFont typeface="Wingdings" panose="05000000000000000000" pitchFamily="2" charset="2"/>
              <a:buNone/>
            </a:pPr>
            <a:r>
              <a:rPr lang="zh-CN" altLang="en-US" sz="2800" dirty="0">
                <a:latin typeface="华文中宋" panose="02010600040101010101" pitchFamily="2" charset="-122"/>
                <a:ea typeface="华文中宋" panose="02010600040101010101" pitchFamily="2" charset="-122"/>
              </a:rPr>
              <a:t>   信息不同于能量</a:t>
            </a:r>
          </a:p>
          <a:p>
            <a:pPr eaLnBrk="1" hangingPunct="1">
              <a:spcBef>
                <a:spcPct val="20000"/>
              </a:spcBef>
              <a:buClr>
                <a:schemeClr val="tx2"/>
              </a:buClr>
              <a:buSzPct val="70000"/>
              <a:buFont typeface="Wingdings" panose="05000000000000000000" pitchFamily="2" charset="2"/>
              <a:buNone/>
            </a:pPr>
            <a:r>
              <a:rPr lang="zh-CN" altLang="en-US" sz="2800" dirty="0">
                <a:latin typeface="华文中宋" panose="02010600040101010101" pitchFamily="2" charset="-122"/>
                <a:ea typeface="华文中宋" panose="02010600040101010101" pitchFamily="2" charset="-122"/>
              </a:rPr>
              <a:t>   信息是物质运动状态与方式</a:t>
            </a:r>
          </a:p>
          <a:p>
            <a:pPr eaLnBrk="1" hangingPunct="1">
              <a:spcBef>
                <a:spcPct val="20000"/>
              </a:spcBef>
              <a:buClr>
                <a:schemeClr val="tx2"/>
              </a:buClr>
              <a:buSzPct val="70000"/>
              <a:buFont typeface="Wingdings" panose="05000000000000000000" pitchFamily="2" charset="2"/>
              <a:buNone/>
            </a:pPr>
            <a:r>
              <a:rPr lang="zh-CN" altLang="en-US" sz="2800" dirty="0">
                <a:latin typeface="华文中宋" panose="02010600040101010101" pitchFamily="2" charset="-122"/>
                <a:ea typeface="华文中宋" panose="02010600040101010101" pitchFamily="2" charset="-122"/>
              </a:rPr>
              <a:t>   信息转换不遵守守恒定律，能量转换遵守守恒定律</a:t>
            </a:r>
          </a:p>
          <a:p>
            <a:pPr eaLnBrk="1" hangingPunct="1">
              <a:spcBef>
                <a:spcPct val="20000"/>
              </a:spcBef>
              <a:buClr>
                <a:schemeClr val="tx2"/>
              </a:buClr>
              <a:buSzPct val="70000"/>
              <a:buFont typeface="Wingdings" panose="05000000000000000000" pitchFamily="2" charset="2"/>
              <a:buNone/>
            </a:pPr>
            <a:r>
              <a:rPr lang="zh-CN" altLang="en-US" sz="2800" dirty="0">
                <a:latin typeface="华文中宋" panose="02010600040101010101" pitchFamily="2" charset="-122"/>
                <a:ea typeface="华文中宋" panose="02010600040101010101" pitchFamily="2" charset="-122"/>
              </a:rPr>
              <a:t>   信息可共享，能量不能共享</a:t>
            </a:r>
          </a:p>
          <a:p>
            <a:pPr eaLnBrk="1" hangingPunct="1">
              <a:spcBef>
                <a:spcPct val="20000"/>
              </a:spcBef>
              <a:buClr>
                <a:schemeClr val="tx2"/>
              </a:buClr>
              <a:buSzPct val="70000"/>
              <a:buFont typeface="Wingdings" panose="05000000000000000000" pitchFamily="2" charset="2"/>
              <a:buNone/>
            </a:pPr>
            <a:r>
              <a:rPr lang="zh-CN" altLang="en-US" sz="2800" dirty="0">
                <a:latin typeface="华文中宋" panose="02010600040101010101" pitchFamily="2" charset="-122"/>
                <a:ea typeface="华文中宋" panose="02010600040101010101" pitchFamily="2" charset="-122"/>
              </a:rPr>
              <a:t>   信息为人类提供知识、智慧，能量为人类提供动力</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5" fill="hold" grpId="0" nodeType="clickEffect">
                                  <p:stCondLst>
                                    <p:cond delay="0"/>
                                  </p:stCondLst>
                                  <p:childTnLst>
                                    <p:set>
                                      <p:cBhvr>
                                        <p:cTn id="6" dur="1" fill="hold">
                                          <p:stCondLst>
                                            <p:cond delay="0"/>
                                          </p:stCondLst>
                                        </p:cTn>
                                        <p:tgtEl>
                                          <p:spTgt spid="44034"/>
                                        </p:tgtEl>
                                        <p:attrNameLst>
                                          <p:attrName>style.visibility</p:attrName>
                                        </p:attrNameLst>
                                      </p:cBhvr>
                                      <p:to>
                                        <p:strVal val="visible"/>
                                      </p:to>
                                    </p:set>
                                    <p:animEffect transition="in" filter="checkerboard(down)">
                                      <p:cBhvr>
                                        <p:cTn id="7" dur="500"/>
                                        <p:tgtEl>
                                          <p:spTgt spid="4403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4035"/>
                                        </p:tgtEl>
                                        <p:attrNameLst>
                                          <p:attrName>style.visibility</p:attrName>
                                        </p:attrNameLst>
                                      </p:cBhvr>
                                      <p:to>
                                        <p:strVal val="visible"/>
                                      </p:to>
                                    </p:set>
                                    <p:animEffect transition="in" filter="blinds(horizontal)">
                                      <p:cBhvr>
                                        <p:cTn id="12" dur="500"/>
                                        <p:tgtEl>
                                          <p:spTgt spid="4403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6" fill="hold" nodeType="clickEffect">
                                  <p:stCondLst>
                                    <p:cond delay="0"/>
                                  </p:stCondLst>
                                  <p:childTnLst>
                                    <p:set>
                                      <p:cBhvr>
                                        <p:cTn id="16" dur="1" fill="hold">
                                          <p:stCondLst>
                                            <p:cond delay="0"/>
                                          </p:stCondLst>
                                        </p:cTn>
                                        <p:tgtEl>
                                          <p:spTgt spid="44036"/>
                                        </p:tgtEl>
                                        <p:attrNameLst>
                                          <p:attrName>style.visibility</p:attrName>
                                        </p:attrNameLst>
                                      </p:cBhvr>
                                      <p:to>
                                        <p:strVal val="visible"/>
                                      </p:to>
                                    </p:set>
                                    <p:animEffect transition="in" filter="barn(inHorizontal)">
                                      <p:cBhvr>
                                        <p:cTn id="17" dur="500"/>
                                        <p:tgtEl>
                                          <p:spTgt spid="440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34" grpId="0"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3">
            <a:extLst>
              <a:ext uri="{FF2B5EF4-FFF2-40B4-BE49-F238E27FC236}">
                <a16:creationId xmlns:a16="http://schemas.microsoft.com/office/drawing/2014/main" id="{B4EB37ED-7C81-407F-8BA7-EB80DFDD86B3}"/>
              </a:ext>
            </a:extLst>
          </p:cNvPr>
          <p:cNvSpPr>
            <a:spLocks noGrp="1" noChangeArrowheads="1"/>
          </p:cNvSpPr>
          <p:nvPr>
            <p:ph type="body" idx="1"/>
          </p:nvPr>
        </p:nvSpPr>
        <p:spPr/>
        <p:txBody>
          <a:bodyPr/>
          <a:lstStyle/>
          <a:p>
            <a:pPr eaLnBrk="1" hangingPunct="1">
              <a:lnSpc>
                <a:spcPct val="120000"/>
              </a:lnSpc>
              <a:buClr>
                <a:schemeClr val="tx2"/>
              </a:buClr>
              <a:buSzPct val="70000"/>
            </a:pPr>
            <a:r>
              <a:rPr lang="en-US" altLang="zh-CN" sz="3100" dirty="0">
                <a:latin typeface="华文中宋" panose="02010600040101010101" pitchFamily="2" charset="-122"/>
                <a:ea typeface="华文中宋" panose="02010600040101010101" pitchFamily="2" charset="-122"/>
              </a:rPr>
              <a:t>3</a:t>
            </a:r>
            <a:r>
              <a:rPr lang="zh-CN" altLang="en-US" sz="3100" dirty="0">
                <a:latin typeface="华文中宋" panose="02010600040101010101" pitchFamily="2" charset="-122"/>
                <a:ea typeface="华文中宋" panose="02010600040101010101" pitchFamily="2" charset="-122"/>
              </a:rPr>
              <a:t>、信息与物质能量间的关系</a:t>
            </a:r>
          </a:p>
          <a:p>
            <a:pPr lvl="1" eaLnBrk="1" hangingPunct="1">
              <a:lnSpc>
                <a:spcPct val="120000"/>
              </a:lnSpc>
              <a:buClr>
                <a:schemeClr val="tx2"/>
              </a:buClr>
              <a:buSzPct val="70000"/>
            </a:pPr>
            <a:r>
              <a:rPr lang="zh-CN" altLang="en-US" sz="3100" dirty="0">
                <a:latin typeface="华文中宋" panose="02010600040101010101" pitchFamily="2" charset="-122"/>
                <a:ea typeface="华文中宋" panose="02010600040101010101" pitchFamily="2" charset="-122"/>
              </a:rPr>
              <a:t>     物质是信息的源泉，信息不能脱离物质而存在  </a:t>
            </a:r>
          </a:p>
          <a:p>
            <a:pPr lvl="1" eaLnBrk="1" hangingPunct="1">
              <a:lnSpc>
                <a:spcPct val="120000"/>
              </a:lnSpc>
              <a:buClr>
                <a:schemeClr val="tx2"/>
              </a:buClr>
              <a:buSzPct val="70000"/>
            </a:pPr>
            <a:r>
              <a:rPr lang="zh-CN" altLang="en-US" sz="3100" dirty="0">
                <a:latin typeface="华文中宋" panose="02010600040101010101" pitchFamily="2" charset="-122"/>
                <a:ea typeface="华文中宋" panose="02010600040101010101" pitchFamily="2" charset="-122"/>
              </a:rPr>
              <a:t>     信息与能量密不可分, 一定条件下信息与物质、能量可以相互转化</a:t>
            </a:r>
          </a:p>
          <a:p>
            <a:pPr lvl="1" eaLnBrk="1" hangingPunct="1">
              <a:lnSpc>
                <a:spcPct val="120000"/>
              </a:lnSpc>
              <a:buClr>
                <a:schemeClr val="tx2"/>
              </a:buClr>
              <a:buSzPct val="70000"/>
            </a:pPr>
            <a:r>
              <a:rPr lang="zh-CN" altLang="en-US" sz="3100" dirty="0">
                <a:latin typeface="华文中宋" panose="02010600040101010101" pitchFamily="2" charset="-122"/>
                <a:ea typeface="华文中宋" panose="02010600040101010101" pitchFamily="2" charset="-122"/>
              </a:rPr>
              <a:t>     知识就是力量，知识就是生产力</a:t>
            </a:r>
          </a:p>
        </p:txBody>
      </p:sp>
      <p:sp>
        <p:nvSpPr>
          <p:cNvPr id="6" name="Rectangle 2">
            <a:extLst>
              <a:ext uri="{FF2B5EF4-FFF2-40B4-BE49-F238E27FC236}">
                <a16:creationId xmlns:a16="http://schemas.microsoft.com/office/drawing/2014/main" id="{D5726162-D019-47B5-A375-7D9E5C7ED37B}"/>
              </a:ext>
            </a:extLst>
          </p:cNvPr>
          <p:cNvSpPr txBox="1">
            <a:spLocks noRot="1" noChangeArrowheads="1"/>
          </p:cNvSpPr>
          <p:nvPr/>
        </p:nvSpPr>
        <p:spPr>
          <a:xfrm>
            <a:off x="571472" y="357166"/>
            <a:ext cx="7826375" cy="5461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600" b="1" dirty="0">
                <a:solidFill>
                  <a:srgbClr val="660066"/>
                </a:solidFill>
                <a:latin typeface="黑体" panose="02010609060101010101" pitchFamily="49" charset="-122"/>
                <a:ea typeface="黑体" panose="02010609060101010101" pitchFamily="49" charset="-122"/>
              </a:rPr>
              <a:t>Q1:信息与物质、能量的关系</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2227">
                                            <p:txEl>
                                              <p:pRg st="0" end="0"/>
                                            </p:txEl>
                                          </p:spTgt>
                                        </p:tgtEl>
                                        <p:attrNameLst>
                                          <p:attrName>style.visibility</p:attrName>
                                        </p:attrNameLst>
                                      </p:cBhvr>
                                      <p:to>
                                        <p:strVal val="visible"/>
                                      </p:to>
                                    </p:set>
                                    <p:animEffect transition="in" filter="blinds(horizontal)">
                                      <p:cBhvr>
                                        <p:cTn id="7" dur="500"/>
                                        <p:tgtEl>
                                          <p:spTgt spid="52227">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2227">
                                            <p:txEl>
                                              <p:pRg st="1" end="1"/>
                                            </p:txEl>
                                          </p:spTgt>
                                        </p:tgtEl>
                                        <p:attrNameLst>
                                          <p:attrName>style.visibility</p:attrName>
                                        </p:attrNameLst>
                                      </p:cBhvr>
                                      <p:to>
                                        <p:strVal val="visible"/>
                                      </p:to>
                                    </p:set>
                                    <p:animEffect transition="in" filter="blinds(horizontal)">
                                      <p:cBhvr>
                                        <p:cTn id="10" dur="500"/>
                                        <p:tgtEl>
                                          <p:spTgt spid="52227">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52227">
                                            <p:txEl>
                                              <p:pRg st="2" end="2"/>
                                            </p:txEl>
                                          </p:spTgt>
                                        </p:tgtEl>
                                        <p:attrNameLst>
                                          <p:attrName>style.visibility</p:attrName>
                                        </p:attrNameLst>
                                      </p:cBhvr>
                                      <p:to>
                                        <p:strVal val="visible"/>
                                      </p:to>
                                    </p:set>
                                    <p:animEffect transition="in" filter="blinds(horizontal)">
                                      <p:cBhvr>
                                        <p:cTn id="13" dur="500"/>
                                        <p:tgtEl>
                                          <p:spTgt spid="52227">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52227">
                                            <p:txEl>
                                              <p:pRg st="3" end="3"/>
                                            </p:txEl>
                                          </p:spTgt>
                                        </p:tgtEl>
                                        <p:attrNameLst>
                                          <p:attrName>style.visibility</p:attrName>
                                        </p:attrNameLst>
                                      </p:cBhvr>
                                      <p:to>
                                        <p:strVal val="visible"/>
                                      </p:to>
                                    </p:set>
                                    <p:animEffect transition="in" filter="blinds(horizontal)">
                                      <p:cBhvr>
                                        <p:cTn id="16" dur="500"/>
                                        <p:tgtEl>
                                          <p:spTgt spid="5222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227"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47D6CC58-897B-493E-A890-726EF320061E}"/>
              </a:ext>
            </a:extLst>
          </p:cNvPr>
          <p:cNvSpPr>
            <a:spLocks noChangeArrowheads="1"/>
          </p:cNvSpPr>
          <p:nvPr/>
        </p:nvSpPr>
        <p:spPr bwMode="auto">
          <a:xfrm>
            <a:off x="571472" y="0"/>
            <a:ext cx="8001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3600" b="1" dirty="0">
                <a:solidFill>
                  <a:srgbClr val="660066"/>
                </a:solidFill>
                <a:latin typeface="黑体" panose="02010609060101010101" pitchFamily="49" charset="-122"/>
                <a:ea typeface="黑体" panose="02010609060101010101" pitchFamily="49" charset="-122"/>
                <a:cs typeface="+mj-cs"/>
              </a:rPr>
              <a:t>Q2:本体论与认识论的信息层次</a:t>
            </a:r>
          </a:p>
        </p:txBody>
      </p:sp>
      <p:grpSp>
        <p:nvGrpSpPr>
          <p:cNvPr id="2" name="Group 3">
            <a:extLst>
              <a:ext uri="{FF2B5EF4-FFF2-40B4-BE49-F238E27FC236}">
                <a16:creationId xmlns:a16="http://schemas.microsoft.com/office/drawing/2014/main" id="{EC82D427-FDAC-4293-BFB2-F9C52EA82D34}"/>
              </a:ext>
            </a:extLst>
          </p:cNvPr>
          <p:cNvGrpSpPr>
            <a:grpSpLocks/>
          </p:cNvGrpSpPr>
          <p:nvPr/>
        </p:nvGrpSpPr>
        <p:grpSpPr bwMode="auto">
          <a:xfrm>
            <a:off x="1127125" y="4237038"/>
            <a:ext cx="3084513" cy="1335087"/>
            <a:chOff x="0" y="0"/>
            <a:chExt cx="1943" cy="841"/>
          </a:xfrm>
        </p:grpSpPr>
        <p:pic>
          <p:nvPicPr>
            <p:cNvPr id="53258" name="Rectangle 3">
              <a:extLst>
                <a:ext uri="{FF2B5EF4-FFF2-40B4-BE49-F238E27FC236}">
                  <a16:creationId xmlns:a16="http://schemas.microsoft.com/office/drawing/2014/main" id="{9873AE71-E481-4190-9CDD-17AB8E2205FF}"/>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943" cy="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9" name="Text Box 5">
              <a:extLst>
                <a:ext uri="{FF2B5EF4-FFF2-40B4-BE49-F238E27FC236}">
                  <a16:creationId xmlns:a16="http://schemas.microsoft.com/office/drawing/2014/main" id="{E4464033-6B33-46FE-97A2-E0D2B8AA40CD}"/>
                </a:ext>
              </a:extLst>
            </p:cNvPr>
            <p:cNvSpPr txBox="1">
              <a:spLocks noChangeArrowheads="1"/>
            </p:cNvSpPr>
            <p:nvPr/>
          </p:nvSpPr>
          <p:spPr bwMode="auto">
            <a:xfrm>
              <a:off x="10" y="115"/>
              <a:ext cx="1824" cy="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800" b="1" dirty="0">
                  <a:solidFill>
                    <a:srgbClr val="003870"/>
                  </a:solidFill>
                  <a:ea typeface="华文中宋" panose="02010600040101010101" pitchFamily="2" charset="-122"/>
                </a:rPr>
                <a:t>本体论层次</a:t>
              </a:r>
            </a:p>
          </p:txBody>
        </p:sp>
      </p:grpSp>
      <p:sp>
        <p:nvSpPr>
          <p:cNvPr id="46086" name="Rectangle 4">
            <a:extLst>
              <a:ext uri="{FF2B5EF4-FFF2-40B4-BE49-F238E27FC236}">
                <a16:creationId xmlns:a16="http://schemas.microsoft.com/office/drawing/2014/main" id="{142C29AF-DA1A-4749-B847-BD67F43D2C45}"/>
              </a:ext>
            </a:extLst>
          </p:cNvPr>
          <p:cNvSpPr>
            <a:spLocks noChangeArrowheads="1"/>
          </p:cNvSpPr>
          <p:nvPr/>
        </p:nvSpPr>
        <p:spPr bwMode="auto">
          <a:xfrm>
            <a:off x="4267200" y="4495800"/>
            <a:ext cx="411480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800" b="1">
                <a:solidFill>
                  <a:srgbClr val="003870"/>
                </a:solidFill>
                <a:ea typeface="华文中宋" panose="02010600040101010101" pitchFamily="2" charset="-122"/>
              </a:rPr>
              <a:t>事物存在的方式和</a:t>
            </a:r>
          </a:p>
          <a:p>
            <a:pPr eaLnBrk="1" hangingPunct="1">
              <a:spcBef>
                <a:spcPct val="20000"/>
              </a:spcBef>
              <a:buClr>
                <a:schemeClr val="tx2"/>
              </a:buClr>
              <a:buSzPct val="70000"/>
              <a:buFont typeface="Wingdings" panose="05000000000000000000" pitchFamily="2" charset="2"/>
              <a:buNone/>
            </a:pPr>
            <a:r>
              <a:rPr lang="zh-CN" altLang="en-US" sz="2800" b="1">
                <a:solidFill>
                  <a:srgbClr val="003870"/>
                </a:solidFill>
                <a:ea typeface="华文中宋" panose="02010600040101010101" pitchFamily="2" charset="-122"/>
              </a:rPr>
              <a:t>运动状态的表现形式</a:t>
            </a:r>
          </a:p>
        </p:txBody>
      </p:sp>
      <p:grpSp>
        <p:nvGrpSpPr>
          <p:cNvPr id="3" name="Group 7">
            <a:extLst>
              <a:ext uri="{FF2B5EF4-FFF2-40B4-BE49-F238E27FC236}">
                <a16:creationId xmlns:a16="http://schemas.microsoft.com/office/drawing/2014/main" id="{CB4666D9-BF36-43D4-A404-D01AA4AEBD15}"/>
              </a:ext>
            </a:extLst>
          </p:cNvPr>
          <p:cNvGrpSpPr>
            <a:grpSpLocks/>
          </p:cNvGrpSpPr>
          <p:nvPr/>
        </p:nvGrpSpPr>
        <p:grpSpPr bwMode="auto">
          <a:xfrm>
            <a:off x="3779912" y="2110854"/>
            <a:ext cx="3621088" cy="1414462"/>
            <a:chOff x="0" y="0"/>
            <a:chExt cx="2281" cy="891"/>
          </a:xfrm>
        </p:grpSpPr>
        <p:pic>
          <p:nvPicPr>
            <p:cNvPr id="53256" name="Rectangle 5">
              <a:extLst>
                <a:ext uri="{FF2B5EF4-FFF2-40B4-BE49-F238E27FC236}">
                  <a16:creationId xmlns:a16="http://schemas.microsoft.com/office/drawing/2014/main" id="{065F68D2-CAD2-4E30-8416-07141C2C4BCE}"/>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281" cy="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7" name="Text Box 9">
              <a:extLst>
                <a:ext uri="{FF2B5EF4-FFF2-40B4-BE49-F238E27FC236}">
                  <a16:creationId xmlns:a16="http://schemas.microsoft.com/office/drawing/2014/main" id="{0BA43D9E-CC87-4C86-B1F9-C2F12619DC91}"/>
                </a:ext>
              </a:extLst>
            </p:cNvPr>
            <p:cNvSpPr txBox="1">
              <a:spLocks noChangeArrowheads="1"/>
            </p:cNvSpPr>
            <p:nvPr/>
          </p:nvSpPr>
          <p:spPr bwMode="auto">
            <a:xfrm>
              <a:off x="10" y="113"/>
              <a:ext cx="2160" cy="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800" b="1">
                  <a:solidFill>
                    <a:srgbClr val="003870"/>
                  </a:solidFill>
                  <a:ea typeface="华文中宋" panose="02010600040101010101" pitchFamily="2" charset="-122"/>
                </a:rPr>
                <a:t>认识论层次</a:t>
              </a:r>
            </a:p>
          </p:txBody>
        </p:sp>
      </p:grpSp>
      <p:sp>
        <p:nvSpPr>
          <p:cNvPr id="46090" name="Rectangle 6">
            <a:extLst>
              <a:ext uri="{FF2B5EF4-FFF2-40B4-BE49-F238E27FC236}">
                <a16:creationId xmlns:a16="http://schemas.microsoft.com/office/drawing/2014/main" id="{F8FEF6E0-AA29-4BC6-84B3-2C40EC681FE3}"/>
              </a:ext>
            </a:extLst>
          </p:cNvPr>
          <p:cNvSpPr>
            <a:spLocks noChangeArrowheads="1"/>
          </p:cNvSpPr>
          <p:nvPr/>
        </p:nvSpPr>
        <p:spPr bwMode="auto">
          <a:xfrm>
            <a:off x="645421" y="1344613"/>
            <a:ext cx="2514600" cy="259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Clr>
                <a:schemeClr val="tx2"/>
              </a:buClr>
              <a:buSzPct val="70000"/>
              <a:buFont typeface="Wingdings" panose="05000000000000000000" pitchFamily="2" charset="2"/>
              <a:buNone/>
            </a:pPr>
            <a:r>
              <a:rPr lang="zh-CN" altLang="en-US" sz="2800" b="1" dirty="0">
                <a:solidFill>
                  <a:srgbClr val="003870"/>
                </a:solidFill>
                <a:ea typeface="华文中宋" panose="02010600040101010101" pitchFamily="2" charset="-122"/>
              </a:rPr>
              <a:t>语法信息</a:t>
            </a:r>
          </a:p>
          <a:p>
            <a:pPr algn="ctr" eaLnBrk="1" hangingPunct="1">
              <a:spcBef>
                <a:spcPct val="50000"/>
              </a:spcBef>
              <a:buClr>
                <a:schemeClr val="tx2"/>
              </a:buClr>
              <a:buSzPct val="70000"/>
              <a:buFont typeface="Wingdings" panose="05000000000000000000" pitchFamily="2" charset="2"/>
              <a:buNone/>
            </a:pPr>
            <a:r>
              <a:rPr lang="zh-CN" altLang="en-US" sz="2800" b="1" dirty="0">
                <a:solidFill>
                  <a:srgbClr val="003870"/>
                </a:solidFill>
                <a:ea typeface="华文中宋" panose="02010600040101010101" pitchFamily="2" charset="-122"/>
              </a:rPr>
              <a:t>语义信息</a:t>
            </a:r>
          </a:p>
          <a:p>
            <a:pPr algn="ctr" eaLnBrk="1" hangingPunct="1">
              <a:spcBef>
                <a:spcPct val="50000"/>
              </a:spcBef>
              <a:buClr>
                <a:schemeClr val="tx2"/>
              </a:buClr>
              <a:buSzPct val="70000"/>
              <a:buFont typeface="Wingdings" panose="05000000000000000000" pitchFamily="2" charset="2"/>
              <a:buNone/>
            </a:pPr>
            <a:r>
              <a:rPr lang="zh-CN" altLang="en-US" sz="2800" b="1" dirty="0">
                <a:solidFill>
                  <a:srgbClr val="003870"/>
                </a:solidFill>
                <a:ea typeface="华文中宋" panose="02010600040101010101" pitchFamily="2" charset="-122"/>
              </a:rPr>
              <a:t>语用信息</a:t>
            </a:r>
          </a:p>
        </p:txBody>
      </p:sp>
      <p:sp>
        <p:nvSpPr>
          <p:cNvPr id="46091" name="AutoShape 7">
            <a:extLst>
              <a:ext uri="{FF2B5EF4-FFF2-40B4-BE49-F238E27FC236}">
                <a16:creationId xmlns:a16="http://schemas.microsoft.com/office/drawing/2014/main" id="{7252B11B-E4EB-4F3D-8FA8-2B155A745A46}"/>
              </a:ext>
            </a:extLst>
          </p:cNvPr>
          <p:cNvSpPr>
            <a:spLocks/>
          </p:cNvSpPr>
          <p:nvPr/>
        </p:nvSpPr>
        <p:spPr bwMode="auto">
          <a:xfrm>
            <a:off x="3136810" y="1905372"/>
            <a:ext cx="381000" cy="1752600"/>
          </a:xfrm>
          <a:prstGeom prst="rightBrace">
            <a:avLst>
              <a:gd name="adj1" fmla="val 38333"/>
              <a:gd name="adj2" fmla="val 50000"/>
            </a:avLst>
          </a:prstGeom>
          <a:noFill/>
          <a:ln w="57150">
            <a:solidFill>
              <a:srgbClr val="FFFF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en-US" b="1">
              <a:solidFill>
                <a:srgbClr val="003870"/>
              </a:solidFill>
              <a:latin typeface="华文中宋" panose="02010600040101010101" pitchFamily="2" charset="-122"/>
              <a:ea typeface="华文中宋" panose="0201060004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1" presetClass="entr" presetSubtype="4"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4)">
                                      <p:cBhvr>
                                        <p:cTn id="11" dur="500"/>
                                        <p:tgtEl>
                                          <p:spTgt spid="2"/>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9" presetClass="entr" presetSubtype="0" fill="hold" nodeType="clickEffect">
                                  <p:stCondLst>
                                    <p:cond delay="0"/>
                                  </p:stCondLst>
                                  <p:childTnLst>
                                    <p:set>
                                      <p:cBhvr>
                                        <p:cTn id="15" dur="1" fill="hold">
                                          <p:stCondLst>
                                            <p:cond delay="0"/>
                                          </p:stCondLst>
                                        </p:cTn>
                                        <p:tgtEl>
                                          <p:spTgt spid="46091"/>
                                        </p:tgtEl>
                                        <p:attrNameLst>
                                          <p:attrName>style.visibility</p:attrName>
                                        </p:attrNameLst>
                                      </p:cBhvr>
                                      <p:to>
                                        <p:strVal val="visible"/>
                                      </p:to>
                                    </p:set>
                                    <p:animEffect transition="in" filter="dissolve">
                                      <p:cBhvr>
                                        <p:cTn id="16" dur="500"/>
                                        <p:tgtEl>
                                          <p:spTgt spid="46091"/>
                                        </p:tgtEl>
                                      </p:cBhvr>
                                    </p:animEffect>
                                  </p:childTnLst>
                                </p:cTn>
                              </p:par>
                            </p:childTnLst>
                          </p:cTn>
                        </p:par>
                        <p:par>
                          <p:cTn id="17" fill="hold" nodeType="afterGroup">
                            <p:stCondLst>
                              <p:cond delay="500"/>
                            </p:stCondLst>
                            <p:childTnLst>
                              <p:par>
                                <p:cTn id="18" presetID="9" presetClass="entr" presetSubtype="0" fill="hold" nodeType="afterEffect">
                                  <p:stCondLst>
                                    <p:cond delay="0"/>
                                  </p:stCondLst>
                                  <p:childTnLst>
                                    <p:set>
                                      <p:cBhvr>
                                        <p:cTn id="19" dur="1" fill="hold">
                                          <p:stCondLst>
                                            <p:cond delay="0"/>
                                          </p:stCondLst>
                                        </p:cTn>
                                        <p:tgtEl>
                                          <p:spTgt spid="46090"/>
                                        </p:tgtEl>
                                        <p:attrNameLst>
                                          <p:attrName>style.visibility</p:attrName>
                                        </p:attrNameLst>
                                      </p:cBhvr>
                                      <p:to>
                                        <p:strVal val="visible"/>
                                      </p:to>
                                    </p:set>
                                    <p:animEffect transition="in" filter="dissolve">
                                      <p:cBhvr>
                                        <p:cTn id="20" dur="500"/>
                                        <p:tgtEl>
                                          <p:spTgt spid="46090"/>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499"/>
                                          </p:stCondLst>
                                        </p:cTn>
                                        <p:tgtEl>
                                          <p:spTgt spid="460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399ADEFF-7BBB-48DD-96AC-1D9B9953196A}"/>
              </a:ext>
            </a:extLst>
          </p:cNvPr>
          <p:cNvSpPr>
            <a:spLocks noGrp="1" noRot="1" noChangeArrowheads="1"/>
          </p:cNvSpPr>
          <p:nvPr>
            <p:ph type="title" idx="4294967295"/>
          </p:nvPr>
        </p:nvSpPr>
        <p:spPr>
          <a:xfrm>
            <a:off x="428596" y="0"/>
            <a:ext cx="8540750" cy="1143000"/>
          </a:xfrm>
        </p:spPr>
        <p:txBody>
          <a:bodyPr>
            <a:normAutofit/>
          </a:bodyPr>
          <a:lstStyle/>
          <a:p>
            <a:pPr algn="l" eaLnBrk="1" hangingPunct="1">
              <a:lnSpc>
                <a:spcPct val="110000"/>
              </a:lnSpc>
            </a:pPr>
            <a:r>
              <a:rPr lang="zh-CN" altLang="zh-CN" sz="3600" b="1" dirty="0">
                <a:solidFill>
                  <a:srgbClr val="660066"/>
                </a:solidFill>
                <a:latin typeface="黑体" panose="02010609060101010101" pitchFamily="49" charset="-122"/>
                <a:ea typeface="黑体" panose="02010609060101010101" pitchFamily="49" charset="-122"/>
              </a:rPr>
              <a:t>人类认识信息的过程</a:t>
            </a:r>
          </a:p>
        </p:txBody>
      </p:sp>
      <p:sp>
        <p:nvSpPr>
          <p:cNvPr id="47107" name="Rectangle 3">
            <a:extLst>
              <a:ext uri="{FF2B5EF4-FFF2-40B4-BE49-F238E27FC236}">
                <a16:creationId xmlns:a16="http://schemas.microsoft.com/office/drawing/2014/main" id="{C0B50D4C-ED37-4384-A766-B8DC1D4D57CE}"/>
              </a:ext>
            </a:extLst>
          </p:cNvPr>
          <p:cNvSpPr>
            <a:spLocks noGrp="1" noRot="1" noChangeArrowheads="1"/>
          </p:cNvSpPr>
          <p:nvPr>
            <p:ph type="body" idx="4294967295"/>
          </p:nvPr>
        </p:nvSpPr>
        <p:spPr>
          <a:xfrm>
            <a:off x="301625" y="1905000"/>
            <a:ext cx="8540750" cy="4194175"/>
          </a:xfrm>
        </p:spPr>
        <p:txBody>
          <a:bodyPr/>
          <a:lstStyle/>
          <a:p>
            <a:pPr eaLnBrk="1" hangingPunct="1">
              <a:lnSpc>
                <a:spcPct val="110000"/>
              </a:lnSpc>
              <a:buFont typeface="Arial" panose="020B0604020202020204" pitchFamily="34" charset="0"/>
              <a:buNone/>
              <a:defRPr/>
            </a:pPr>
            <a:r>
              <a:rPr lang="zh-CN" sz="2800" b="1" dirty="0">
                <a:latin typeface="华文中宋" pitchFamily="2" charset="-122"/>
                <a:ea typeface="华文中宋" pitchFamily="2" charset="-122"/>
              </a:rPr>
              <a:t>例子：</a:t>
            </a:r>
          </a:p>
          <a:p>
            <a:pPr eaLnBrk="1" hangingPunct="1">
              <a:lnSpc>
                <a:spcPct val="110000"/>
              </a:lnSpc>
              <a:spcBef>
                <a:spcPct val="40000"/>
              </a:spcBef>
              <a:buFont typeface="Arial" panose="020B0604020202020204" pitchFamily="34" charset="0"/>
              <a:buNone/>
              <a:defRPr/>
            </a:pPr>
            <a:r>
              <a:rPr lang="zh-CN" sz="2800" b="1" dirty="0">
                <a:latin typeface="+mj-ea"/>
                <a:ea typeface="+mj-ea"/>
              </a:rPr>
              <a:t>   一名汽车司机驾车行驶在一条油漆马路上，突然，他</a:t>
            </a:r>
            <a:r>
              <a:rPr lang="zh-CN" sz="2800" b="1" dirty="0">
                <a:solidFill>
                  <a:srgbClr val="FF0000"/>
                </a:solidFill>
                <a:effectLst>
                  <a:outerShdw blurRad="38100" dist="38100" dir="2700000" algn="tl">
                    <a:srgbClr val="FFFFFF"/>
                  </a:outerShdw>
                </a:effectLst>
                <a:latin typeface="+mj-ea"/>
                <a:ea typeface="+mj-ea"/>
              </a:rPr>
              <a:t>发现前方有异常现象</a:t>
            </a:r>
            <a:r>
              <a:rPr lang="zh-CN" sz="2800" b="1" dirty="0">
                <a:latin typeface="+mj-ea"/>
                <a:ea typeface="+mj-ea"/>
              </a:rPr>
              <a:t>，于是带着疑问下车去看个究竟。经过察看，</a:t>
            </a:r>
            <a:r>
              <a:rPr lang="zh-CN" sz="2800" b="1" dirty="0">
                <a:solidFill>
                  <a:srgbClr val="FF0000"/>
                </a:solidFill>
                <a:effectLst>
                  <a:outerShdw blurRad="38100" dist="38100" dir="2700000" algn="tl">
                    <a:srgbClr val="FFFFFF"/>
                  </a:outerShdw>
                </a:effectLst>
                <a:latin typeface="+mj-ea"/>
                <a:ea typeface="+mj-ea"/>
              </a:rPr>
              <a:t>知道前方道路因天气长期下雨出现塌方</a:t>
            </a:r>
            <a:r>
              <a:rPr lang="zh-CN" sz="2800" b="1" dirty="0">
                <a:solidFill>
                  <a:srgbClr val="FF0000"/>
                </a:solidFill>
                <a:latin typeface="+mj-ea"/>
                <a:ea typeface="+mj-ea"/>
              </a:rPr>
              <a:t>。</a:t>
            </a:r>
            <a:r>
              <a:rPr lang="zh-CN" sz="2800" b="1" dirty="0">
                <a:latin typeface="+mj-ea"/>
                <a:ea typeface="+mj-ea"/>
              </a:rPr>
              <a:t>司机凭经验</a:t>
            </a:r>
            <a:r>
              <a:rPr lang="zh-CN" sz="2800" b="1" dirty="0">
                <a:solidFill>
                  <a:srgbClr val="FF0000"/>
                </a:solidFill>
                <a:effectLst>
                  <a:outerShdw blurRad="38100" dist="38100" dir="2700000" algn="tl">
                    <a:srgbClr val="FFFFFF"/>
                  </a:outerShdw>
                </a:effectLst>
                <a:latin typeface="+mj-ea"/>
                <a:ea typeface="+mj-ea"/>
              </a:rPr>
              <a:t>预测</a:t>
            </a:r>
            <a:r>
              <a:rPr lang="zh-CN" sz="2800" b="1" dirty="0">
                <a:latin typeface="+mj-ea"/>
                <a:ea typeface="+mj-ea"/>
              </a:rPr>
              <a:t>短期内无法将道路修好恢复通车，于是</a:t>
            </a:r>
            <a:r>
              <a:rPr lang="zh-CN" sz="2800" b="1" dirty="0">
                <a:solidFill>
                  <a:srgbClr val="FF0000"/>
                </a:solidFill>
                <a:effectLst>
                  <a:outerShdw blurRad="38100" dist="38100" dir="2700000" algn="tl">
                    <a:srgbClr val="FFFFFF"/>
                  </a:outerShdw>
                </a:effectLst>
                <a:latin typeface="+mj-ea"/>
                <a:ea typeface="+mj-ea"/>
              </a:rPr>
              <a:t>将车返回，绕路到达了目的地</a:t>
            </a:r>
            <a:r>
              <a:rPr lang="zh-CN" sz="2800" b="1" dirty="0">
                <a:solidFill>
                  <a:srgbClr val="FF0000"/>
                </a:solidFill>
                <a:latin typeface="+mj-ea"/>
                <a:ea typeface="+mj-ea"/>
              </a:rPr>
              <a:t>，</a:t>
            </a:r>
            <a:r>
              <a:rPr lang="zh-CN" sz="2800" b="1" dirty="0">
                <a:latin typeface="+mj-ea"/>
                <a:ea typeface="+mj-ea"/>
              </a:rPr>
              <a:t>从而尽最大限度减少了损失。</a:t>
            </a:r>
          </a:p>
        </p:txBody>
      </p:sp>
      <p:sp>
        <p:nvSpPr>
          <p:cNvPr id="47108" name="AutoShape 4">
            <a:extLst>
              <a:ext uri="{FF2B5EF4-FFF2-40B4-BE49-F238E27FC236}">
                <a16:creationId xmlns:a16="http://schemas.microsoft.com/office/drawing/2014/main" id="{6B7F339F-4563-4CA1-87B8-00E4BE32E6FD}"/>
              </a:ext>
            </a:extLst>
          </p:cNvPr>
          <p:cNvSpPr>
            <a:spLocks/>
          </p:cNvSpPr>
          <p:nvPr/>
        </p:nvSpPr>
        <p:spPr bwMode="auto">
          <a:xfrm>
            <a:off x="3868825" y="1412776"/>
            <a:ext cx="914400" cy="609600"/>
          </a:xfrm>
          <a:prstGeom prst="borderCallout1">
            <a:avLst>
              <a:gd name="adj1" fmla="val 45463"/>
              <a:gd name="adj2" fmla="val -4222"/>
              <a:gd name="adj3" fmla="val 267556"/>
              <a:gd name="adj4" fmla="val -69634"/>
            </a:avLst>
          </a:prstGeom>
          <a:solidFill>
            <a:schemeClr val="bg1">
              <a:alpha val="70979"/>
            </a:schemeClr>
          </a:solidFill>
          <a:ln w="57150">
            <a:solidFill>
              <a:schemeClr val="hlink"/>
            </a:solidFill>
            <a:miter lim="800000"/>
            <a:headEnd/>
            <a:tailEnd/>
          </a:ln>
        </p:spPr>
        <p:txBody>
          <a:bodyPr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spcBef>
                <a:spcPct val="20000"/>
              </a:spcBef>
              <a:buClr>
                <a:schemeClr val="tx2"/>
              </a:buClr>
              <a:buSzPct val="70000"/>
              <a:buFont typeface="Wingdings" panose="05000000000000000000" pitchFamily="2" charset="2"/>
              <a:buNone/>
            </a:pPr>
            <a:r>
              <a:rPr lang="en-US" altLang="zh-CN" sz="3400">
                <a:solidFill>
                  <a:srgbClr val="990000"/>
                </a:solidFill>
                <a:latin typeface="华文中宋" panose="02010600040101010101" pitchFamily="2" charset="-122"/>
                <a:ea typeface="华文中宋" panose="02010600040101010101" pitchFamily="2" charset="-122"/>
              </a:rPr>
              <a:t>1</a:t>
            </a:r>
          </a:p>
        </p:txBody>
      </p:sp>
      <p:sp>
        <p:nvSpPr>
          <p:cNvPr id="47109" name="AutoShape 5">
            <a:extLst>
              <a:ext uri="{FF2B5EF4-FFF2-40B4-BE49-F238E27FC236}">
                <a16:creationId xmlns:a16="http://schemas.microsoft.com/office/drawing/2014/main" id="{94DFB262-CC12-45F6-80CD-EA813FABCE06}"/>
              </a:ext>
            </a:extLst>
          </p:cNvPr>
          <p:cNvSpPr>
            <a:spLocks/>
          </p:cNvSpPr>
          <p:nvPr/>
        </p:nvSpPr>
        <p:spPr bwMode="auto">
          <a:xfrm>
            <a:off x="5484813" y="2048804"/>
            <a:ext cx="914400" cy="609600"/>
          </a:xfrm>
          <a:prstGeom prst="borderCallout2">
            <a:avLst>
              <a:gd name="adj1" fmla="val 47519"/>
              <a:gd name="adj2" fmla="val 104222"/>
              <a:gd name="adj3" fmla="val 45463"/>
              <a:gd name="adj4" fmla="val 122032"/>
              <a:gd name="adj5" fmla="val 196319"/>
              <a:gd name="adj6" fmla="val 131963"/>
            </a:avLst>
          </a:prstGeom>
          <a:solidFill>
            <a:schemeClr val="bg1">
              <a:alpha val="70979"/>
            </a:schemeClr>
          </a:solidFill>
          <a:ln w="57150">
            <a:solidFill>
              <a:srgbClr val="FFFF66"/>
            </a:solidFill>
            <a:miter lim="800000"/>
            <a:headEnd/>
            <a:tailEnd/>
          </a:ln>
        </p:spPr>
        <p:txBody>
          <a:bodyPr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spcBef>
                <a:spcPct val="20000"/>
              </a:spcBef>
              <a:buClr>
                <a:schemeClr val="tx2"/>
              </a:buClr>
              <a:buSzPct val="70000"/>
              <a:buFont typeface="Wingdings" panose="05000000000000000000" pitchFamily="2" charset="2"/>
              <a:buNone/>
            </a:pPr>
            <a:r>
              <a:rPr lang="en-US" altLang="zh-CN" sz="3400" dirty="0">
                <a:solidFill>
                  <a:srgbClr val="990000"/>
                </a:solidFill>
                <a:latin typeface="华文中宋" panose="02010600040101010101" pitchFamily="2" charset="-122"/>
                <a:ea typeface="华文中宋" panose="02010600040101010101" pitchFamily="2" charset="-122"/>
              </a:rPr>
              <a:t>2</a:t>
            </a:r>
          </a:p>
        </p:txBody>
      </p:sp>
      <p:sp>
        <p:nvSpPr>
          <p:cNvPr id="47110" name="AutoShape 6">
            <a:extLst>
              <a:ext uri="{FF2B5EF4-FFF2-40B4-BE49-F238E27FC236}">
                <a16:creationId xmlns:a16="http://schemas.microsoft.com/office/drawing/2014/main" id="{27B0A696-137F-47C3-B38F-E7D453267BBD}"/>
              </a:ext>
            </a:extLst>
          </p:cNvPr>
          <p:cNvSpPr>
            <a:spLocks noChangeArrowheads="1"/>
          </p:cNvSpPr>
          <p:nvPr/>
        </p:nvSpPr>
        <p:spPr bwMode="auto">
          <a:xfrm>
            <a:off x="2987675" y="5462588"/>
            <a:ext cx="914400" cy="990600"/>
          </a:xfrm>
          <a:prstGeom prst="wedgeEllipseCallout">
            <a:avLst>
              <a:gd name="adj1" fmla="val 70139"/>
              <a:gd name="adj2" fmla="val -142306"/>
            </a:avLst>
          </a:prstGeom>
          <a:solidFill>
            <a:schemeClr val="bg1">
              <a:alpha val="70979"/>
            </a:schemeClr>
          </a:solidFill>
          <a:ln w="57150">
            <a:solidFill>
              <a:srgbClr val="009900"/>
            </a:solidFill>
            <a:miter lim="800000"/>
            <a:headEnd/>
            <a:tailEnd/>
          </a:ln>
        </p:spPr>
        <p:txBody>
          <a:bodyPr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spcBef>
                <a:spcPct val="20000"/>
              </a:spcBef>
              <a:buClr>
                <a:schemeClr val="tx2"/>
              </a:buClr>
              <a:buSzPct val="70000"/>
              <a:buFont typeface="Wingdings" panose="05000000000000000000" pitchFamily="2" charset="2"/>
              <a:buNone/>
            </a:pPr>
            <a:r>
              <a:rPr lang="en-US" altLang="zh-CN" sz="3400">
                <a:solidFill>
                  <a:srgbClr val="990000"/>
                </a:solidFill>
                <a:latin typeface="华文中宋" panose="02010600040101010101" pitchFamily="2" charset="-122"/>
                <a:ea typeface="华文中宋" panose="02010600040101010101" pitchFamily="2" charset="-122"/>
              </a:rPr>
              <a:t>3</a:t>
            </a:r>
          </a:p>
        </p:txBody>
      </p:sp>
      <p:sp>
        <p:nvSpPr>
          <p:cNvPr id="47111" name="AutoShape 7">
            <a:extLst>
              <a:ext uri="{FF2B5EF4-FFF2-40B4-BE49-F238E27FC236}">
                <a16:creationId xmlns:a16="http://schemas.microsoft.com/office/drawing/2014/main" id="{403AE4DB-71CD-49D8-84B0-5CB54A31ED5F}"/>
              </a:ext>
            </a:extLst>
          </p:cNvPr>
          <p:cNvSpPr>
            <a:spLocks noChangeArrowheads="1"/>
          </p:cNvSpPr>
          <p:nvPr/>
        </p:nvSpPr>
        <p:spPr bwMode="auto">
          <a:xfrm>
            <a:off x="5942013" y="5411788"/>
            <a:ext cx="1149350" cy="609600"/>
          </a:xfrm>
          <a:prstGeom prst="wedgeRoundRectCallout">
            <a:avLst>
              <a:gd name="adj1" fmla="val -61764"/>
              <a:gd name="adj2" fmla="val -130634"/>
              <a:gd name="adj3" fmla="val 16667"/>
            </a:avLst>
          </a:prstGeom>
          <a:solidFill>
            <a:schemeClr val="bg1">
              <a:alpha val="70979"/>
            </a:schemeClr>
          </a:solidFill>
          <a:ln w="57150">
            <a:solidFill>
              <a:srgbClr val="CC0099"/>
            </a:solidFill>
            <a:miter lim="800000"/>
            <a:headEnd/>
            <a:tailEnd/>
          </a:ln>
        </p:spPr>
        <p:txBody>
          <a:bodyPr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spcBef>
                <a:spcPct val="20000"/>
              </a:spcBef>
              <a:buClr>
                <a:schemeClr val="tx2"/>
              </a:buClr>
              <a:buSzPct val="70000"/>
              <a:buFont typeface="Wingdings" panose="05000000000000000000" pitchFamily="2" charset="2"/>
              <a:buNone/>
            </a:pPr>
            <a:r>
              <a:rPr lang="en-US" altLang="zh-CN" sz="3400">
                <a:solidFill>
                  <a:srgbClr val="990000"/>
                </a:solidFill>
                <a:latin typeface="华文中宋" panose="02010600040101010101" pitchFamily="2" charset="-122"/>
                <a:ea typeface="华文中宋" panose="02010600040101010101" pitchFamily="2" charset="-122"/>
              </a:rPr>
              <a:t>4</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47106"/>
                                        </p:tgtEl>
                                        <p:attrNameLst>
                                          <p:attrName>style.visibility</p:attrName>
                                        </p:attrNameLst>
                                      </p:cBhvr>
                                      <p:to>
                                        <p:strVal val="visible"/>
                                      </p:to>
                                    </p:set>
                                    <p:animEffect transition="in" filter="box(out)">
                                      <p:cBhvr>
                                        <p:cTn id="7" dur="500"/>
                                        <p:tgtEl>
                                          <p:spTgt spid="4710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7107">
                                            <p:txEl>
                                              <p:pRg st="0" end="0"/>
                                            </p:txEl>
                                          </p:spTgt>
                                        </p:tgtEl>
                                        <p:attrNameLst>
                                          <p:attrName>style.visibility</p:attrName>
                                        </p:attrNameLst>
                                      </p:cBhvr>
                                      <p:to>
                                        <p:strVal val="visible"/>
                                      </p:to>
                                    </p:set>
                                    <p:animEffect transition="in" filter="barn(outVertical)">
                                      <p:cBhvr>
                                        <p:cTn id="12" dur="500"/>
                                        <p:tgtEl>
                                          <p:spTgt spid="47107">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7107">
                                            <p:txEl>
                                              <p:pRg st="1" end="1"/>
                                            </p:txEl>
                                          </p:spTgt>
                                        </p:tgtEl>
                                        <p:attrNameLst>
                                          <p:attrName>style.visibility</p:attrName>
                                        </p:attrNameLst>
                                      </p:cBhvr>
                                      <p:to>
                                        <p:strVal val="visible"/>
                                      </p:to>
                                    </p:set>
                                    <p:animEffect transition="in" filter="barn(outVertical)">
                                      <p:cBhvr>
                                        <p:cTn id="17" dur="500"/>
                                        <p:tgtEl>
                                          <p:spTgt spid="47107">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47108"/>
                                        </p:tgtEl>
                                        <p:attrNameLst>
                                          <p:attrName>style.visibility</p:attrName>
                                        </p:attrNameLst>
                                      </p:cBhvr>
                                      <p:to>
                                        <p:strVal val="visible"/>
                                      </p:to>
                                    </p:set>
                                    <p:anim calcmode="lin" valueType="num">
                                      <p:cBhvr additive="base">
                                        <p:cTn id="22" dur="500" fill="hold"/>
                                        <p:tgtEl>
                                          <p:spTgt spid="47108"/>
                                        </p:tgtEl>
                                        <p:attrNameLst>
                                          <p:attrName>ppt_x</p:attrName>
                                        </p:attrNameLst>
                                      </p:cBhvr>
                                      <p:tavLst>
                                        <p:tav tm="0">
                                          <p:val>
                                            <p:strVal val="#ppt_x"/>
                                          </p:val>
                                        </p:tav>
                                        <p:tav tm="100000">
                                          <p:val>
                                            <p:strVal val="#ppt_x"/>
                                          </p:val>
                                        </p:tav>
                                      </p:tavLst>
                                    </p:anim>
                                    <p:anim calcmode="lin" valueType="num">
                                      <p:cBhvr additive="base">
                                        <p:cTn id="23" dur="500" fill="hold"/>
                                        <p:tgtEl>
                                          <p:spTgt spid="47108"/>
                                        </p:tgtEl>
                                        <p:attrNameLst>
                                          <p:attrName>ppt_y</p:attrName>
                                        </p:attrNameLst>
                                      </p:cBhvr>
                                      <p:tavLst>
                                        <p:tav tm="0">
                                          <p:val>
                                            <p:strVal val="1+#ppt_h/2"/>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47109"/>
                                        </p:tgtEl>
                                        <p:attrNameLst>
                                          <p:attrName>style.visibility</p:attrName>
                                        </p:attrNameLst>
                                      </p:cBhvr>
                                      <p:to>
                                        <p:strVal val="visible"/>
                                      </p:to>
                                    </p:set>
                                    <p:animEffect transition="in" filter="wipe(down)">
                                      <p:cBhvr>
                                        <p:cTn id="28" dur="500"/>
                                        <p:tgtEl>
                                          <p:spTgt spid="47109"/>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22" presetClass="entr" presetSubtype="1" fill="hold" grpId="0" nodeType="clickEffect">
                                  <p:stCondLst>
                                    <p:cond delay="0"/>
                                  </p:stCondLst>
                                  <p:childTnLst>
                                    <p:set>
                                      <p:cBhvr>
                                        <p:cTn id="32" dur="1" fill="hold">
                                          <p:stCondLst>
                                            <p:cond delay="0"/>
                                          </p:stCondLst>
                                        </p:cTn>
                                        <p:tgtEl>
                                          <p:spTgt spid="47110"/>
                                        </p:tgtEl>
                                        <p:attrNameLst>
                                          <p:attrName>style.visibility</p:attrName>
                                        </p:attrNameLst>
                                      </p:cBhvr>
                                      <p:to>
                                        <p:strVal val="visible"/>
                                      </p:to>
                                    </p:set>
                                    <p:animEffect transition="in" filter="wipe(up)">
                                      <p:cBhvr>
                                        <p:cTn id="33" dur="500"/>
                                        <p:tgtEl>
                                          <p:spTgt spid="47110"/>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22" presetClass="entr" presetSubtype="1" fill="hold" grpId="0" nodeType="clickEffect">
                                  <p:stCondLst>
                                    <p:cond delay="0"/>
                                  </p:stCondLst>
                                  <p:childTnLst>
                                    <p:set>
                                      <p:cBhvr>
                                        <p:cTn id="37" dur="1" fill="hold">
                                          <p:stCondLst>
                                            <p:cond delay="0"/>
                                          </p:stCondLst>
                                        </p:cTn>
                                        <p:tgtEl>
                                          <p:spTgt spid="47111"/>
                                        </p:tgtEl>
                                        <p:attrNameLst>
                                          <p:attrName>style.visibility</p:attrName>
                                        </p:attrNameLst>
                                      </p:cBhvr>
                                      <p:to>
                                        <p:strVal val="visible"/>
                                      </p:to>
                                    </p:set>
                                    <p:animEffect transition="in" filter="wipe(up)">
                                      <p:cBhvr>
                                        <p:cTn id="38" dur="500"/>
                                        <p:tgtEl>
                                          <p:spTgt spid="47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06" grpId="0" autoUpdateAnimBg="0"/>
      <p:bldP spid="47107" grpId="0" build="p" autoUpdateAnimBg="0"/>
      <p:bldP spid="47108" grpId="0" bldLvl="0" animBg="1" autoUpdateAnimBg="0"/>
      <p:bldP spid="47109" grpId="0" bldLvl="0" animBg="1" autoUpdateAnimBg="0"/>
      <p:bldP spid="47110" grpId="0" bldLvl="0" animBg="1" autoUpdateAnimBg="0"/>
      <p:bldP spid="47111" grpId="0" bldLvl="0" animBg="1"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3B53FFDE-D5B1-4366-94D1-6791ADBC8D69}"/>
              </a:ext>
            </a:extLst>
          </p:cNvPr>
          <p:cNvSpPr>
            <a:spLocks noGrp="1" noRot="1" noChangeArrowheads="1"/>
          </p:cNvSpPr>
          <p:nvPr>
            <p:ph type="title" idx="4294967295"/>
          </p:nvPr>
        </p:nvSpPr>
        <p:spPr>
          <a:xfrm>
            <a:off x="603250" y="0"/>
            <a:ext cx="8540750" cy="1143000"/>
          </a:xfrm>
        </p:spPr>
        <p:txBody>
          <a:bodyPr>
            <a:normAutofit/>
          </a:bodyPr>
          <a:lstStyle/>
          <a:p>
            <a:pPr algn="l" eaLnBrk="1" hangingPunct="1"/>
            <a:r>
              <a:rPr lang="zh-CN" altLang="zh-CN" sz="3600" b="1" dirty="0">
                <a:solidFill>
                  <a:srgbClr val="660066"/>
                </a:solidFill>
                <a:latin typeface="黑体" panose="02010609060101010101" pitchFamily="49" charset="-122"/>
                <a:ea typeface="黑体" panose="02010609060101010101" pitchFamily="49" charset="-122"/>
              </a:rPr>
              <a:t>信息的认识层次</a:t>
            </a:r>
          </a:p>
        </p:txBody>
      </p:sp>
      <p:graphicFrame>
        <p:nvGraphicFramePr>
          <p:cNvPr id="48131" name="Group 3">
            <a:extLst>
              <a:ext uri="{FF2B5EF4-FFF2-40B4-BE49-F238E27FC236}">
                <a16:creationId xmlns:a16="http://schemas.microsoft.com/office/drawing/2014/main" id="{4E0AEB59-AD70-46EB-8323-3314299C82E2}"/>
              </a:ext>
            </a:extLst>
          </p:cNvPr>
          <p:cNvGraphicFramePr>
            <a:graphicFrameLocks noGrp="1"/>
          </p:cNvGraphicFramePr>
          <p:nvPr>
            <p:ph idx="4294967295"/>
          </p:nvPr>
        </p:nvGraphicFramePr>
        <p:xfrm>
          <a:off x="755650" y="2060575"/>
          <a:ext cx="7386638" cy="4051301"/>
        </p:xfrm>
        <a:graphic>
          <a:graphicData uri="http://schemas.openxmlformats.org/drawingml/2006/table">
            <a:tbl>
              <a:tblPr/>
              <a:tblGrid>
                <a:gridCol w="1641475">
                  <a:extLst>
                    <a:ext uri="{9D8B030D-6E8A-4147-A177-3AD203B41FA5}">
                      <a16:colId xmlns:a16="http://schemas.microsoft.com/office/drawing/2014/main" val="20000"/>
                    </a:ext>
                  </a:extLst>
                </a:gridCol>
                <a:gridCol w="1846263">
                  <a:extLst>
                    <a:ext uri="{9D8B030D-6E8A-4147-A177-3AD203B41FA5}">
                      <a16:colId xmlns:a16="http://schemas.microsoft.com/office/drawing/2014/main" val="20001"/>
                    </a:ext>
                  </a:extLst>
                </a:gridCol>
                <a:gridCol w="2120900">
                  <a:extLst>
                    <a:ext uri="{9D8B030D-6E8A-4147-A177-3AD203B41FA5}">
                      <a16:colId xmlns:a16="http://schemas.microsoft.com/office/drawing/2014/main" val="20002"/>
                    </a:ext>
                  </a:extLst>
                </a:gridCol>
                <a:gridCol w="1778000">
                  <a:extLst>
                    <a:ext uri="{9D8B030D-6E8A-4147-A177-3AD203B41FA5}">
                      <a16:colId xmlns:a16="http://schemas.microsoft.com/office/drawing/2014/main" val="20003"/>
                    </a:ext>
                  </a:extLst>
                </a:gridCol>
              </a:tblGrid>
              <a:tr h="944563">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层次</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信息内容</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描述的问题</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认识论层次</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extLst>
                  <a:ext uri="{0D108BD9-81ED-4DB2-BD59-A6C34878D82A}">
                    <a16:rowId xmlns:a16="http://schemas.microsoft.com/office/drawing/2014/main" val="10000"/>
                  </a:ext>
                </a:extLst>
              </a:tr>
              <a:tr h="777875">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en-US" sz="2800" b="1" i="0" u="none" strike="noStrike" cap="none" normalizeH="0" baseline="0">
                          <a:ln>
                            <a:noFill/>
                          </a:ln>
                          <a:solidFill>
                            <a:srgbClr val="000000"/>
                          </a:solidFill>
                          <a:effectLst/>
                          <a:latin typeface="微软雅黑" pitchFamily="34" charset="-122"/>
                          <a:ea typeface="微软雅黑" pitchFamily="34" charset="-122"/>
                        </a:rPr>
                        <a:t>1</a:t>
                      </a:r>
                      <a:endParaRPr kumimoji="0" lang="en-US"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迹象</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altLang="en-US" sz="2800" b="1" i="0" u="none" strike="noStrike" cap="none" normalizeH="0" baseline="0">
                          <a:ln>
                            <a:noFill/>
                          </a:ln>
                          <a:solidFill>
                            <a:srgbClr val="000000"/>
                          </a:solidFill>
                          <a:effectLst/>
                          <a:latin typeface="微软雅黑" pitchFamily="34" charset="-122"/>
                          <a:ea typeface="微软雅黑" pitchFamily="34" charset="-122"/>
                        </a:rPr>
                        <a:t>什么</a:t>
                      </a:r>
                      <a:r>
                        <a:rPr kumimoji="0" lang="en-US" sz="2800" b="1" i="0" u="none" strike="noStrike" cap="none" normalizeH="0" baseline="0">
                          <a:ln>
                            <a:noFill/>
                          </a:ln>
                          <a:solidFill>
                            <a:srgbClr val="000000"/>
                          </a:solidFill>
                          <a:effectLst/>
                          <a:latin typeface="微软雅黑" pitchFamily="34" charset="-122"/>
                          <a:ea typeface="微软雅黑" pitchFamily="34" charset="-122"/>
                        </a:rPr>
                        <a:t>?</a:t>
                      </a:r>
                      <a:endParaRPr kumimoji="0" lang="en-US"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语法信息</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extLst>
                  <a:ext uri="{0D108BD9-81ED-4DB2-BD59-A6C34878D82A}">
                    <a16:rowId xmlns:a16="http://schemas.microsoft.com/office/drawing/2014/main" val="10001"/>
                  </a:ext>
                </a:extLst>
              </a:tr>
              <a:tr h="774700">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en-US" sz="2800" b="1" i="0" u="none" strike="noStrike" cap="none" normalizeH="0" baseline="0">
                          <a:ln>
                            <a:noFill/>
                          </a:ln>
                          <a:solidFill>
                            <a:srgbClr val="000000"/>
                          </a:solidFill>
                          <a:effectLst/>
                          <a:latin typeface="微软雅黑" pitchFamily="34" charset="-122"/>
                          <a:ea typeface="微软雅黑" pitchFamily="34" charset="-122"/>
                        </a:rPr>
                        <a:t>2</a:t>
                      </a:r>
                      <a:endParaRPr kumimoji="0" lang="en-US"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事实</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altLang="en-US" sz="2800" b="1" i="0" u="none" strike="noStrike" cap="none" normalizeH="0" baseline="0">
                          <a:ln>
                            <a:noFill/>
                          </a:ln>
                          <a:solidFill>
                            <a:srgbClr val="000000"/>
                          </a:solidFill>
                          <a:effectLst/>
                          <a:latin typeface="微软雅黑" pitchFamily="34" charset="-122"/>
                          <a:ea typeface="微软雅黑" pitchFamily="34" charset="-122"/>
                        </a:rPr>
                        <a:t>是什么</a:t>
                      </a:r>
                      <a:r>
                        <a:rPr kumimoji="0" lang="en-US" sz="2800" b="1" i="0" u="none" strike="noStrike" cap="none" normalizeH="0" baseline="0">
                          <a:ln>
                            <a:noFill/>
                          </a:ln>
                          <a:solidFill>
                            <a:srgbClr val="000000"/>
                          </a:solidFill>
                          <a:effectLst/>
                          <a:latin typeface="微软雅黑" pitchFamily="34" charset="-122"/>
                          <a:ea typeface="微软雅黑" pitchFamily="34" charset="-122"/>
                        </a:rPr>
                        <a:t>?</a:t>
                      </a:r>
                      <a:endParaRPr kumimoji="0" lang="en-US"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语法信息</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extLst>
                  <a:ext uri="{0D108BD9-81ED-4DB2-BD59-A6C34878D82A}">
                    <a16:rowId xmlns:a16="http://schemas.microsoft.com/office/drawing/2014/main" val="10002"/>
                  </a:ext>
                </a:extLst>
              </a:tr>
              <a:tr h="777875">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en-US" sz="2800" b="1" i="0" u="none" strike="noStrike" cap="none" normalizeH="0" baseline="0">
                          <a:ln>
                            <a:noFill/>
                          </a:ln>
                          <a:solidFill>
                            <a:srgbClr val="000000"/>
                          </a:solidFill>
                          <a:effectLst/>
                          <a:latin typeface="微软雅黑" pitchFamily="34" charset="-122"/>
                          <a:ea typeface="微软雅黑" pitchFamily="34" charset="-122"/>
                        </a:rPr>
                        <a:t>3</a:t>
                      </a:r>
                      <a:endParaRPr kumimoji="0" lang="en-US"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知识</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altLang="en-US" sz="2800" b="1" i="0" u="none" strike="noStrike" cap="none" normalizeH="0" baseline="0">
                          <a:ln>
                            <a:noFill/>
                          </a:ln>
                          <a:solidFill>
                            <a:srgbClr val="000000"/>
                          </a:solidFill>
                          <a:effectLst/>
                          <a:latin typeface="微软雅黑" pitchFamily="34" charset="-122"/>
                          <a:ea typeface="微软雅黑" pitchFamily="34" charset="-122"/>
                        </a:rPr>
                        <a:t>为什么</a:t>
                      </a:r>
                      <a:r>
                        <a:rPr kumimoji="0" lang="en-US" sz="2800" b="1" i="0" u="none" strike="noStrike" cap="none" normalizeH="0" baseline="0">
                          <a:ln>
                            <a:noFill/>
                          </a:ln>
                          <a:solidFill>
                            <a:srgbClr val="000000"/>
                          </a:solidFill>
                          <a:effectLst/>
                          <a:latin typeface="微软雅黑" pitchFamily="34" charset="-122"/>
                          <a:ea typeface="微软雅黑" pitchFamily="34" charset="-122"/>
                        </a:rPr>
                        <a:t>?</a:t>
                      </a:r>
                      <a:endParaRPr kumimoji="0" lang="en-US"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语义信息</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extLst>
                  <a:ext uri="{0D108BD9-81ED-4DB2-BD59-A6C34878D82A}">
                    <a16:rowId xmlns:a16="http://schemas.microsoft.com/office/drawing/2014/main" val="10003"/>
                  </a:ext>
                </a:extLst>
              </a:tr>
              <a:tr h="776288">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en-US" sz="2800" b="1" i="0" u="none" strike="noStrike" cap="none" normalizeH="0" baseline="0">
                          <a:ln>
                            <a:noFill/>
                          </a:ln>
                          <a:solidFill>
                            <a:srgbClr val="000000"/>
                          </a:solidFill>
                          <a:effectLst/>
                          <a:latin typeface="微软雅黑" pitchFamily="34" charset="-122"/>
                          <a:ea typeface="微软雅黑" pitchFamily="34" charset="-122"/>
                        </a:rPr>
                        <a:t>4</a:t>
                      </a:r>
                      <a:endParaRPr kumimoji="0" lang="en-US"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智慧</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altLang="en-US" sz="2800" b="1" i="0" u="none" strike="noStrike" cap="none" normalizeH="0" baseline="0">
                          <a:ln>
                            <a:noFill/>
                          </a:ln>
                          <a:solidFill>
                            <a:srgbClr val="000000"/>
                          </a:solidFill>
                          <a:effectLst/>
                          <a:latin typeface="微软雅黑" pitchFamily="34" charset="-122"/>
                          <a:ea typeface="微软雅黑" pitchFamily="34" charset="-122"/>
                        </a:rPr>
                        <a:t>怎么办</a:t>
                      </a:r>
                      <a:r>
                        <a:rPr kumimoji="0" lang="en-US" sz="2800" b="1" i="0" u="none" strike="noStrike" cap="none" normalizeH="0" baseline="0">
                          <a:ln>
                            <a:noFill/>
                          </a:ln>
                          <a:solidFill>
                            <a:srgbClr val="000000"/>
                          </a:solidFill>
                          <a:effectLst/>
                          <a:latin typeface="微软雅黑" pitchFamily="34" charset="-122"/>
                          <a:ea typeface="微软雅黑" pitchFamily="34" charset="-122"/>
                        </a:rPr>
                        <a:t>?</a:t>
                      </a:r>
                      <a:endParaRPr kumimoji="0" lang="en-US"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tc>
                  <a:txBody>
                    <a:bodyPr/>
                    <a:lstStyle/>
                    <a:p>
                      <a:pPr marL="0" marR="0" lvl="0" indent="0" algn="ctr" defTabSz="912813" rtl="0" eaLnBrk="1" fontAlgn="base" latinLnBrk="0" hangingPunct="1">
                        <a:lnSpc>
                          <a:spcPct val="90000"/>
                        </a:lnSpc>
                        <a:spcBef>
                          <a:spcPct val="20000"/>
                        </a:spcBef>
                        <a:spcAft>
                          <a:spcPct val="0"/>
                        </a:spcAft>
                        <a:buClr>
                          <a:schemeClr val="hlink"/>
                        </a:buClr>
                        <a:buSzPct val="75000"/>
                        <a:buFont typeface="Wingdings" pitchFamily="2" charset="2"/>
                        <a:buNone/>
                        <a:tabLst/>
                      </a:pPr>
                      <a:r>
                        <a:rPr kumimoji="0" lang="zh-CN" sz="2800" b="1" i="0" u="none" strike="noStrike" cap="none" normalizeH="0" baseline="0">
                          <a:ln>
                            <a:noFill/>
                          </a:ln>
                          <a:solidFill>
                            <a:srgbClr val="000000"/>
                          </a:solidFill>
                          <a:effectLst/>
                          <a:latin typeface="微软雅黑" pitchFamily="34" charset="-122"/>
                          <a:ea typeface="微软雅黑" pitchFamily="34" charset="-122"/>
                        </a:rPr>
                        <a:t>语用信息</a:t>
                      </a:r>
                      <a:endParaRPr kumimoji="0" lang="zh-CN" sz="2800" b="0" i="0" u="none" strike="noStrike" cap="none" normalizeH="0" baseline="0">
                        <a:ln>
                          <a:noFill/>
                        </a:ln>
                        <a:solidFill>
                          <a:srgbClr val="000000"/>
                        </a:solidFill>
                        <a:effectLst/>
                        <a:latin typeface="微软雅黑" pitchFamily="34" charset="-122"/>
                        <a:ea typeface="微软雅黑" pitchFamily="34" charset="-122"/>
                      </a:endParaRPr>
                    </a:p>
                  </a:txBody>
                  <a:tcPr marL="90170" marR="90170" marT="46990" marB="4699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5C7048">
                        <a:alpha val="50000"/>
                      </a:srgbClr>
                    </a:solidFill>
                  </a:tcPr>
                </a:tc>
                <a:extLst>
                  <a:ext uri="{0D108BD9-81ED-4DB2-BD59-A6C34878D82A}">
                    <a16:rowId xmlns:a16="http://schemas.microsoft.com/office/drawing/2014/main" val="10004"/>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8130"/>
                                        </p:tgtEl>
                                        <p:attrNameLst>
                                          <p:attrName>style.visibility</p:attrName>
                                        </p:attrNameLst>
                                      </p:cBhvr>
                                      <p:to>
                                        <p:strVal val="visible"/>
                                      </p:to>
                                    </p:set>
                                    <p:animEffect transition="in" filter="blinds(horizontal)">
                                      <p:cBhvr>
                                        <p:cTn id="7" dur="500"/>
                                        <p:tgtEl>
                                          <p:spTgt spid="4813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6" fill="hold" nodeType="clickEffect">
                                  <p:stCondLst>
                                    <p:cond delay="0"/>
                                  </p:stCondLst>
                                  <p:childTnLst>
                                    <p:set>
                                      <p:cBhvr>
                                        <p:cTn id="11" dur="1" fill="hold">
                                          <p:stCondLst>
                                            <p:cond delay="0"/>
                                          </p:stCondLst>
                                        </p:cTn>
                                        <p:tgtEl>
                                          <p:spTgt spid="48131"/>
                                        </p:tgtEl>
                                        <p:attrNameLst>
                                          <p:attrName>style.visibility</p:attrName>
                                        </p:attrNameLst>
                                      </p:cBhvr>
                                      <p:to>
                                        <p:strVal val="visible"/>
                                      </p:to>
                                    </p:set>
                                    <p:animEffect transition="in" filter="strips(downRight)">
                                      <p:cBhvr>
                                        <p:cTn id="12" dur="500"/>
                                        <p:tgtEl>
                                          <p:spTgt spid="48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130" grpId="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E93B167-A35B-42F0-8B5B-2CBFAE5E0438}"/>
              </a:ext>
            </a:extLst>
          </p:cNvPr>
          <p:cNvSpPr>
            <a:spLocks noGrp="1" noChangeArrowheads="1"/>
          </p:cNvSpPr>
          <p:nvPr>
            <p:ph type="title"/>
          </p:nvPr>
        </p:nvSpPr>
        <p:spPr>
          <a:xfrm>
            <a:off x="285720" y="0"/>
            <a:ext cx="2071702" cy="1143000"/>
          </a:xfrm>
        </p:spPr>
        <p:txBody>
          <a:bodyPr/>
          <a:lstStyle/>
          <a:p>
            <a:pPr algn="l"/>
            <a:r>
              <a:rPr lang="zh-CN" altLang="en-US" sz="3600" b="1" dirty="0">
                <a:solidFill>
                  <a:srgbClr val="660066"/>
                </a:solidFill>
                <a:latin typeface="黑体" panose="02010609060101010101" pitchFamily="49" charset="-122"/>
                <a:ea typeface="黑体" panose="02010609060101010101" pitchFamily="49" charset="-122"/>
              </a:rPr>
              <a:t>学习目标</a:t>
            </a:r>
          </a:p>
        </p:txBody>
      </p:sp>
      <p:sp>
        <p:nvSpPr>
          <p:cNvPr id="39939" name="Rectangle 3">
            <a:extLst>
              <a:ext uri="{FF2B5EF4-FFF2-40B4-BE49-F238E27FC236}">
                <a16:creationId xmlns:a16="http://schemas.microsoft.com/office/drawing/2014/main" id="{AC4A709F-954B-40C2-A341-C57FB3A9FC3E}"/>
              </a:ext>
            </a:extLst>
          </p:cNvPr>
          <p:cNvSpPr>
            <a:spLocks noGrp="1" noChangeArrowheads="1"/>
          </p:cNvSpPr>
          <p:nvPr>
            <p:ph type="body" idx="1"/>
          </p:nvPr>
        </p:nvSpPr>
        <p:spPr/>
        <p:txBody>
          <a:bodyPr/>
          <a:lstStyle/>
          <a:p>
            <a:pPr>
              <a:lnSpc>
                <a:spcPct val="120000"/>
              </a:lnSpc>
            </a:pPr>
            <a:r>
              <a:rPr lang="zh-CN" altLang="en-US" sz="2400" dirty="0">
                <a:latin typeface="微软雅黑" pitchFamily="34" charset="-122"/>
                <a:ea typeface="微软雅黑" pitchFamily="34" charset="-122"/>
              </a:rPr>
              <a:t>了解信息的基本概念与内涵</a:t>
            </a:r>
          </a:p>
          <a:p>
            <a:pPr>
              <a:lnSpc>
                <a:spcPct val="120000"/>
              </a:lnSpc>
            </a:pPr>
            <a:r>
              <a:rPr lang="zh-CN" altLang="en-US" sz="2400" dirty="0">
                <a:latin typeface="微软雅黑" pitchFamily="34" charset="-122"/>
                <a:ea typeface="微软雅黑" pitchFamily="34" charset="-122"/>
              </a:rPr>
              <a:t>理解信息的基本属性</a:t>
            </a:r>
          </a:p>
          <a:p>
            <a:pPr>
              <a:lnSpc>
                <a:spcPct val="120000"/>
              </a:lnSpc>
            </a:pPr>
            <a:r>
              <a:rPr lang="zh-CN" altLang="en-US" sz="2400" dirty="0">
                <a:latin typeface="微软雅黑" pitchFamily="34" charset="-122"/>
                <a:ea typeface="微软雅黑" pitchFamily="34" charset="-122"/>
              </a:rPr>
              <a:t>掌握信息的资源观以及信息资源分类</a:t>
            </a:r>
          </a:p>
          <a:p>
            <a:pPr>
              <a:lnSpc>
                <a:spcPct val="120000"/>
              </a:lnSpc>
            </a:pPr>
            <a:r>
              <a:rPr lang="zh-CN" altLang="en-US" sz="2400" dirty="0">
                <a:latin typeface="微软雅黑" pitchFamily="34" charset="-122"/>
                <a:ea typeface="微软雅黑" pitchFamily="34" charset="-122"/>
              </a:rPr>
              <a:t>了解信息资源管理理论的演变与沿革</a:t>
            </a:r>
          </a:p>
          <a:p>
            <a:pPr>
              <a:lnSpc>
                <a:spcPct val="120000"/>
              </a:lnSpc>
            </a:pPr>
            <a:r>
              <a:rPr lang="zh-CN" altLang="en-US" sz="2400" dirty="0">
                <a:latin typeface="微软雅黑" pitchFamily="34" charset="-122"/>
                <a:ea typeface="微软雅黑" pitchFamily="34" charset="-122"/>
              </a:rPr>
              <a:t>了解当前的信息环境以及面临的挑战</a:t>
            </a:r>
          </a:p>
          <a:p>
            <a:pPr>
              <a:lnSpc>
                <a:spcPct val="120000"/>
              </a:lnSpc>
            </a:pPr>
            <a:r>
              <a:rPr lang="zh-CN" altLang="en-US" sz="2400" dirty="0">
                <a:latin typeface="微软雅黑" pitchFamily="34" charset="-122"/>
                <a:ea typeface="微软雅黑" pitchFamily="34" charset="-122"/>
              </a:rPr>
              <a:t>理解大数据的概念及相关议题</a:t>
            </a:r>
          </a:p>
          <a:p>
            <a:pPr>
              <a:lnSpc>
                <a:spcPct val="120000"/>
              </a:lnSpc>
            </a:pPr>
            <a:endParaRPr lang="zh-CN" altLang="en-US" sz="2700" b="1" dirty="0">
              <a:ea typeface="华文中宋" panose="02010600040101010101" pitchFamily="2"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EE865A27-9541-40D8-9FC7-997AE3797DE2}"/>
              </a:ext>
            </a:extLst>
          </p:cNvPr>
          <p:cNvSpPr>
            <a:spLocks noGrp="1" noRot="1" noChangeArrowheads="1"/>
          </p:cNvSpPr>
          <p:nvPr>
            <p:ph type="title" idx="4294967295"/>
          </p:nvPr>
        </p:nvSpPr>
        <p:spPr>
          <a:xfrm>
            <a:off x="381000" y="914302"/>
            <a:ext cx="8229600" cy="855663"/>
          </a:xfrm>
        </p:spPr>
        <p:txBody>
          <a:bodyPr>
            <a:normAutofit/>
          </a:bodyPr>
          <a:lstStyle/>
          <a:p>
            <a:pPr eaLnBrk="1" hangingPunct="1"/>
            <a:r>
              <a:rPr lang="zh-CN" altLang="zh-CN" sz="3200" b="1" dirty="0">
                <a:latin typeface="黑体" panose="02010609060101010101" pitchFamily="49" charset="-122"/>
                <a:ea typeface="黑体" panose="02010609060101010101" pitchFamily="49" charset="-122"/>
              </a:rPr>
              <a:t>知识与信息的关系：</a:t>
            </a:r>
          </a:p>
        </p:txBody>
      </p:sp>
      <p:sp>
        <p:nvSpPr>
          <p:cNvPr id="49155" name="Rectangle 3">
            <a:extLst>
              <a:ext uri="{FF2B5EF4-FFF2-40B4-BE49-F238E27FC236}">
                <a16:creationId xmlns:a16="http://schemas.microsoft.com/office/drawing/2014/main" id="{8631F9D2-02D4-417E-837B-92039E965C7F}"/>
              </a:ext>
            </a:extLst>
          </p:cNvPr>
          <p:cNvSpPr>
            <a:spLocks noChangeArrowheads="1"/>
          </p:cNvSpPr>
          <p:nvPr/>
        </p:nvSpPr>
        <p:spPr bwMode="auto">
          <a:xfrm>
            <a:off x="609600" y="1773238"/>
            <a:ext cx="8001000" cy="1143000"/>
          </a:xfrm>
          <a:prstGeom prst="rect">
            <a:avLst/>
          </a:prstGeom>
          <a:noFill/>
          <a:ln w="38100">
            <a:solidFill>
              <a:schemeClr val="accent4">
                <a:lumMod val="40000"/>
                <a:lumOff val="60000"/>
              </a:schemeClr>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600" b="1" dirty="0">
                <a:latin typeface="华文中宋" panose="02010600040101010101" pitchFamily="2" charset="-122"/>
                <a:ea typeface="华文中宋" panose="02010600040101010101" pitchFamily="2" charset="-122"/>
              </a:rPr>
              <a:t>并列关系</a:t>
            </a:r>
          </a:p>
          <a:p>
            <a:pPr eaLnBrk="1" hangingPunct="1">
              <a:spcBef>
                <a:spcPct val="20000"/>
              </a:spcBef>
              <a:buClr>
                <a:schemeClr val="tx2"/>
              </a:buClr>
              <a:buSzPct val="70000"/>
              <a:buFont typeface="Wingdings" panose="05000000000000000000" pitchFamily="2" charset="2"/>
              <a:buNone/>
            </a:pPr>
            <a:r>
              <a:rPr lang="zh-CN" altLang="en-US" sz="2600" dirty="0">
                <a:latin typeface="华文中宋" panose="02010600040101010101" pitchFamily="2" charset="-122"/>
                <a:ea typeface="华文中宋" panose="02010600040101010101" pitchFamily="2" charset="-122"/>
              </a:rPr>
              <a:t>    知识从信息中分离，并与信息相并列</a:t>
            </a:r>
          </a:p>
        </p:txBody>
      </p:sp>
      <p:sp>
        <p:nvSpPr>
          <p:cNvPr id="49156" name="Rectangle 4">
            <a:extLst>
              <a:ext uri="{FF2B5EF4-FFF2-40B4-BE49-F238E27FC236}">
                <a16:creationId xmlns:a16="http://schemas.microsoft.com/office/drawing/2014/main" id="{7AB1F73E-DB52-44F5-92C5-7CD0AC30768A}"/>
              </a:ext>
            </a:extLst>
          </p:cNvPr>
          <p:cNvSpPr>
            <a:spLocks noChangeArrowheads="1"/>
          </p:cNvSpPr>
          <p:nvPr/>
        </p:nvSpPr>
        <p:spPr bwMode="auto">
          <a:xfrm>
            <a:off x="609600" y="3048000"/>
            <a:ext cx="8001000" cy="2667000"/>
          </a:xfrm>
          <a:prstGeom prst="rect">
            <a:avLst/>
          </a:prstGeom>
          <a:noFill/>
          <a:ln w="38100">
            <a:solidFill>
              <a:schemeClr val="accent4">
                <a:lumMod val="40000"/>
                <a:lumOff val="60000"/>
              </a:schemeClr>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600" b="1" dirty="0">
                <a:latin typeface="华文中宋" panose="02010600040101010101" pitchFamily="2" charset="-122"/>
                <a:ea typeface="华文中宋" panose="02010600040101010101" pitchFamily="2" charset="-122"/>
              </a:rPr>
              <a:t>转化关系</a:t>
            </a:r>
          </a:p>
          <a:p>
            <a:pPr eaLnBrk="1" hangingPunct="1">
              <a:spcBef>
                <a:spcPct val="20000"/>
              </a:spcBef>
              <a:buClr>
                <a:schemeClr val="tx2"/>
              </a:buClr>
              <a:buSzPct val="70000"/>
              <a:buFont typeface="Wingdings" panose="05000000000000000000" pitchFamily="2" charset="2"/>
              <a:buNone/>
            </a:pPr>
            <a:r>
              <a:rPr lang="zh-CN" altLang="en-US" sz="2600" dirty="0">
                <a:latin typeface="华文中宋" panose="02010600040101010101" pitchFamily="2" charset="-122"/>
                <a:ea typeface="华文中宋" panose="02010600040101010101" pitchFamily="2" charset="-122"/>
              </a:rPr>
              <a:t>    知识能转化成生产力</a:t>
            </a:r>
          </a:p>
          <a:p>
            <a:pPr eaLnBrk="1" hangingPunct="1">
              <a:spcBef>
                <a:spcPct val="20000"/>
              </a:spcBef>
              <a:buClr>
                <a:schemeClr val="tx2"/>
              </a:buClr>
              <a:buSzPct val="70000"/>
              <a:buFont typeface="Wingdings" panose="05000000000000000000" pitchFamily="2" charset="2"/>
              <a:buNone/>
            </a:pPr>
            <a:endParaRPr lang="zh-CN" altLang="en-US" sz="2600" dirty="0">
              <a:latin typeface="华文中宋" panose="02010600040101010101" pitchFamily="2" charset="-122"/>
              <a:ea typeface="华文中宋" panose="02010600040101010101" pitchFamily="2" charset="-122"/>
            </a:endParaRPr>
          </a:p>
          <a:p>
            <a:pPr eaLnBrk="1" hangingPunct="1">
              <a:spcBef>
                <a:spcPct val="20000"/>
              </a:spcBef>
              <a:buClr>
                <a:schemeClr val="tx2"/>
              </a:buClr>
              <a:buSzPct val="70000"/>
              <a:buFont typeface="Wingdings" panose="05000000000000000000" pitchFamily="2" charset="2"/>
              <a:buNone/>
            </a:pPr>
            <a:r>
              <a:rPr lang="zh-CN" altLang="en-US" sz="2600" dirty="0">
                <a:latin typeface="华文中宋" panose="02010600040101010101" pitchFamily="2" charset="-122"/>
                <a:ea typeface="华文中宋" panose="02010600040101010101" pitchFamily="2" charset="-122"/>
              </a:rPr>
              <a:t>          信息                      知识</a:t>
            </a:r>
          </a:p>
        </p:txBody>
      </p:sp>
      <p:sp>
        <p:nvSpPr>
          <p:cNvPr id="49157" name="Line 5">
            <a:extLst>
              <a:ext uri="{FF2B5EF4-FFF2-40B4-BE49-F238E27FC236}">
                <a16:creationId xmlns:a16="http://schemas.microsoft.com/office/drawing/2014/main" id="{AC4B4FAB-FE26-4346-A805-07CC6E154BCF}"/>
              </a:ext>
            </a:extLst>
          </p:cNvPr>
          <p:cNvSpPr>
            <a:spLocks noChangeShapeType="1"/>
          </p:cNvSpPr>
          <p:nvPr/>
        </p:nvSpPr>
        <p:spPr bwMode="auto">
          <a:xfrm>
            <a:off x="2679700" y="4648200"/>
            <a:ext cx="1511300" cy="0"/>
          </a:xfrm>
          <a:prstGeom prst="line">
            <a:avLst/>
          </a:prstGeom>
          <a:noFill/>
          <a:ln w="57150">
            <a:solidFill>
              <a:schemeClr val="accent1">
                <a:lumMod val="60000"/>
                <a:lumOff val="40000"/>
              </a:schemeClr>
            </a:solidFill>
            <a:round/>
            <a:headEnd/>
            <a:tailEnd type="triangle" w="med" len="med"/>
          </a:ln>
          <a:extLst>
            <a:ext uri="{909E8E84-426E-40DD-AFC4-6F175D3DCCD1}">
              <a14:hiddenFill xmlns:a14="http://schemas.microsoft.com/office/drawing/2010/main">
                <a:noFill/>
              </a14:hiddenFill>
            </a:ext>
          </a:extLst>
        </p:spPr>
        <p:txBody>
          <a:bodyPr anchor="ctr"/>
          <a:lstStyle/>
          <a:p>
            <a:endParaRPr lang="zh-CN" altLang="en-US"/>
          </a:p>
        </p:txBody>
      </p:sp>
      <p:sp>
        <p:nvSpPr>
          <p:cNvPr id="49158" name="Line 6">
            <a:extLst>
              <a:ext uri="{FF2B5EF4-FFF2-40B4-BE49-F238E27FC236}">
                <a16:creationId xmlns:a16="http://schemas.microsoft.com/office/drawing/2014/main" id="{3350BCEE-7D08-4A77-B408-A3D0D3A6898C}"/>
              </a:ext>
            </a:extLst>
          </p:cNvPr>
          <p:cNvSpPr>
            <a:spLocks noChangeShapeType="1"/>
          </p:cNvSpPr>
          <p:nvPr/>
        </p:nvSpPr>
        <p:spPr bwMode="auto">
          <a:xfrm flipH="1">
            <a:off x="2683318" y="4876800"/>
            <a:ext cx="1507682" cy="0"/>
          </a:xfrm>
          <a:prstGeom prst="line">
            <a:avLst/>
          </a:prstGeom>
          <a:noFill/>
          <a:ln w="57150">
            <a:solidFill>
              <a:schemeClr val="accent1">
                <a:lumMod val="60000"/>
                <a:lumOff val="40000"/>
              </a:schemeClr>
            </a:solidFill>
            <a:round/>
            <a:headEnd/>
            <a:tailEnd type="triangle" w="med" len="med"/>
          </a:ln>
          <a:extLst>
            <a:ext uri="{909E8E84-426E-40DD-AFC4-6F175D3DCCD1}">
              <a14:hiddenFill xmlns:a14="http://schemas.microsoft.com/office/drawing/2010/main">
                <a:noFill/>
              </a14:hiddenFill>
            </a:ext>
          </a:extLst>
        </p:spPr>
        <p:txBody>
          <a:bodyPr anchor="ctr"/>
          <a:lstStyle/>
          <a:p>
            <a:endParaRPr lang="zh-CN" altLang="en-US"/>
          </a:p>
        </p:txBody>
      </p:sp>
      <p:sp>
        <p:nvSpPr>
          <p:cNvPr id="49159" name="Rectangle 7">
            <a:extLst>
              <a:ext uri="{FF2B5EF4-FFF2-40B4-BE49-F238E27FC236}">
                <a16:creationId xmlns:a16="http://schemas.microsoft.com/office/drawing/2014/main" id="{16A73B34-D857-4702-A9DA-72C0C8484FD6}"/>
              </a:ext>
            </a:extLst>
          </p:cNvPr>
          <p:cNvSpPr>
            <a:spLocks noChangeArrowheads="1"/>
          </p:cNvSpPr>
          <p:nvPr/>
        </p:nvSpPr>
        <p:spPr bwMode="auto">
          <a:xfrm>
            <a:off x="2438400" y="4114800"/>
            <a:ext cx="1600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a:ea typeface="华文中宋" panose="02010600040101010101" pitchFamily="2" charset="-122"/>
              </a:rPr>
              <a:t>加工</a:t>
            </a:r>
          </a:p>
        </p:txBody>
      </p:sp>
      <p:sp>
        <p:nvSpPr>
          <p:cNvPr id="49160" name="Rectangle 8">
            <a:extLst>
              <a:ext uri="{FF2B5EF4-FFF2-40B4-BE49-F238E27FC236}">
                <a16:creationId xmlns:a16="http://schemas.microsoft.com/office/drawing/2014/main" id="{9AED087C-4EF3-450F-AB57-194C359AE70B}"/>
              </a:ext>
            </a:extLst>
          </p:cNvPr>
          <p:cNvSpPr>
            <a:spLocks noChangeArrowheads="1"/>
          </p:cNvSpPr>
          <p:nvPr/>
        </p:nvSpPr>
        <p:spPr bwMode="auto">
          <a:xfrm>
            <a:off x="2438400" y="5029200"/>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a:ea typeface="华文中宋" panose="02010600040101010101" pitchFamily="2" charset="-122"/>
              </a:rPr>
              <a:t>信息技术作用</a:t>
            </a:r>
          </a:p>
        </p:txBody>
      </p:sp>
      <p:sp>
        <p:nvSpPr>
          <p:cNvPr id="49161" name="Rectangle 9">
            <a:extLst>
              <a:ext uri="{FF2B5EF4-FFF2-40B4-BE49-F238E27FC236}">
                <a16:creationId xmlns:a16="http://schemas.microsoft.com/office/drawing/2014/main" id="{D629FC64-B6B2-48BF-A41B-E6DFEE430A8D}"/>
              </a:ext>
            </a:extLst>
          </p:cNvPr>
          <p:cNvSpPr>
            <a:spLocks noChangeArrowheads="1"/>
          </p:cNvSpPr>
          <p:nvPr/>
        </p:nvSpPr>
        <p:spPr bwMode="auto">
          <a:xfrm>
            <a:off x="1763713" y="4419600"/>
            <a:ext cx="838200" cy="609600"/>
          </a:xfrm>
          <a:prstGeom prst="rect">
            <a:avLst/>
          </a:prstGeom>
          <a:noFill/>
          <a:ln w="38100">
            <a:solidFill>
              <a:schemeClr val="accent2">
                <a:lumMod val="40000"/>
                <a:lumOff val="60000"/>
              </a:schemeClr>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49162" name="Rectangle 10">
            <a:extLst>
              <a:ext uri="{FF2B5EF4-FFF2-40B4-BE49-F238E27FC236}">
                <a16:creationId xmlns:a16="http://schemas.microsoft.com/office/drawing/2014/main" id="{BF7FE562-205B-4BB9-B443-827D03658243}"/>
              </a:ext>
            </a:extLst>
          </p:cNvPr>
          <p:cNvSpPr>
            <a:spLocks noChangeArrowheads="1"/>
          </p:cNvSpPr>
          <p:nvPr/>
        </p:nvSpPr>
        <p:spPr bwMode="auto">
          <a:xfrm>
            <a:off x="4267200" y="4419600"/>
            <a:ext cx="1312863" cy="609600"/>
          </a:xfrm>
          <a:prstGeom prst="rect">
            <a:avLst/>
          </a:prstGeom>
          <a:noFill/>
          <a:ln w="38100">
            <a:solidFill>
              <a:schemeClr val="accent2">
                <a:lumMod val="40000"/>
                <a:lumOff val="60000"/>
              </a:schemeClr>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endParaRPr lang="zh-CN" altLang="en-US" sz="3400">
              <a:latin typeface="华文中宋" panose="02010600040101010101" pitchFamily="2" charset="-122"/>
              <a:ea typeface="华文中宋" panose="02010600040101010101" pitchFamily="2" charset="-122"/>
            </a:endParaRPr>
          </a:p>
        </p:txBody>
      </p:sp>
      <p:sp>
        <p:nvSpPr>
          <p:cNvPr id="11" name="矩形 10">
            <a:extLst>
              <a:ext uri="{FF2B5EF4-FFF2-40B4-BE49-F238E27FC236}">
                <a16:creationId xmlns:a16="http://schemas.microsoft.com/office/drawing/2014/main" id="{732BFEA9-E27D-4166-BA3E-285B8E652FB5}"/>
              </a:ext>
            </a:extLst>
          </p:cNvPr>
          <p:cNvSpPr/>
          <p:nvPr/>
        </p:nvSpPr>
        <p:spPr>
          <a:xfrm>
            <a:off x="467544" y="188640"/>
            <a:ext cx="7668344" cy="710387"/>
          </a:xfrm>
          <a:prstGeom prst="rect">
            <a:avLst/>
          </a:prstGeom>
        </p:spPr>
        <p:txBody>
          <a:bodyPr wrap="square">
            <a:spAutoFit/>
          </a:bodyPr>
          <a:lstStyle/>
          <a:p>
            <a:pPr>
              <a:lnSpc>
                <a:spcPct val="130000"/>
              </a:lnSpc>
            </a:pPr>
            <a:r>
              <a:rPr lang="en-US" altLang="zh-CN" sz="3600" b="1" dirty="0">
                <a:solidFill>
                  <a:srgbClr val="660066"/>
                </a:solidFill>
                <a:latin typeface="黑体" panose="02010609060101010101" pitchFamily="49" charset="-122"/>
                <a:ea typeface="黑体" panose="02010609060101010101" pitchFamily="49" charset="-122"/>
                <a:cs typeface="+mj-cs"/>
              </a:rPr>
              <a:t>Q</a:t>
            </a:r>
            <a:r>
              <a:rPr lang="zh-CN" altLang="en-US" sz="3600" b="1" dirty="0">
                <a:solidFill>
                  <a:srgbClr val="660066"/>
                </a:solidFill>
                <a:latin typeface="黑体" panose="02010609060101010101" pitchFamily="49" charset="-122"/>
                <a:ea typeface="黑体" panose="02010609060101010101" pitchFamily="49" charset="-122"/>
                <a:cs typeface="+mj-cs"/>
              </a:rPr>
              <a:t>3：信息与数据、知识的关系</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9154"/>
                                        </p:tgtEl>
                                        <p:attrNameLst>
                                          <p:attrName>style.visibility</p:attrName>
                                        </p:attrNameLst>
                                      </p:cBhvr>
                                      <p:to>
                                        <p:strVal val="visible"/>
                                      </p:to>
                                    </p:set>
                                    <p:animEffect transition="in" filter="blinds(horizontal)">
                                      <p:cBhvr>
                                        <p:cTn id="7" dur="500"/>
                                        <p:tgtEl>
                                          <p:spTgt spid="4915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49155"/>
                                        </p:tgtEl>
                                        <p:attrNameLst>
                                          <p:attrName>style.visibility</p:attrName>
                                        </p:attrNameLst>
                                      </p:cBhvr>
                                      <p:to>
                                        <p:strVal val="visible"/>
                                      </p:to>
                                    </p:set>
                                    <p:animEffect transition="in" filter="wipe(left)">
                                      <p:cBhvr>
                                        <p:cTn id="12" dur="500"/>
                                        <p:tgtEl>
                                          <p:spTgt spid="4915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49156"/>
                                        </p:tgtEl>
                                        <p:attrNameLst>
                                          <p:attrName>style.visibility</p:attrName>
                                        </p:attrNameLst>
                                      </p:cBhvr>
                                      <p:to>
                                        <p:strVal val="visible"/>
                                      </p:to>
                                    </p:set>
                                    <p:animEffect transition="in" filter="box(in)">
                                      <p:cBhvr>
                                        <p:cTn id="17" dur="500"/>
                                        <p:tgtEl>
                                          <p:spTgt spid="4915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4" presetClass="entr" presetSubtype="10" fill="hold" nodeType="clickEffect">
                                  <p:stCondLst>
                                    <p:cond delay="0"/>
                                  </p:stCondLst>
                                  <p:childTnLst>
                                    <p:set>
                                      <p:cBhvr>
                                        <p:cTn id="21" dur="1" fill="hold">
                                          <p:stCondLst>
                                            <p:cond delay="0"/>
                                          </p:stCondLst>
                                        </p:cTn>
                                        <p:tgtEl>
                                          <p:spTgt spid="49161"/>
                                        </p:tgtEl>
                                        <p:attrNameLst>
                                          <p:attrName>style.visibility</p:attrName>
                                        </p:attrNameLst>
                                      </p:cBhvr>
                                      <p:to>
                                        <p:strVal val="visible"/>
                                      </p:to>
                                    </p:set>
                                    <p:animEffect transition="in" filter="randombar(horizontal)">
                                      <p:cBhvr>
                                        <p:cTn id="22" dur="500"/>
                                        <p:tgtEl>
                                          <p:spTgt spid="49161"/>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26" fill="hold" nodeType="clickEffect">
                                  <p:stCondLst>
                                    <p:cond delay="0"/>
                                  </p:stCondLst>
                                  <p:childTnLst>
                                    <p:set>
                                      <p:cBhvr>
                                        <p:cTn id="26" dur="1" fill="hold">
                                          <p:stCondLst>
                                            <p:cond delay="0"/>
                                          </p:stCondLst>
                                        </p:cTn>
                                        <p:tgtEl>
                                          <p:spTgt spid="49162"/>
                                        </p:tgtEl>
                                        <p:attrNameLst>
                                          <p:attrName>style.visibility</p:attrName>
                                        </p:attrNameLst>
                                      </p:cBhvr>
                                      <p:to>
                                        <p:strVal val="visible"/>
                                      </p:to>
                                    </p:set>
                                    <p:animEffect transition="in" filter="barn(inHorizontal)">
                                      <p:cBhvr>
                                        <p:cTn id="27" dur="500"/>
                                        <p:tgtEl>
                                          <p:spTgt spid="4916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49157"/>
                                        </p:tgtEl>
                                        <p:attrNameLst>
                                          <p:attrName>style.visibility</p:attrName>
                                        </p:attrNameLst>
                                      </p:cBhvr>
                                      <p:to>
                                        <p:strVal val="visible"/>
                                      </p:to>
                                    </p:set>
                                    <p:animEffect transition="in" filter="wipe(left)">
                                      <p:cBhvr>
                                        <p:cTn id="32" dur="500"/>
                                        <p:tgtEl>
                                          <p:spTgt spid="49157"/>
                                        </p:tgtEl>
                                      </p:cBhvr>
                                    </p:animEffect>
                                  </p:childTnLst>
                                </p:cTn>
                              </p:par>
                              <p:par>
                                <p:cTn id="33" presetID="2" presetClass="entr" presetSubtype="8" fill="hold" nodeType="withEffect">
                                  <p:stCondLst>
                                    <p:cond delay="0"/>
                                  </p:stCondLst>
                                  <p:childTnLst>
                                    <p:set>
                                      <p:cBhvr>
                                        <p:cTn id="34" dur="1" fill="hold">
                                          <p:stCondLst>
                                            <p:cond delay="0"/>
                                          </p:stCondLst>
                                        </p:cTn>
                                        <p:tgtEl>
                                          <p:spTgt spid="49159"/>
                                        </p:tgtEl>
                                        <p:attrNameLst>
                                          <p:attrName>style.visibility</p:attrName>
                                        </p:attrNameLst>
                                      </p:cBhvr>
                                      <p:to>
                                        <p:strVal val="visible"/>
                                      </p:to>
                                    </p:set>
                                    <p:anim calcmode="lin" valueType="num">
                                      <p:cBhvr additive="base">
                                        <p:cTn id="35" dur="500" fill="hold"/>
                                        <p:tgtEl>
                                          <p:spTgt spid="49159"/>
                                        </p:tgtEl>
                                        <p:attrNameLst>
                                          <p:attrName>ppt_x</p:attrName>
                                        </p:attrNameLst>
                                      </p:cBhvr>
                                      <p:tavLst>
                                        <p:tav tm="0">
                                          <p:val>
                                            <p:strVal val="0-#ppt_w/2"/>
                                          </p:val>
                                        </p:tav>
                                        <p:tav tm="100000">
                                          <p:val>
                                            <p:strVal val="#ppt_x"/>
                                          </p:val>
                                        </p:tav>
                                      </p:tavLst>
                                    </p:anim>
                                    <p:anim calcmode="lin" valueType="num">
                                      <p:cBhvr additive="base">
                                        <p:cTn id="36" dur="500" fill="hold"/>
                                        <p:tgtEl>
                                          <p:spTgt spid="49159"/>
                                        </p:tgtEl>
                                        <p:attrNameLst>
                                          <p:attrName>ppt_y</p:attrName>
                                        </p:attrNameLst>
                                      </p:cBhvr>
                                      <p:tavLst>
                                        <p:tav tm="0">
                                          <p:val>
                                            <p:strVal val="#ppt_y"/>
                                          </p:val>
                                        </p:tav>
                                        <p:tav tm="100000">
                                          <p:val>
                                            <p:strVal val="#ppt_y"/>
                                          </p:val>
                                        </p:tav>
                                      </p:tavLst>
                                    </p:anim>
                                  </p:childTnLst>
                                </p:cTn>
                              </p:par>
                            </p:childTnLst>
                          </p:cTn>
                        </p:par>
                      </p:childTnLst>
                    </p:cTn>
                  </p:par>
                  <p:par>
                    <p:cTn id="37" fill="hold" nodeType="clickPar">
                      <p:stCondLst>
                        <p:cond delay="indefinite"/>
                      </p:stCondLst>
                      <p:childTnLst>
                        <p:par>
                          <p:cTn id="38" fill="hold" nodeType="withGroup">
                            <p:stCondLst>
                              <p:cond delay="0"/>
                            </p:stCondLst>
                            <p:childTnLst>
                              <p:par>
                                <p:cTn id="39" presetID="22" presetClass="entr" presetSubtype="2" fill="hold" nodeType="clickEffect">
                                  <p:stCondLst>
                                    <p:cond delay="0"/>
                                  </p:stCondLst>
                                  <p:childTnLst>
                                    <p:set>
                                      <p:cBhvr>
                                        <p:cTn id="40" dur="1" fill="hold">
                                          <p:stCondLst>
                                            <p:cond delay="0"/>
                                          </p:stCondLst>
                                        </p:cTn>
                                        <p:tgtEl>
                                          <p:spTgt spid="49158"/>
                                        </p:tgtEl>
                                        <p:attrNameLst>
                                          <p:attrName>style.visibility</p:attrName>
                                        </p:attrNameLst>
                                      </p:cBhvr>
                                      <p:to>
                                        <p:strVal val="visible"/>
                                      </p:to>
                                    </p:set>
                                    <p:animEffect transition="in" filter="wipe(right)">
                                      <p:cBhvr>
                                        <p:cTn id="41" dur="500"/>
                                        <p:tgtEl>
                                          <p:spTgt spid="49158"/>
                                        </p:tgtEl>
                                      </p:cBhvr>
                                    </p:animEffect>
                                  </p:childTnLst>
                                </p:cTn>
                              </p:par>
                              <p:par>
                                <p:cTn id="42" presetID="4" presetClass="entr" presetSubtype="16" fill="hold" nodeType="withEffect">
                                  <p:stCondLst>
                                    <p:cond delay="0"/>
                                  </p:stCondLst>
                                  <p:childTnLst>
                                    <p:set>
                                      <p:cBhvr>
                                        <p:cTn id="43" dur="1" fill="hold">
                                          <p:stCondLst>
                                            <p:cond delay="0"/>
                                          </p:stCondLst>
                                        </p:cTn>
                                        <p:tgtEl>
                                          <p:spTgt spid="49160"/>
                                        </p:tgtEl>
                                        <p:attrNameLst>
                                          <p:attrName>style.visibility</p:attrName>
                                        </p:attrNameLst>
                                      </p:cBhvr>
                                      <p:to>
                                        <p:strVal val="visible"/>
                                      </p:to>
                                    </p:set>
                                    <p:animEffect transition="in" filter="box(in)">
                                      <p:cBhvr>
                                        <p:cTn id="44" dur="500"/>
                                        <p:tgtEl>
                                          <p:spTgt spid="491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154" grpId="0"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15218BB9-47DC-41BF-8271-0C6B478E3511}"/>
              </a:ext>
            </a:extLst>
          </p:cNvPr>
          <p:cNvSpPr>
            <a:spLocks noGrp="1" noRot="1" noChangeArrowheads="1"/>
          </p:cNvSpPr>
          <p:nvPr>
            <p:ph type="title" idx="4294967295"/>
          </p:nvPr>
        </p:nvSpPr>
        <p:spPr>
          <a:xfrm>
            <a:off x="476307" y="273843"/>
            <a:ext cx="7543800" cy="655638"/>
          </a:xfrm>
        </p:spPr>
        <p:txBody>
          <a:bodyPr>
            <a:normAutofit/>
          </a:bodyPr>
          <a:lstStyle/>
          <a:p>
            <a:pPr algn="l"/>
            <a:r>
              <a:rPr lang="zh-CN" altLang="zh-CN" sz="3600" b="1" dirty="0">
                <a:solidFill>
                  <a:srgbClr val="660066"/>
                </a:solidFill>
                <a:latin typeface="黑体" panose="02010609060101010101" pitchFamily="49" charset="-122"/>
                <a:ea typeface="黑体" panose="02010609060101010101" pitchFamily="49" charset="-122"/>
              </a:rPr>
              <a:t>知识与信息的本质区别</a:t>
            </a:r>
          </a:p>
        </p:txBody>
      </p:sp>
      <p:sp>
        <p:nvSpPr>
          <p:cNvPr id="51203" name="Rectangle 3">
            <a:extLst>
              <a:ext uri="{FF2B5EF4-FFF2-40B4-BE49-F238E27FC236}">
                <a16:creationId xmlns:a16="http://schemas.microsoft.com/office/drawing/2014/main" id="{E8D11544-6AD2-49B4-AF3C-62C9E409B67C}"/>
              </a:ext>
            </a:extLst>
          </p:cNvPr>
          <p:cNvSpPr>
            <a:spLocks noChangeArrowheads="1"/>
          </p:cNvSpPr>
          <p:nvPr/>
        </p:nvSpPr>
        <p:spPr bwMode="auto">
          <a:xfrm>
            <a:off x="457200" y="2667000"/>
            <a:ext cx="1143000" cy="838200"/>
          </a:xfrm>
          <a:prstGeom prst="rect">
            <a:avLst/>
          </a:prstGeom>
          <a:gradFill rotWithShape="1">
            <a:gsLst>
              <a:gs pos="0">
                <a:srgbClr val="FFCC00">
                  <a:alpha val="70999"/>
                </a:srgbClr>
              </a:gs>
              <a:gs pos="50000">
                <a:schemeClr val="bg2"/>
              </a:gs>
              <a:gs pos="100000">
                <a:srgbClr val="FFCC00">
                  <a:alpha val="70999"/>
                </a:srgbClr>
              </a:gs>
            </a:gsLst>
            <a:lin ang="2700000" scaled="1"/>
          </a:gradFill>
          <a:ln w="9525" cmpd="sng">
            <a:miter lim="800000"/>
            <a:headEnd/>
            <a:tailEnd/>
          </a:ln>
          <a:scene3d>
            <a:camera prst="legacyObliqueTopLeft"/>
            <a:lightRig rig="legacyFlat3" dir="t"/>
          </a:scene3d>
          <a:sp3d extrusionH="430200" prstMaterial="legacyMatte">
            <a:bevelT w="13500" h="13500" prst="angle"/>
            <a:bevelB w="13500" h="13500" prst="angle"/>
            <a:extrusionClr>
              <a:srgbClr val="FFCC00"/>
            </a:extrusionClr>
          </a:sp3d>
        </p:spPr>
        <p:txBody>
          <a:bodyPr wrap="none" anchor="ctr">
            <a:flatTx/>
          </a:bodyPr>
          <a:lstStyle/>
          <a:p>
            <a:pPr marL="609600" indent="-609600" algn="ctr" eaLnBrk="1" hangingPunct="1">
              <a:spcBef>
                <a:spcPct val="20000"/>
              </a:spcBef>
              <a:buClr>
                <a:schemeClr val="tx2"/>
              </a:buClr>
              <a:buSzPct val="70000"/>
              <a:buFont typeface="Wingdings" pitchFamily="2" charset="2"/>
              <a:buNone/>
              <a:defRPr/>
            </a:pPr>
            <a:r>
              <a:rPr lang="zh-CN" altLang="en-US" sz="3400">
                <a:solidFill>
                  <a:srgbClr val="990000"/>
                </a:solidFill>
                <a:ea typeface="华文楷体" pitchFamily="2" charset="-122"/>
              </a:rPr>
              <a:t>人</a:t>
            </a:r>
          </a:p>
        </p:txBody>
      </p:sp>
      <p:sp>
        <p:nvSpPr>
          <p:cNvPr id="51204" name="Line 4">
            <a:extLst>
              <a:ext uri="{FF2B5EF4-FFF2-40B4-BE49-F238E27FC236}">
                <a16:creationId xmlns:a16="http://schemas.microsoft.com/office/drawing/2014/main" id="{AD9D7C6C-6FCB-46FC-9B90-6216C18BE41C}"/>
              </a:ext>
            </a:extLst>
          </p:cNvPr>
          <p:cNvSpPr>
            <a:spLocks noChangeShapeType="1"/>
          </p:cNvSpPr>
          <p:nvPr/>
        </p:nvSpPr>
        <p:spPr bwMode="auto">
          <a:xfrm>
            <a:off x="1600200" y="3124200"/>
            <a:ext cx="388620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51205" name="Rectangle 5">
            <a:extLst>
              <a:ext uri="{FF2B5EF4-FFF2-40B4-BE49-F238E27FC236}">
                <a16:creationId xmlns:a16="http://schemas.microsoft.com/office/drawing/2014/main" id="{511B0242-20A6-46EB-A051-CCFB8DC844D4}"/>
              </a:ext>
            </a:extLst>
          </p:cNvPr>
          <p:cNvSpPr>
            <a:spLocks noChangeArrowheads="1"/>
          </p:cNvSpPr>
          <p:nvPr/>
        </p:nvSpPr>
        <p:spPr bwMode="auto">
          <a:xfrm>
            <a:off x="1676400" y="2286000"/>
            <a:ext cx="35052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400">
                <a:ea typeface="华文楷体" panose="02010600040101010101" pitchFamily="2" charset="-122"/>
              </a:rPr>
              <a:t>采集、识别、加工、变换</a:t>
            </a:r>
          </a:p>
        </p:txBody>
      </p:sp>
      <p:sp>
        <p:nvSpPr>
          <p:cNvPr id="51206" name="Rectangle 6">
            <a:extLst>
              <a:ext uri="{FF2B5EF4-FFF2-40B4-BE49-F238E27FC236}">
                <a16:creationId xmlns:a16="http://schemas.microsoft.com/office/drawing/2014/main" id="{703BB930-4B77-4BEA-912F-2D59BC3E6BC8}"/>
              </a:ext>
            </a:extLst>
          </p:cNvPr>
          <p:cNvSpPr>
            <a:spLocks noChangeArrowheads="1"/>
          </p:cNvSpPr>
          <p:nvPr/>
        </p:nvSpPr>
        <p:spPr bwMode="auto">
          <a:xfrm>
            <a:off x="1676400" y="3352800"/>
            <a:ext cx="35052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400">
                <a:ea typeface="华文楷体" panose="02010600040101010101" pitchFamily="2" charset="-122"/>
              </a:rPr>
              <a:t>传输、存储、检索、利用</a:t>
            </a:r>
          </a:p>
        </p:txBody>
      </p:sp>
      <p:grpSp>
        <p:nvGrpSpPr>
          <p:cNvPr id="2" name="Group 7">
            <a:extLst>
              <a:ext uri="{FF2B5EF4-FFF2-40B4-BE49-F238E27FC236}">
                <a16:creationId xmlns:a16="http://schemas.microsoft.com/office/drawing/2014/main" id="{71F55441-4146-4758-A50B-397D2D056A2E}"/>
              </a:ext>
            </a:extLst>
          </p:cNvPr>
          <p:cNvGrpSpPr>
            <a:grpSpLocks/>
          </p:cNvGrpSpPr>
          <p:nvPr/>
        </p:nvGrpSpPr>
        <p:grpSpPr bwMode="auto">
          <a:xfrm>
            <a:off x="5400675" y="2200275"/>
            <a:ext cx="555625" cy="2006600"/>
            <a:chOff x="0" y="0"/>
            <a:chExt cx="350" cy="1264"/>
          </a:xfrm>
        </p:grpSpPr>
        <p:pic>
          <p:nvPicPr>
            <p:cNvPr id="58393" name="Rectangle 7">
              <a:extLst>
                <a:ext uri="{FF2B5EF4-FFF2-40B4-BE49-F238E27FC236}">
                  <a16:creationId xmlns:a16="http://schemas.microsoft.com/office/drawing/2014/main" id="{D963A60A-EC96-4AAD-A162-31FC46ACD13A}"/>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50" cy="1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394" name="Text Box 9">
              <a:extLst>
                <a:ext uri="{FF2B5EF4-FFF2-40B4-BE49-F238E27FC236}">
                  <a16:creationId xmlns:a16="http://schemas.microsoft.com/office/drawing/2014/main" id="{AEA5CD1C-1BD7-4ED4-A547-124C1A782835}"/>
                </a:ext>
              </a:extLst>
            </p:cNvPr>
            <p:cNvSpPr txBox="1">
              <a:spLocks noChangeArrowheads="1"/>
            </p:cNvSpPr>
            <p:nvPr/>
          </p:nvSpPr>
          <p:spPr bwMode="auto">
            <a:xfrm>
              <a:off x="6" y="6"/>
              <a:ext cx="336" cy="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600">
                  <a:solidFill>
                    <a:srgbClr val="990000"/>
                  </a:solidFill>
                  <a:ea typeface="华文楷体" panose="02010600040101010101" pitchFamily="2" charset="-122"/>
                </a:rPr>
                <a:t>信</a:t>
              </a:r>
            </a:p>
            <a:p>
              <a:pPr algn="ctr" eaLnBrk="1" hangingPunct="1">
                <a:spcBef>
                  <a:spcPct val="20000"/>
                </a:spcBef>
                <a:buClr>
                  <a:schemeClr val="tx2"/>
                </a:buClr>
                <a:buSzPct val="70000"/>
                <a:buFont typeface="Wingdings" panose="05000000000000000000" pitchFamily="2" charset="2"/>
                <a:buNone/>
              </a:pPr>
              <a:r>
                <a:rPr lang="zh-CN" altLang="en-US" sz="2600">
                  <a:solidFill>
                    <a:srgbClr val="990000"/>
                  </a:solidFill>
                  <a:ea typeface="华文楷体" panose="02010600040101010101" pitchFamily="2" charset="-122"/>
                </a:rPr>
                <a:t>息</a:t>
              </a:r>
            </a:p>
          </p:txBody>
        </p:sp>
      </p:grpSp>
      <p:sp>
        <p:nvSpPr>
          <p:cNvPr id="51210" name="AutoShape 8">
            <a:extLst>
              <a:ext uri="{FF2B5EF4-FFF2-40B4-BE49-F238E27FC236}">
                <a16:creationId xmlns:a16="http://schemas.microsoft.com/office/drawing/2014/main" id="{5B136D40-0853-45A2-9BB0-88702939528B}"/>
              </a:ext>
            </a:extLst>
          </p:cNvPr>
          <p:cNvSpPr>
            <a:spLocks/>
          </p:cNvSpPr>
          <p:nvPr/>
        </p:nvSpPr>
        <p:spPr bwMode="auto">
          <a:xfrm>
            <a:off x="6019800" y="2209800"/>
            <a:ext cx="304800" cy="1981200"/>
          </a:xfrm>
          <a:prstGeom prst="leftBrace">
            <a:avLst>
              <a:gd name="adj1" fmla="val 54167"/>
              <a:gd name="adj2" fmla="val 50000"/>
            </a:avLst>
          </a:prstGeom>
          <a:noFill/>
          <a:ln w="57150">
            <a:solidFill>
              <a:schemeClr val="accent4">
                <a:lumMod val="40000"/>
                <a:lumOff val="60000"/>
              </a:schemeClr>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en-US"/>
          </a:p>
        </p:txBody>
      </p:sp>
      <p:grpSp>
        <p:nvGrpSpPr>
          <p:cNvPr id="3" name="Group 11">
            <a:extLst>
              <a:ext uri="{FF2B5EF4-FFF2-40B4-BE49-F238E27FC236}">
                <a16:creationId xmlns:a16="http://schemas.microsoft.com/office/drawing/2014/main" id="{7061BEF2-6AFA-4966-A2C1-4DDE04CC00C2}"/>
              </a:ext>
            </a:extLst>
          </p:cNvPr>
          <p:cNvGrpSpPr>
            <a:grpSpLocks/>
          </p:cNvGrpSpPr>
          <p:nvPr/>
        </p:nvGrpSpPr>
        <p:grpSpPr bwMode="auto">
          <a:xfrm>
            <a:off x="6467475" y="1895475"/>
            <a:ext cx="2079625" cy="635000"/>
            <a:chOff x="0" y="0"/>
            <a:chExt cx="1310" cy="400"/>
          </a:xfrm>
        </p:grpSpPr>
        <p:pic>
          <p:nvPicPr>
            <p:cNvPr id="58391" name="Rectangle 9">
              <a:extLst>
                <a:ext uri="{FF2B5EF4-FFF2-40B4-BE49-F238E27FC236}">
                  <a16:creationId xmlns:a16="http://schemas.microsoft.com/office/drawing/2014/main" id="{206D32C1-5890-4B47-8431-869A19A79D1F}"/>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310" cy="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392" name="Text Box 13">
              <a:extLst>
                <a:ext uri="{FF2B5EF4-FFF2-40B4-BE49-F238E27FC236}">
                  <a16:creationId xmlns:a16="http://schemas.microsoft.com/office/drawing/2014/main" id="{A17AC459-6F1B-42BD-88F6-341090E5DCC4}"/>
                </a:ext>
              </a:extLst>
            </p:cNvPr>
            <p:cNvSpPr txBox="1">
              <a:spLocks noChangeArrowheads="1"/>
            </p:cNvSpPr>
            <p:nvPr/>
          </p:nvSpPr>
          <p:spPr bwMode="auto">
            <a:xfrm>
              <a:off x="6" y="6"/>
              <a:ext cx="1296" cy="384"/>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dirty="0">
                  <a:ea typeface="华文楷体" panose="02010600040101010101" pitchFamily="2" charset="-122"/>
                </a:rPr>
                <a:t>本位论信息</a:t>
              </a:r>
            </a:p>
          </p:txBody>
        </p:sp>
      </p:grpSp>
      <p:grpSp>
        <p:nvGrpSpPr>
          <p:cNvPr id="4" name="Group 14">
            <a:extLst>
              <a:ext uri="{FF2B5EF4-FFF2-40B4-BE49-F238E27FC236}">
                <a16:creationId xmlns:a16="http://schemas.microsoft.com/office/drawing/2014/main" id="{0FB4E8CC-2174-44C3-9CF5-7B7A3396F8AF}"/>
              </a:ext>
            </a:extLst>
          </p:cNvPr>
          <p:cNvGrpSpPr>
            <a:grpSpLocks/>
          </p:cNvGrpSpPr>
          <p:nvPr/>
        </p:nvGrpSpPr>
        <p:grpSpPr bwMode="auto">
          <a:xfrm>
            <a:off x="6467475" y="3644900"/>
            <a:ext cx="2079625" cy="635000"/>
            <a:chOff x="0" y="0"/>
            <a:chExt cx="1310" cy="400"/>
          </a:xfrm>
        </p:grpSpPr>
        <p:pic>
          <p:nvPicPr>
            <p:cNvPr id="58389" name="Rectangle 10">
              <a:extLst>
                <a:ext uri="{FF2B5EF4-FFF2-40B4-BE49-F238E27FC236}">
                  <a16:creationId xmlns:a16="http://schemas.microsoft.com/office/drawing/2014/main" id="{14E94100-E0BC-479A-842D-F49DCA1ACBDF}"/>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310" cy="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390" name="Text Box 16">
              <a:extLst>
                <a:ext uri="{FF2B5EF4-FFF2-40B4-BE49-F238E27FC236}">
                  <a16:creationId xmlns:a16="http://schemas.microsoft.com/office/drawing/2014/main" id="{9C257FA7-D66B-475F-A455-6933A0E350AF}"/>
                </a:ext>
              </a:extLst>
            </p:cNvPr>
            <p:cNvSpPr txBox="1">
              <a:spLocks noChangeArrowheads="1"/>
            </p:cNvSpPr>
            <p:nvPr/>
          </p:nvSpPr>
          <p:spPr bwMode="auto">
            <a:xfrm>
              <a:off x="6" y="8"/>
              <a:ext cx="1296" cy="384"/>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dirty="0">
                  <a:ea typeface="华文楷体" panose="02010600040101010101" pitchFamily="2" charset="-122"/>
                </a:rPr>
                <a:t>认识论信息</a:t>
              </a:r>
            </a:p>
          </p:txBody>
        </p:sp>
      </p:grpSp>
      <p:grpSp>
        <p:nvGrpSpPr>
          <p:cNvPr id="5" name="Group 17">
            <a:extLst>
              <a:ext uri="{FF2B5EF4-FFF2-40B4-BE49-F238E27FC236}">
                <a16:creationId xmlns:a16="http://schemas.microsoft.com/office/drawing/2014/main" id="{208CDC91-6F16-4FC6-8DF8-8DB277A4BC66}"/>
              </a:ext>
            </a:extLst>
          </p:cNvPr>
          <p:cNvGrpSpPr>
            <a:grpSpLocks/>
          </p:cNvGrpSpPr>
          <p:nvPr/>
        </p:nvGrpSpPr>
        <p:grpSpPr bwMode="auto">
          <a:xfrm>
            <a:off x="990600" y="1328738"/>
            <a:ext cx="7848600" cy="1414462"/>
            <a:chOff x="0" y="0"/>
            <a:chExt cx="4944" cy="891"/>
          </a:xfrm>
        </p:grpSpPr>
        <p:sp>
          <p:nvSpPr>
            <p:cNvPr id="58385" name="Line 12">
              <a:extLst>
                <a:ext uri="{FF2B5EF4-FFF2-40B4-BE49-F238E27FC236}">
                  <a16:creationId xmlns:a16="http://schemas.microsoft.com/office/drawing/2014/main" id="{C39F4D16-06B9-4B63-84DC-FCEECBD3BA06}"/>
                </a:ext>
              </a:extLst>
            </p:cNvPr>
            <p:cNvSpPr>
              <a:spLocks noChangeShapeType="1"/>
            </p:cNvSpPr>
            <p:nvPr/>
          </p:nvSpPr>
          <p:spPr bwMode="auto">
            <a:xfrm flipV="1">
              <a:off x="0" y="8"/>
              <a:ext cx="0" cy="83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58386" name="Line 13">
              <a:extLst>
                <a:ext uri="{FF2B5EF4-FFF2-40B4-BE49-F238E27FC236}">
                  <a16:creationId xmlns:a16="http://schemas.microsoft.com/office/drawing/2014/main" id="{9E1EFE5C-C97E-4A84-85FC-D79AAB17EAA7}"/>
                </a:ext>
              </a:extLst>
            </p:cNvPr>
            <p:cNvSpPr>
              <a:spLocks noChangeShapeType="1"/>
            </p:cNvSpPr>
            <p:nvPr/>
          </p:nvSpPr>
          <p:spPr bwMode="auto">
            <a:xfrm>
              <a:off x="0" y="0"/>
              <a:ext cx="4944"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58387" name="Line 14">
              <a:extLst>
                <a:ext uri="{FF2B5EF4-FFF2-40B4-BE49-F238E27FC236}">
                  <a16:creationId xmlns:a16="http://schemas.microsoft.com/office/drawing/2014/main" id="{C8BD556F-729C-416A-88AE-F4C8A6168EC5}"/>
                </a:ext>
              </a:extLst>
            </p:cNvPr>
            <p:cNvSpPr>
              <a:spLocks noChangeShapeType="1"/>
            </p:cNvSpPr>
            <p:nvPr/>
          </p:nvSpPr>
          <p:spPr bwMode="auto">
            <a:xfrm>
              <a:off x="4944" y="8"/>
              <a:ext cx="0" cy="88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58388" name="Line 15">
              <a:extLst>
                <a:ext uri="{FF2B5EF4-FFF2-40B4-BE49-F238E27FC236}">
                  <a16:creationId xmlns:a16="http://schemas.microsoft.com/office/drawing/2014/main" id="{7382033C-D440-4714-9C19-7E286B8E28DC}"/>
                </a:ext>
              </a:extLst>
            </p:cNvPr>
            <p:cNvSpPr>
              <a:spLocks noChangeShapeType="1"/>
            </p:cNvSpPr>
            <p:nvPr/>
          </p:nvSpPr>
          <p:spPr bwMode="auto">
            <a:xfrm flipH="1">
              <a:off x="4032" y="891"/>
              <a:ext cx="912"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grpSp>
      <p:sp>
        <p:nvSpPr>
          <p:cNvPr id="51222" name="Line 16">
            <a:extLst>
              <a:ext uri="{FF2B5EF4-FFF2-40B4-BE49-F238E27FC236}">
                <a16:creationId xmlns:a16="http://schemas.microsoft.com/office/drawing/2014/main" id="{BE3B531C-FFEF-4B98-892F-2FCD162AD258}"/>
              </a:ext>
            </a:extLst>
          </p:cNvPr>
          <p:cNvSpPr>
            <a:spLocks noChangeShapeType="1"/>
          </p:cNvSpPr>
          <p:nvPr/>
        </p:nvSpPr>
        <p:spPr bwMode="auto">
          <a:xfrm>
            <a:off x="7391400" y="2743200"/>
            <a:ext cx="0" cy="9144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51223" name="Line 17">
            <a:extLst>
              <a:ext uri="{FF2B5EF4-FFF2-40B4-BE49-F238E27FC236}">
                <a16:creationId xmlns:a16="http://schemas.microsoft.com/office/drawing/2014/main" id="{60C7C16F-30DC-4409-82D9-11461A598AFA}"/>
              </a:ext>
            </a:extLst>
          </p:cNvPr>
          <p:cNvSpPr>
            <a:spLocks noChangeShapeType="1"/>
          </p:cNvSpPr>
          <p:nvPr/>
        </p:nvSpPr>
        <p:spPr bwMode="auto">
          <a:xfrm>
            <a:off x="7467600" y="4267200"/>
            <a:ext cx="0" cy="1143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51224" name="Rectangle 18">
            <a:extLst>
              <a:ext uri="{FF2B5EF4-FFF2-40B4-BE49-F238E27FC236}">
                <a16:creationId xmlns:a16="http://schemas.microsoft.com/office/drawing/2014/main" id="{0FD4F3B6-4A47-4111-A6FE-C91876C73E44}"/>
              </a:ext>
            </a:extLst>
          </p:cNvPr>
          <p:cNvSpPr>
            <a:spLocks noChangeArrowheads="1"/>
          </p:cNvSpPr>
          <p:nvPr/>
        </p:nvSpPr>
        <p:spPr bwMode="auto">
          <a:xfrm>
            <a:off x="685800" y="5410200"/>
            <a:ext cx="7924800" cy="762000"/>
          </a:xfrm>
          <a:prstGeom prst="rect">
            <a:avLst/>
          </a:prstGeom>
          <a:solidFill>
            <a:schemeClr val="accent4">
              <a:lumMod val="20000"/>
              <a:lumOff val="80000"/>
            </a:schemeClr>
          </a:solidFill>
          <a:ln w="9525" cmpd="sng">
            <a:solidFill>
              <a:schemeClr val="accent4">
                <a:lumMod val="40000"/>
                <a:lumOff val="60000"/>
              </a:schemeClr>
            </a:solidFill>
            <a:miter lim="800000"/>
            <a:headEnd/>
            <a:tailEnd/>
          </a:ln>
          <a:effectLst>
            <a:outerShdw dist="107763" dir="13500000" algn="ctr" rotWithShape="0">
              <a:schemeClr val="bg2">
                <a:alpha val="50000"/>
              </a:schemeClr>
            </a:outerShdw>
          </a:effectLst>
        </p:spPr>
        <p:txBody>
          <a:bodyPr wrap="none" anchor="ctr"/>
          <a:lstStyle/>
          <a:p>
            <a:pPr marL="609600" indent="-609600" algn="ctr" eaLnBrk="1" hangingPunct="1">
              <a:spcBef>
                <a:spcPct val="20000"/>
              </a:spcBef>
              <a:buClr>
                <a:schemeClr val="tx2"/>
              </a:buClr>
              <a:buSzPct val="70000"/>
              <a:buFont typeface="Wingdings" pitchFamily="2" charset="2"/>
              <a:buNone/>
              <a:defRPr/>
            </a:pPr>
            <a:r>
              <a:rPr lang="zh-CN" altLang="en-US" sz="2400" b="1" dirty="0">
                <a:ea typeface="华文楷体" pitchFamily="2" charset="-122"/>
              </a:rPr>
              <a:t>知识：发现新事物，认识其现象，及其表现形式等内容</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51203"/>
                                        </p:tgtEl>
                                        <p:attrNameLst>
                                          <p:attrName>style.visibility</p:attrName>
                                        </p:attrNameLst>
                                      </p:cBhvr>
                                      <p:to>
                                        <p:strVal val="visible"/>
                                      </p:to>
                                    </p:set>
                                    <p:anim calcmode="lin" valueType="num">
                                      <p:cBhvr additive="base">
                                        <p:cTn id="7" dur="500" fill="hold"/>
                                        <p:tgtEl>
                                          <p:spTgt spid="51203"/>
                                        </p:tgtEl>
                                        <p:attrNameLst>
                                          <p:attrName>ppt_x</p:attrName>
                                        </p:attrNameLst>
                                      </p:cBhvr>
                                      <p:tavLst>
                                        <p:tav tm="0">
                                          <p:val>
                                            <p:strVal val="0-#ppt_w/2"/>
                                          </p:val>
                                        </p:tav>
                                        <p:tav tm="100000">
                                          <p:val>
                                            <p:strVal val="#ppt_x"/>
                                          </p:val>
                                        </p:tav>
                                      </p:tavLst>
                                    </p:anim>
                                    <p:anim calcmode="lin" valueType="num">
                                      <p:cBhvr additive="base">
                                        <p:cTn id="8" dur="500" fill="hold"/>
                                        <p:tgtEl>
                                          <p:spTgt spid="51203"/>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51204"/>
                                        </p:tgtEl>
                                        <p:attrNameLst>
                                          <p:attrName>style.visibility</p:attrName>
                                        </p:attrNameLst>
                                      </p:cBhvr>
                                      <p:to>
                                        <p:strVal val="visible"/>
                                      </p:to>
                                    </p:set>
                                    <p:anim calcmode="lin" valueType="num">
                                      <p:cBhvr additive="base">
                                        <p:cTn id="13" dur="500" fill="hold"/>
                                        <p:tgtEl>
                                          <p:spTgt spid="51204"/>
                                        </p:tgtEl>
                                        <p:attrNameLst>
                                          <p:attrName>ppt_x</p:attrName>
                                        </p:attrNameLst>
                                      </p:cBhvr>
                                      <p:tavLst>
                                        <p:tav tm="0">
                                          <p:val>
                                            <p:strVal val="0-#ppt_w/2"/>
                                          </p:val>
                                        </p:tav>
                                        <p:tav tm="100000">
                                          <p:val>
                                            <p:strVal val="#ppt_x"/>
                                          </p:val>
                                        </p:tav>
                                      </p:tavLst>
                                    </p:anim>
                                    <p:anim calcmode="lin" valueType="num">
                                      <p:cBhvr additive="base">
                                        <p:cTn id="14" dur="500" fill="hold"/>
                                        <p:tgtEl>
                                          <p:spTgt spid="51204"/>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18" presetClass="entr" presetSubtype="6" fill="hold" grpId="0" nodeType="clickEffect">
                                  <p:stCondLst>
                                    <p:cond delay="0"/>
                                  </p:stCondLst>
                                  <p:childTnLst>
                                    <p:set>
                                      <p:cBhvr>
                                        <p:cTn id="18" dur="1" fill="hold">
                                          <p:stCondLst>
                                            <p:cond delay="0"/>
                                          </p:stCondLst>
                                        </p:cTn>
                                        <p:tgtEl>
                                          <p:spTgt spid="51205"/>
                                        </p:tgtEl>
                                        <p:attrNameLst>
                                          <p:attrName>style.visibility</p:attrName>
                                        </p:attrNameLst>
                                      </p:cBhvr>
                                      <p:to>
                                        <p:strVal val="visible"/>
                                      </p:to>
                                    </p:set>
                                    <p:animEffect transition="in" filter="strips(downRight)">
                                      <p:cBhvr>
                                        <p:cTn id="19" dur="500"/>
                                        <p:tgtEl>
                                          <p:spTgt spid="51205"/>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16" presetClass="entr" presetSubtype="42" fill="hold" grpId="0" nodeType="clickEffect">
                                  <p:stCondLst>
                                    <p:cond delay="0"/>
                                  </p:stCondLst>
                                  <p:childTnLst>
                                    <p:set>
                                      <p:cBhvr>
                                        <p:cTn id="23" dur="1" fill="hold">
                                          <p:stCondLst>
                                            <p:cond delay="0"/>
                                          </p:stCondLst>
                                        </p:cTn>
                                        <p:tgtEl>
                                          <p:spTgt spid="51206"/>
                                        </p:tgtEl>
                                        <p:attrNameLst>
                                          <p:attrName>style.visibility</p:attrName>
                                        </p:attrNameLst>
                                      </p:cBhvr>
                                      <p:to>
                                        <p:strVal val="visible"/>
                                      </p:to>
                                    </p:set>
                                    <p:animEffect transition="in" filter="barn(outHorizontal)">
                                      <p:cBhvr>
                                        <p:cTn id="24" dur="500"/>
                                        <p:tgtEl>
                                          <p:spTgt spid="51206"/>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2" presetClass="entr" presetSubtype="8" fill="hold" nodeType="clickEffect">
                                  <p:stCondLst>
                                    <p:cond delay="0"/>
                                  </p:stCondLst>
                                  <p:childTnLst>
                                    <p:set>
                                      <p:cBhvr>
                                        <p:cTn id="28" dur="1" fill="hold">
                                          <p:stCondLst>
                                            <p:cond delay="0"/>
                                          </p:stCondLst>
                                        </p:cTn>
                                        <p:tgtEl>
                                          <p:spTgt spid="2"/>
                                        </p:tgtEl>
                                        <p:attrNameLst>
                                          <p:attrName>style.visibility</p:attrName>
                                        </p:attrNameLst>
                                      </p:cBhvr>
                                      <p:to>
                                        <p:strVal val="visible"/>
                                      </p:to>
                                    </p:set>
                                    <p:anim calcmode="lin" valueType="num">
                                      <p:cBhvr additive="base">
                                        <p:cTn id="29" dur="500" fill="hold"/>
                                        <p:tgtEl>
                                          <p:spTgt spid="2"/>
                                        </p:tgtEl>
                                        <p:attrNameLst>
                                          <p:attrName>ppt_x</p:attrName>
                                        </p:attrNameLst>
                                      </p:cBhvr>
                                      <p:tavLst>
                                        <p:tav tm="0">
                                          <p:val>
                                            <p:strVal val="0-#ppt_w/2"/>
                                          </p:val>
                                        </p:tav>
                                        <p:tav tm="100000">
                                          <p:val>
                                            <p:strVal val="#ppt_x"/>
                                          </p:val>
                                        </p:tav>
                                      </p:tavLst>
                                    </p:anim>
                                    <p:anim calcmode="lin" valueType="num">
                                      <p:cBhvr additive="base">
                                        <p:cTn id="30"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2" presetClass="entr" presetSubtype="8" fill="hold" nodeType="clickEffect">
                                  <p:stCondLst>
                                    <p:cond delay="0"/>
                                  </p:stCondLst>
                                  <p:childTnLst>
                                    <p:set>
                                      <p:cBhvr>
                                        <p:cTn id="34" dur="1" fill="hold">
                                          <p:stCondLst>
                                            <p:cond delay="0"/>
                                          </p:stCondLst>
                                        </p:cTn>
                                        <p:tgtEl>
                                          <p:spTgt spid="51210"/>
                                        </p:tgtEl>
                                        <p:attrNameLst>
                                          <p:attrName>style.visibility</p:attrName>
                                        </p:attrNameLst>
                                      </p:cBhvr>
                                      <p:to>
                                        <p:strVal val="visible"/>
                                      </p:to>
                                    </p:set>
                                    <p:anim calcmode="lin" valueType="num">
                                      <p:cBhvr additive="base">
                                        <p:cTn id="35" dur="500" fill="hold"/>
                                        <p:tgtEl>
                                          <p:spTgt spid="51210"/>
                                        </p:tgtEl>
                                        <p:attrNameLst>
                                          <p:attrName>ppt_x</p:attrName>
                                        </p:attrNameLst>
                                      </p:cBhvr>
                                      <p:tavLst>
                                        <p:tav tm="0">
                                          <p:val>
                                            <p:strVal val="0-#ppt_w/2"/>
                                          </p:val>
                                        </p:tav>
                                        <p:tav tm="100000">
                                          <p:val>
                                            <p:strVal val="#ppt_x"/>
                                          </p:val>
                                        </p:tav>
                                      </p:tavLst>
                                    </p:anim>
                                    <p:anim calcmode="lin" valueType="num">
                                      <p:cBhvr additive="base">
                                        <p:cTn id="36" dur="500" fill="hold"/>
                                        <p:tgtEl>
                                          <p:spTgt spid="51210"/>
                                        </p:tgtEl>
                                        <p:attrNameLst>
                                          <p:attrName>ppt_y</p:attrName>
                                        </p:attrNameLst>
                                      </p:cBhvr>
                                      <p:tavLst>
                                        <p:tav tm="0">
                                          <p:val>
                                            <p:strVal val="#ppt_y"/>
                                          </p:val>
                                        </p:tav>
                                        <p:tav tm="100000">
                                          <p:val>
                                            <p:strVal val="#ppt_y"/>
                                          </p:val>
                                        </p:tav>
                                      </p:tavLst>
                                    </p:anim>
                                  </p:childTnLst>
                                </p:cTn>
                              </p:par>
                            </p:childTnLst>
                          </p:cTn>
                        </p:par>
                      </p:childTnLst>
                    </p:cTn>
                  </p:par>
                  <p:par>
                    <p:cTn id="37" fill="hold" nodeType="clickPar">
                      <p:stCondLst>
                        <p:cond delay="indefinite"/>
                      </p:stCondLst>
                      <p:childTnLst>
                        <p:par>
                          <p:cTn id="38" fill="hold" nodeType="withGroup">
                            <p:stCondLst>
                              <p:cond delay="0"/>
                            </p:stCondLst>
                            <p:childTnLst>
                              <p:par>
                                <p:cTn id="39" presetID="3" presetClass="entr" presetSubtype="10" fill="hold" nodeType="click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blinds(horizontal)">
                                      <p:cBhvr>
                                        <p:cTn id="41" dur="500"/>
                                        <p:tgtEl>
                                          <p:spTgt spid="3"/>
                                        </p:tgtEl>
                                      </p:cBhvr>
                                    </p:animEffect>
                                  </p:childTnLst>
                                </p:cTn>
                              </p:par>
                            </p:childTnLst>
                          </p:cTn>
                        </p:par>
                      </p:childTnLst>
                    </p:cTn>
                  </p:par>
                  <p:par>
                    <p:cTn id="42" fill="hold" nodeType="clickPar">
                      <p:stCondLst>
                        <p:cond delay="indefinite"/>
                      </p:stCondLst>
                      <p:childTnLst>
                        <p:par>
                          <p:cTn id="43" fill="hold" nodeType="withGroup">
                            <p:stCondLst>
                              <p:cond delay="0"/>
                            </p:stCondLst>
                            <p:childTnLst>
                              <p:par>
                                <p:cTn id="44" presetID="3" presetClass="entr" presetSubtype="5" fill="hold" nodeType="click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blinds(vertical)">
                                      <p:cBhvr>
                                        <p:cTn id="46" dur="500"/>
                                        <p:tgtEl>
                                          <p:spTgt spid="4"/>
                                        </p:tgtEl>
                                      </p:cBhvr>
                                    </p:animEffect>
                                  </p:childTnLst>
                                </p:cTn>
                              </p:par>
                            </p:childTnLst>
                          </p:cTn>
                        </p:par>
                      </p:childTnLst>
                    </p:cTn>
                  </p:par>
                  <p:par>
                    <p:cTn id="47" fill="hold" nodeType="clickPar">
                      <p:stCondLst>
                        <p:cond delay="indefinite"/>
                      </p:stCondLst>
                      <p:childTnLst>
                        <p:par>
                          <p:cTn id="48" fill="hold" nodeType="withGroup">
                            <p:stCondLst>
                              <p:cond delay="0"/>
                            </p:stCondLst>
                            <p:childTnLst>
                              <p:par>
                                <p:cTn id="49" presetID="22" presetClass="entr" presetSubtype="8" fill="hold" nodeType="clickEffect">
                                  <p:stCondLst>
                                    <p:cond delay="0"/>
                                  </p:stCondLst>
                                  <p:childTnLst>
                                    <p:set>
                                      <p:cBhvr>
                                        <p:cTn id="50" dur="1" fill="hold">
                                          <p:stCondLst>
                                            <p:cond delay="0"/>
                                          </p:stCondLst>
                                        </p:cTn>
                                        <p:tgtEl>
                                          <p:spTgt spid="5"/>
                                        </p:tgtEl>
                                        <p:attrNameLst>
                                          <p:attrName>style.visibility</p:attrName>
                                        </p:attrNameLst>
                                      </p:cBhvr>
                                      <p:to>
                                        <p:strVal val="visible"/>
                                      </p:to>
                                    </p:set>
                                    <p:animEffect transition="in" filter="wipe(left)">
                                      <p:cBhvr>
                                        <p:cTn id="51" dur="500"/>
                                        <p:tgtEl>
                                          <p:spTgt spid="5"/>
                                        </p:tgtEl>
                                      </p:cBhvr>
                                    </p:animEffect>
                                  </p:childTnLst>
                                </p:cTn>
                              </p:par>
                            </p:childTnLst>
                          </p:cTn>
                        </p:par>
                      </p:childTnLst>
                    </p:cTn>
                  </p:par>
                  <p:par>
                    <p:cTn id="52" fill="hold" nodeType="clickPar">
                      <p:stCondLst>
                        <p:cond delay="indefinite"/>
                      </p:stCondLst>
                      <p:childTnLst>
                        <p:par>
                          <p:cTn id="53" fill="hold" nodeType="withGroup">
                            <p:stCondLst>
                              <p:cond delay="0"/>
                            </p:stCondLst>
                            <p:childTnLst>
                              <p:par>
                                <p:cTn id="54" presetID="22" presetClass="entr" presetSubtype="1" fill="hold" nodeType="clickEffect">
                                  <p:stCondLst>
                                    <p:cond delay="0"/>
                                  </p:stCondLst>
                                  <p:childTnLst>
                                    <p:set>
                                      <p:cBhvr>
                                        <p:cTn id="55" dur="1" fill="hold">
                                          <p:stCondLst>
                                            <p:cond delay="0"/>
                                          </p:stCondLst>
                                        </p:cTn>
                                        <p:tgtEl>
                                          <p:spTgt spid="51222"/>
                                        </p:tgtEl>
                                        <p:attrNameLst>
                                          <p:attrName>style.visibility</p:attrName>
                                        </p:attrNameLst>
                                      </p:cBhvr>
                                      <p:to>
                                        <p:strVal val="visible"/>
                                      </p:to>
                                    </p:set>
                                    <p:animEffect transition="in" filter="wipe(up)">
                                      <p:cBhvr>
                                        <p:cTn id="56" dur="500"/>
                                        <p:tgtEl>
                                          <p:spTgt spid="51222"/>
                                        </p:tgtEl>
                                      </p:cBhvr>
                                    </p:animEffect>
                                  </p:childTnLst>
                                </p:cTn>
                              </p:par>
                            </p:childTnLst>
                          </p:cTn>
                        </p:par>
                      </p:childTnLst>
                    </p:cTn>
                  </p:par>
                  <p:par>
                    <p:cTn id="57" fill="hold" nodeType="clickPar">
                      <p:stCondLst>
                        <p:cond delay="indefinite"/>
                      </p:stCondLst>
                      <p:childTnLst>
                        <p:par>
                          <p:cTn id="58" fill="hold" nodeType="withGroup">
                            <p:stCondLst>
                              <p:cond delay="0"/>
                            </p:stCondLst>
                            <p:childTnLst>
                              <p:par>
                                <p:cTn id="59" presetID="22" presetClass="entr" presetSubtype="1" fill="hold" nodeType="clickEffect">
                                  <p:stCondLst>
                                    <p:cond delay="0"/>
                                  </p:stCondLst>
                                  <p:childTnLst>
                                    <p:set>
                                      <p:cBhvr>
                                        <p:cTn id="60" dur="1" fill="hold">
                                          <p:stCondLst>
                                            <p:cond delay="0"/>
                                          </p:stCondLst>
                                        </p:cTn>
                                        <p:tgtEl>
                                          <p:spTgt spid="51223"/>
                                        </p:tgtEl>
                                        <p:attrNameLst>
                                          <p:attrName>style.visibility</p:attrName>
                                        </p:attrNameLst>
                                      </p:cBhvr>
                                      <p:to>
                                        <p:strVal val="visible"/>
                                      </p:to>
                                    </p:set>
                                    <p:animEffect transition="in" filter="wipe(up)">
                                      <p:cBhvr>
                                        <p:cTn id="61" dur="500"/>
                                        <p:tgtEl>
                                          <p:spTgt spid="51223"/>
                                        </p:tgtEl>
                                      </p:cBhvr>
                                    </p:animEffect>
                                  </p:childTnLst>
                                </p:cTn>
                              </p:par>
                            </p:childTnLst>
                          </p:cTn>
                        </p:par>
                      </p:childTnLst>
                    </p:cTn>
                  </p:par>
                  <p:par>
                    <p:cTn id="62" fill="hold" nodeType="clickPar">
                      <p:stCondLst>
                        <p:cond delay="indefinite"/>
                      </p:stCondLst>
                      <p:childTnLst>
                        <p:par>
                          <p:cTn id="63" fill="hold" nodeType="withGroup">
                            <p:stCondLst>
                              <p:cond delay="0"/>
                            </p:stCondLst>
                            <p:childTnLst>
                              <p:par>
                                <p:cTn id="64" presetID="5" presetClass="entr" presetSubtype="10" fill="hold" grpId="0" nodeType="clickEffect">
                                  <p:stCondLst>
                                    <p:cond delay="0"/>
                                  </p:stCondLst>
                                  <p:childTnLst>
                                    <p:set>
                                      <p:cBhvr>
                                        <p:cTn id="65" dur="1" fill="hold">
                                          <p:stCondLst>
                                            <p:cond delay="0"/>
                                          </p:stCondLst>
                                        </p:cTn>
                                        <p:tgtEl>
                                          <p:spTgt spid="51224"/>
                                        </p:tgtEl>
                                        <p:attrNameLst>
                                          <p:attrName>style.visibility</p:attrName>
                                        </p:attrNameLst>
                                      </p:cBhvr>
                                      <p:to>
                                        <p:strVal val="visible"/>
                                      </p:to>
                                    </p:set>
                                    <p:animEffect transition="in" filter="checkerboard(across)">
                                      <p:cBhvr>
                                        <p:cTn id="66" dur="500"/>
                                        <p:tgtEl>
                                          <p:spTgt spid="512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05" grpId="0" autoUpdateAnimBg="0"/>
      <p:bldP spid="51206" grpId="0" autoUpdateAnimBg="0"/>
      <p:bldP spid="51224" grpId="0" animBg="1"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64531" y="2492896"/>
            <a:ext cx="6192688" cy="1384995"/>
          </a:xfrm>
          <a:prstGeom prst="rect">
            <a:avLst/>
          </a:prstGeom>
          <a:noFill/>
          <a:scene3d>
            <a:camera prst="orthographicFront"/>
            <a:lightRig rig="threePt" dir="t"/>
          </a:scene3d>
          <a:sp3d>
            <a:bevelT/>
          </a:sp3d>
        </p:spPr>
        <p:txBody>
          <a:bodyPr wrap="square">
            <a:spAutoFit/>
          </a:bodyPr>
          <a:lstStyle/>
          <a:p>
            <a:pPr algn="ctr">
              <a:spcBef>
                <a:spcPct val="20000"/>
              </a:spcBef>
              <a:buClr>
                <a:schemeClr val="tx2"/>
              </a:buClr>
              <a:buSzPct val="70000"/>
            </a:pPr>
            <a:r>
              <a:rPr lang="en-US" altLang="zh-CN" sz="2800" dirty="0">
                <a:solidFill>
                  <a:srgbClr val="990000"/>
                </a:solidFill>
                <a:ea typeface="华文楷体" panose="02010600040101010101" pitchFamily="2" charset="-122"/>
              </a:rPr>
              <a:t> </a:t>
            </a:r>
            <a:r>
              <a:rPr lang="zh-CN" altLang="en-US" sz="2800" dirty="0">
                <a:ea typeface="华文楷体" panose="02010600040101010101" pitchFamily="2" charset="-122"/>
              </a:rPr>
              <a:t>人们对认识论信息进行加工，通过逻辑的或非逻辑的思维、推理来认识事物的本质，创造新的知识</a:t>
            </a:r>
          </a:p>
        </p:txBody>
      </p:sp>
      <p:grpSp>
        <p:nvGrpSpPr>
          <p:cNvPr id="6" name="组合 5"/>
          <p:cNvGrpSpPr/>
          <p:nvPr/>
        </p:nvGrpSpPr>
        <p:grpSpPr>
          <a:xfrm>
            <a:off x="5796135" y="692696"/>
            <a:ext cx="2461803" cy="1558024"/>
            <a:chOff x="5098504" y="1792205"/>
            <a:chExt cx="3744416" cy="1800200"/>
          </a:xfrm>
        </p:grpSpPr>
        <p:sp>
          <p:nvSpPr>
            <p:cNvPr id="5" name="云形标注 4"/>
            <p:cNvSpPr/>
            <p:nvPr/>
          </p:nvSpPr>
          <p:spPr bwMode="auto">
            <a:xfrm>
              <a:off x="5098504" y="1792205"/>
              <a:ext cx="3744416" cy="1800200"/>
            </a:xfrm>
            <a:prstGeom prst="cloudCallout">
              <a:avLst/>
            </a:prstGeom>
            <a:gradFill>
              <a:gsLst>
                <a:gs pos="0">
                  <a:schemeClr val="accent4">
                    <a:lumMod val="40000"/>
                    <a:lumOff val="60000"/>
                    <a:alpha val="62000"/>
                  </a:schemeClr>
                </a:gs>
                <a:gs pos="100000">
                  <a:schemeClr val="accent1">
                    <a:tint val="23500"/>
                    <a:satMod val="160000"/>
                  </a:schemeClr>
                </a:gs>
              </a:gsLst>
              <a:lin ang="5400000" scaled="0"/>
            </a:gradFill>
            <a:ln w="9525" cmpd="sng">
              <a:solidFill>
                <a:srgbClr val="A7BCEF"/>
              </a:solidFill>
              <a:miter lim="800000"/>
              <a:headEnd/>
              <a:tailEnd/>
            </a:ln>
          </p:spPr>
          <p:txBody>
            <a:bodyPr wrap="none" rtlCol="0" anchor="ctr"/>
            <a:lstStyle/>
            <a:p>
              <a:pPr algn="ctr" eaLnBrk="1" hangingPunct="1">
                <a:spcBef>
                  <a:spcPct val="20000"/>
                </a:spcBef>
                <a:buClr>
                  <a:schemeClr val="tx2"/>
                </a:buClr>
                <a:buSzPct val="70000"/>
                <a:buFont typeface="Wingdings" pitchFamily="2" charset="2"/>
                <a:buNone/>
              </a:pPr>
              <a:endParaRPr lang="zh-CN" altLang="en-US" sz="2800" dirty="0">
                <a:solidFill>
                  <a:srgbClr val="800000"/>
                </a:solidFill>
                <a:ea typeface="华文楷体" pitchFamily="2" charset="-122"/>
              </a:endParaRPr>
            </a:p>
          </p:txBody>
        </p:sp>
        <p:sp>
          <p:nvSpPr>
            <p:cNvPr id="10" name="Text Box 5">
              <a:extLst>
                <a:ext uri="{FF2B5EF4-FFF2-40B4-BE49-F238E27FC236}">
                  <a16:creationId xmlns:a16="http://schemas.microsoft.com/office/drawing/2014/main" id="{569D0B51-2B62-4126-9D31-D4C6F0DD99F3}"/>
                </a:ext>
              </a:extLst>
            </p:cNvPr>
            <p:cNvSpPr txBox="1">
              <a:spLocks noChangeArrowheads="1"/>
            </p:cNvSpPr>
            <p:nvPr/>
          </p:nvSpPr>
          <p:spPr bwMode="auto">
            <a:xfrm>
              <a:off x="6099968" y="2245423"/>
              <a:ext cx="1741488" cy="893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3400" b="1" dirty="0">
                  <a:solidFill>
                    <a:srgbClr val="7030A0"/>
                  </a:solidFill>
                  <a:ea typeface="华文楷体" panose="02010600040101010101" pitchFamily="2" charset="-122"/>
                </a:rPr>
                <a:t>知识</a:t>
              </a: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PhAnim="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B118CD0E-D584-4B9E-B6C6-232D0FBE44C8}"/>
              </a:ext>
            </a:extLst>
          </p:cNvPr>
          <p:cNvSpPr>
            <a:spLocks noGrp="1" noRot="1" noChangeArrowheads="1"/>
          </p:cNvSpPr>
          <p:nvPr>
            <p:ph type="title" idx="4294967295"/>
          </p:nvPr>
        </p:nvSpPr>
        <p:spPr>
          <a:xfrm>
            <a:off x="180975" y="285750"/>
            <a:ext cx="8540750" cy="577850"/>
          </a:xfrm>
        </p:spPr>
        <p:txBody>
          <a:bodyPr>
            <a:noAutofit/>
          </a:bodyPr>
          <a:lstStyle/>
          <a:p>
            <a:pPr algn="l" eaLnBrk="1" hangingPunct="1">
              <a:lnSpc>
                <a:spcPct val="110000"/>
              </a:lnSpc>
            </a:pPr>
            <a:r>
              <a:rPr lang="zh-CN" altLang="zh-CN" sz="3600" b="1" dirty="0">
                <a:solidFill>
                  <a:srgbClr val="660066"/>
                </a:solidFill>
                <a:latin typeface="黑体" panose="02010609060101010101" pitchFamily="49" charset="-122"/>
                <a:ea typeface="黑体" panose="02010609060101010101" pitchFamily="49" charset="-122"/>
              </a:rPr>
              <a:t>信息与数据</a:t>
            </a:r>
          </a:p>
        </p:txBody>
      </p:sp>
      <p:sp>
        <p:nvSpPr>
          <p:cNvPr id="53251" name="Rectangle 3">
            <a:extLst>
              <a:ext uri="{FF2B5EF4-FFF2-40B4-BE49-F238E27FC236}">
                <a16:creationId xmlns:a16="http://schemas.microsoft.com/office/drawing/2014/main" id="{5EDD992B-E93C-4C84-AF47-15C7186F00FD}"/>
              </a:ext>
            </a:extLst>
          </p:cNvPr>
          <p:cNvSpPr>
            <a:spLocks noGrp="1" noRot="1" noChangeArrowheads="1"/>
          </p:cNvSpPr>
          <p:nvPr>
            <p:ph type="body" idx="4294967295"/>
          </p:nvPr>
        </p:nvSpPr>
        <p:spPr>
          <a:xfrm>
            <a:off x="0" y="1905000"/>
            <a:ext cx="8540750" cy="4089400"/>
          </a:xfrm>
        </p:spPr>
        <p:txBody>
          <a:bodyPr/>
          <a:lstStyle/>
          <a:p>
            <a:pPr eaLnBrk="1" hangingPunct="1">
              <a:lnSpc>
                <a:spcPct val="110000"/>
              </a:lnSpc>
              <a:buFont typeface="Arial" panose="020B0604020202020204" pitchFamily="34" charset="0"/>
              <a:buNone/>
            </a:pPr>
            <a:r>
              <a:rPr lang="zh-CN" altLang="zh-CN" sz="2400" b="1" dirty="0">
                <a:ea typeface="华文中宋" panose="02010600040101010101" pitchFamily="2" charset="-122"/>
              </a:rPr>
              <a:t>信息与数据形影不离</a:t>
            </a:r>
          </a:p>
          <a:p>
            <a:pPr eaLnBrk="1" hangingPunct="1">
              <a:lnSpc>
                <a:spcPct val="110000"/>
              </a:lnSpc>
              <a:buFont typeface="Arial" panose="020B0604020202020204" pitchFamily="34" charset="0"/>
              <a:buNone/>
            </a:pPr>
            <a:r>
              <a:rPr lang="zh-CN" altLang="zh-CN" sz="2400" b="1" dirty="0">
                <a:ea typeface="华文中宋" panose="02010600040101010101" pitchFamily="2" charset="-122"/>
              </a:rPr>
              <a:t>数据：是指在信息处理中，信息载体上反映信息内容、接收者可以识别的符号</a:t>
            </a:r>
          </a:p>
          <a:p>
            <a:pPr eaLnBrk="1" hangingPunct="1">
              <a:lnSpc>
                <a:spcPct val="110000"/>
              </a:lnSpc>
              <a:buFont typeface="Arial" panose="020B0604020202020204" pitchFamily="34" charset="0"/>
              <a:buNone/>
            </a:pPr>
            <a:r>
              <a:rPr lang="zh-CN" altLang="zh-CN" sz="2400" b="1" dirty="0">
                <a:ea typeface="华文中宋" panose="02010600040101010101" pitchFamily="2" charset="-122"/>
              </a:rPr>
              <a:t>数据是信息的具体表现形式，它反映信息内容并可为接收者识别</a:t>
            </a:r>
            <a:r>
              <a:rPr lang="zh-CN" altLang="zh-CN" sz="1900" b="1" dirty="0">
                <a:ea typeface="华文中宋" panose="02010600040101010101" pitchFamily="2" charset="-122"/>
              </a:rPr>
              <a:t>。</a:t>
            </a:r>
          </a:p>
        </p:txBody>
      </p:sp>
      <p:sp>
        <p:nvSpPr>
          <p:cNvPr id="53252" name="Rectangle 4">
            <a:extLst>
              <a:ext uri="{FF2B5EF4-FFF2-40B4-BE49-F238E27FC236}">
                <a16:creationId xmlns:a16="http://schemas.microsoft.com/office/drawing/2014/main" id="{BE91F154-93E7-48B9-9992-970A318EAE84}"/>
              </a:ext>
            </a:extLst>
          </p:cNvPr>
          <p:cNvSpPr>
            <a:spLocks noChangeArrowheads="1"/>
          </p:cNvSpPr>
          <p:nvPr/>
        </p:nvSpPr>
        <p:spPr bwMode="auto">
          <a:xfrm>
            <a:off x="3841750" y="4419600"/>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buFont typeface="Arial" panose="020B0604020202020204" pitchFamily="34" charset="0"/>
              <a:buNone/>
            </a:pPr>
            <a:r>
              <a:rPr lang="zh-CN" altLang="en-US" sz="2400">
                <a:ea typeface="华文中宋" panose="02010600040101010101" pitchFamily="2" charset="-122"/>
              </a:rPr>
              <a:t>信息</a:t>
            </a:r>
          </a:p>
        </p:txBody>
      </p:sp>
      <p:sp>
        <p:nvSpPr>
          <p:cNvPr id="53253" name="Rectangle 5">
            <a:extLst>
              <a:ext uri="{FF2B5EF4-FFF2-40B4-BE49-F238E27FC236}">
                <a16:creationId xmlns:a16="http://schemas.microsoft.com/office/drawing/2014/main" id="{08C3EE41-B260-4AC4-8BB8-0B0C9B57CB4B}"/>
              </a:ext>
            </a:extLst>
          </p:cNvPr>
          <p:cNvSpPr>
            <a:spLocks noChangeArrowheads="1"/>
          </p:cNvSpPr>
          <p:nvPr/>
        </p:nvSpPr>
        <p:spPr bwMode="auto">
          <a:xfrm>
            <a:off x="908050" y="5400675"/>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10000"/>
              </a:lnSpc>
              <a:buFont typeface="Arial" panose="020B0604020202020204" pitchFamily="34" charset="0"/>
              <a:buNone/>
            </a:pPr>
            <a:r>
              <a:rPr lang="zh-CN" altLang="en-US" sz="2400">
                <a:ea typeface="华文中宋" panose="02010600040101010101" pitchFamily="2" charset="-122"/>
              </a:rPr>
              <a:t>信源</a:t>
            </a:r>
          </a:p>
        </p:txBody>
      </p:sp>
      <p:sp>
        <p:nvSpPr>
          <p:cNvPr id="53254" name="Line 6">
            <a:extLst>
              <a:ext uri="{FF2B5EF4-FFF2-40B4-BE49-F238E27FC236}">
                <a16:creationId xmlns:a16="http://schemas.microsoft.com/office/drawing/2014/main" id="{FBA78B6C-8C4F-4939-819E-BB54A9BBAC18}"/>
              </a:ext>
            </a:extLst>
          </p:cNvPr>
          <p:cNvSpPr>
            <a:spLocks noChangeShapeType="1"/>
          </p:cNvSpPr>
          <p:nvPr/>
        </p:nvSpPr>
        <p:spPr bwMode="auto">
          <a:xfrm flipH="1">
            <a:off x="1924720" y="4619918"/>
            <a:ext cx="1917030" cy="614908"/>
          </a:xfrm>
          <a:prstGeom prst="line">
            <a:avLst/>
          </a:prstGeom>
          <a:noFill/>
          <a:ln w="76200">
            <a:solidFill>
              <a:schemeClr val="tx1"/>
            </a:solidFill>
            <a:round/>
            <a:headEnd type="triangle" w="med" len="med"/>
            <a:tailEnd type="triangle" w="med" len="med"/>
          </a:ln>
          <a:effectLst>
            <a:outerShdw dist="107763" dir="18900000" algn="ctr" rotWithShape="0">
              <a:schemeClr val="bg2">
                <a:alpha val="50000"/>
              </a:schemeClr>
            </a:outerShdw>
          </a:effectLst>
          <a:extLst>
            <a:ext uri="{909E8E84-426E-40DD-AFC4-6F175D3DCCD1}">
              <a14:hiddenFill xmlns:a14="http://schemas.microsoft.com/office/drawing/2010/main">
                <a:noFill/>
              </a14:hiddenFill>
            </a:ext>
          </a:extLst>
        </p:spPr>
        <p:txBody>
          <a:bodyPr/>
          <a:lstStyle/>
          <a:p>
            <a:endParaRPr lang="zh-CN" altLang="en-US"/>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3250"/>
                                        </p:tgtEl>
                                        <p:attrNameLst>
                                          <p:attrName>style.visibility</p:attrName>
                                        </p:attrNameLst>
                                      </p:cBhvr>
                                      <p:to>
                                        <p:strVal val="visible"/>
                                      </p:to>
                                    </p:set>
                                    <p:anim calcmode="lin" valueType="num">
                                      <p:cBhvr additive="base">
                                        <p:cTn id="7" dur="500" fill="hold"/>
                                        <p:tgtEl>
                                          <p:spTgt spid="53250"/>
                                        </p:tgtEl>
                                        <p:attrNameLst>
                                          <p:attrName>ppt_x</p:attrName>
                                        </p:attrNameLst>
                                      </p:cBhvr>
                                      <p:tavLst>
                                        <p:tav tm="0">
                                          <p:val>
                                            <p:strVal val="0-#ppt_w/2"/>
                                          </p:val>
                                        </p:tav>
                                        <p:tav tm="100000">
                                          <p:val>
                                            <p:strVal val="#ppt_x"/>
                                          </p:val>
                                        </p:tav>
                                      </p:tavLst>
                                    </p:anim>
                                    <p:anim calcmode="lin" valueType="num">
                                      <p:cBhvr additive="base">
                                        <p:cTn id="8" dur="500" fill="hold"/>
                                        <p:tgtEl>
                                          <p:spTgt spid="53250"/>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3251">
                                            <p:txEl>
                                              <p:pRg st="0" end="0"/>
                                            </p:txEl>
                                          </p:spTgt>
                                        </p:tgtEl>
                                        <p:attrNameLst>
                                          <p:attrName>style.visibility</p:attrName>
                                        </p:attrNameLst>
                                      </p:cBhvr>
                                      <p:to>
                                        <p:strVal val="visible"/>
                                      </p:to>
                                    </p:set>
                                    <p:anim calcmode="lin" valueType="num">
                                      <p:cBhvr additive="base">
                                        <p:cTn id="13" dur="500" fill="hold"/>
                                        <p:tgtEl>
                                          <p:spTgt spid="53251">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5325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53251">
                                            <p:txEl>
                                              <p:pRg st="1" end="1"/>
                                            </p:txEl>
                                          </p:spTgt>
                                        </p:tgtEl>
                                        <p:attrNameLst>
                                          <p:attrName>style.visibility</p:attrName>
                                        </p:attrNameLst>
                                      </p:cBhvr>
                                      <p:to>
                                        <p:strVal val="visible"/>
                                      </p:to>
                                    </p:set>
                                    <p:anim calcmode="lin" valueType="num">
                                      <p:cBhvr additive="base">
                                        <p:cTn id="19" dur="500" fill="hold"/>
                                        <p:tgtEl>
                                          <p:spTgt spid="53251">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5325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53251">
                                            <p:txEl>
                                              <p:pRg st="2" end="2"/>
                                            </p:txEl>
                                          </p:spTgt>
                                        </p:tgtEl>
                                        <p:attrNameLst>
                                          <p:attrName>style.visibility</p:attrName>
                                        </p:attrNameLst>
                                      </p:cBhvr>
                                      <p:to>
                                        <p:strVal val="visible"/>
                                      </p:to>
                                    </p:set>
                                    <p:anim calcmode="lin" valueType="num">
                                      <p:cBhvr additive="base">
                                        <p:cTn id="25" dur="500" fill="hold"/>
                                        <p:tgtEl>
                                          <p:spTgt spid="53251">
                                            <p:txEl>
                                              <p:pRg st="2" end="2"/>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5325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53252"/>
                                        </p:tgtEl>
                                        <p:attrNameLst>
                                          <p:attrName>style.visibility</p:attrName>
                                        </p:attrNameLst>
                                      </p:cBhvr>
                                      <p:to>
                                        <p:strVal val="visible"/>
                                      </p:to>
                                    </p:set>
                                    <p:anim calcmode="lin" valueType="num">
                                      <p:cBhvr additive="base">
                                        <p:cTn id="31" dur="500" fill="hold"/>
                                        <p:tgtEl>
                                          <p:spTgt spid="53252"/>
                                        </p:tgtEl>
                                        <p:attrNameLst>
                                          <p:attrName>ppt_x</p:attrName>
                                        </p:attrNameLst>
                                      </p:cBhvr>
                                      <p:tavLst>
                                        <p:tav tm="0">
                                          <p:val>
                                            <p:strVal val="0-#ppt_w/2"/>
                                          </p:val>
                                        </p:tav>
                                        <p:tav tm="100000">
                                          <p:val>
                                            <p:strVal val="#ppt_x"/>
                                          </p:val>
                                        </p:tav>
                                      </p:tavLst>
                                    </p:anim>
                                    <p:anim calcmode="lin" valueType="num">
                                      <p:cBhvr additive="base">
                                        <p:cTn id="32" dur="500" fill="hold"/>
                                        <p:tgtEl>
                                          <p:spTgt spid="53252"/>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53253"/>
                                        </p:tgtEl>
                                        <p:attrNameLst>
                                          <p:attrName>style.visibility</p:attrName>
                                        </p:attrNameLst>
                                      </p:cBhvr>
                                      <p:to>
                                        <p:strVal val="visible"/>
                                      </p:to>
                                    </p:set>
                                    <p:anim calcmode="lin" valueType="num">
                                      <p:cBhvr additive="base">
                                        <p:cTn id="37" dur="500" fill="hold"/>
                                        <p:tgtEl>
                                          <p:spTgt spid="53253"/>
                                        </p:tgtEl>
                                        <p:attrNameLst>
                                          <p:attrName>ppt_x</p:attrName>
                                        </p:attrNameLst>
                                      </p:cBhvr>
                                      <p:tavLst>
                                        <p:tav tm="0">
                                          <p:val>
                                            <p:strVal val="0-#ppt_w/2"/>
                                          </p:val>
                                        </p:tav>
                                        <p:tav tm="100000">
                                          <p:val>
                                            <p:strVal val="#ppt_x"/>
                                          </p:val>
                                        </p:tav>
                                      </p:tavLst>
                                    </p:anim>
                                    <p:anim calcmode="lin" valueType="num">
                                      <p:cBhvr additive="base">
                                        <p:cTn id="38" dur="500" fill="hold"/>
                                        <p:tgtEl>
                                          <p:spTgt spid="53253"/>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8" fill="hold" nodeType="clickEffect">
                                  <p:stCondLst>
                                    <p:cond delay="0"/>
                                  </p:stCondLst>
                                  <p:childTnLst>
                                    <p:set>
                                      <p:cBhvr>
                                        <p:cTn id="42" dur="1" fill="hold">
                                          <p:stCondLst>
                                            <p:cond delay="0"/>
                                          </p:stCondLst>
                                        </p:cTn>
                                        <p:tgtEl>
                                          <p:spTgt spid="53254"/>
                                        </p:tgtEl>
                                        <p:attrNameLst>
                                          <p:attrName>style.visibility</p:attrName>
                                        </p:attrNameLst>
                                      </p:cBhvr>
                                      <p:to>
                                        <p:strVal val="visible"/>
                                      </p:to>
                                    </p:set>
                                    <p:anim calcmode="lin" valueType="num">
                                      <p:cBhvr additive="base">
                                        <p:cTn id="43" dur="500" fill="hold"/>
                                        <p:tgtEl>
                                          <p:spTgt spid="53254"/>
                                        </p:tgtEl>
                                        <p:attrNameLst>
                                          <p:attrName>ppt_x</p:attrName>
                                        </p:attrNameLst>
                                      </p:cBhvr>
                                      <p:tavLst>
                                        <p:tav tm="0">
                                          <p:val>
                                            <p:strVal val="0-#ppt_w/2"/>
                                          </p:val>
                                        </p:tav>
                                        <p:tav tm="100000">
                                          <p:val>
                                            <p:strVal val="#ppt_x"/>
                                          </p:val>
                                        </p:tav>
                                      </p:tavLst>
                                    </p:anim>
                                    <p:anim calcmode="lin" valueType="num">
                                      <p:cBhvr additive="base">
                                        <p:cTn id="44" dur="500" fill="hold"/>
                                        <p:tgtEl>
                                          <p:spTgt spid="532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50" grpId="0" autoUpdateAnimBg="0"/>
      <p:bldP spid="53251" grpId="0" build="p" autoUpdateAnimBg="0"/>
      <p:bldP spid="53252" grpId="0" animBg="1" autoUpdateAnimBg="0"/>
      <p:bldP spid="53253" grpId="0" animBg="1"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7EBD5FF9-78DF-4657-9BDE-AFF6D70CECBA}"/>
              </a:ext>
            </a:extLst>
          </p:cNvPr>
          <p:cNvSpPr>
            <a:spLocks noGrp="1" noRot="1" noChangeArrowheads="1"/>
          </p:cNvSpPr>
          <p:nvPr>
            <p:ph type="title" idx="4294967295"/>
          </p:nvPr>
        </p:nvSpPr>
        <p:spPr>
          <a:xfrm>
            <a:off x="140330" y="0"/>
            <a:ext cx="8540750" cy="1143000"/>
          </a:xfrm>
        </p:spPr>
        <p:txBody>
          <a:bodyPr>
            <a:normAutofit/>
          </a:bodyPr>
          <a:lstStyle/>
          <a:p>
            <a:pPr algn="l" eaLnBrk="1" hangingPunct="1"/>
            <a:r>
              <a:rPr lang="zh-CN" altLang="zh-CN" sz="3600" b="1" dirty="0">
                <a:solidFill>
                  <a:srgbClr val="660066"/>
                </a:solidFill>
                <a:latin typeface="黑体" panose="02010609060101010101" pitchFamily="49" charset="-122"/>
                <a:ea typeface="黑体" panose="02010609060101010101" pitchFamily="49" charset="-122"/>
              </a:rPr>
              <a:t>信息与数据</a:t>
            </a:r>
          </a:p>
        </p:txBody>
      </p:sp>
      <p:sp>
        <p:nvSpPr>
          <p:cNvPr id="61443" name="Rectangle 3">
            <a:extLst>
              <a:ext uri="{FF2B5EF4-FFF2-40B4-BE49-F238E27FC236}">
                <a16:creationId xmlns:a16="http://schemas.microsoft.com/office/drawing/2014/main" id="{8BA20D3A-5B72-4A52-A05B-CB52FBC3ACFD}"/>
              </a:ext>
            </a:extLst>
          </p:cNvPr>
          <p:cNvSpPr>
            <a:spLocks noGrp="1" noRot="1" noChangeArrowheads="1"/>
          </p:cNvSpPr>
          <p:nvPr>
            <p:ph type="body" idx="4294967295"/>
          </p:nvPr>
        </p:nvSpPr>
        <p:spPr/>
        <p:txBody>
          <a:bodyPr/>
          <a:lstStyle/>
          <a:p>
            <a:pPr eaLnBrk="1" hangingPunct="1">
              <a:buFont typeface="Wingdings" panose="05000000000000000000" pitchFamily="2" charset="2"/>
              <a:buNone/>
            </a:pPr>
            <a:r>
              <a:rPr lang="zh-CN" altLang="en-US" sz="2800" b="1"/>
              <a:t>信息与数据形影不离</a:t>
            </a:r>
          </a:p>
          <a:p>
            <a:pPr eaLnBrk="1" hangingPunct="1">
              <a:buFont typeface="Wingdings" panose="05000000000000000000" pitchFamily="2" charset="2"/>
              <a:buNone/>
            </a:pPr>
            <a:r>
              <a:rPr lang="zh-CN" altLang="en-US" sz="2800" b="1"/>
              <a:t>数据：是指在信息处理中，信息载体上反映信息内容、接收者可以识别的符号</a:t>
            </a:r>
          </a:p>
          <a:p>
            <a:pPr eaLnBrk="1" hangingPunct="1">
              <a:buFont typeface="Wingdings" panose="05000000000000000000" pitchFamily="2" charset="2"/>
              <a:buNone/>
            </a:pPr>
            <a:r>
              <a:rPr lang="zh-CN" altLang="en-US" sz="2800" b="1"/>
              <a:t>数据是信息的具体表现形式，它反映信息内容并可为接收者识别</a:t>
            </a:r>
            <a:r>
              <a:rPr lang="zh-CN" altLang="en-US" b="1"/>
              <a:t>。</a:t>
            </a:r>
          </a:p>
          <a:p>
            <a:pPr eaLnBrk="1" hangingPunct="1">
              <a:buFont typeface="Wingdings" panose="05000000000000000000" pitchFamily="2" charset="2"/>
              <a:buNone/>
            </a:pPr>
            <a:endParaRPr lang="en-US" altLang="zh-CN"/>
          </a:p>
        </p:txBody>
      </p:sp>
      <p:sp>
        <p:nvSpPr>
          <p:cNvPr id="61444" name="Rectangle 4">
            <a:extLst>
              <a:ext uri="{FF2B5EF4-FFF2-40B4-BE49-F238E27FC236}">
                <a16:creationId xmlns:a16="http://schemas.microsoft.com/office/drawing/2014/main" id="{F8931037-05F9-404F-A1E9-8FEC0AA7A6F9}"/>
              </a:ext>
            </a:extLst>
          </p:cNvPr>
          <p:cNvSpPr>
            <a:spLocks noChangeArrowheads="1"/>
          </p:cNvSpPr>
          <p:nvPr/>
        </p:nvSpPr>
        <p:spPr bwMode="auto">
          <a:xfrm>
            <a:off x="3810000" y="4292600"/>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003300"/>
                </a:solidFill>
                <a:ea typeface="华文楷体" panose="02010600040101010101" pitchFamily="2" charset="-122"/>
              </a:rPr>
              <a:t>信息</a:t>
            </a:r>
          </a:p>
        </p:txBody>
      </p:sp>
      <p:sp>
        <p:nvSpPr>
          <p:cNvPr id="54277" name="Rectangle 5">
            <a:extLst>
              <a:ext uri="{FF2B5EF4-FFF2-40B4-BE49-F238E27FC236}">
                <a16:creationId xmlns:a16="http://schemas.microsoft.com/office/drawing/2014/main" id="{1A74DAE6-6593-4E34-B443-62C9B216CDED}"/>
              </a:ext>
            </a:extLst>
          </p:cNvPr>
          <p:cNvSpPr>
            <a:spLocks noChangeArrowheads="1"/>
          </p:cNvSpPr>
          <p:nvPr/>
        </p:nvSpPr>
        <p:spPr bwMode="auto">
          <a:xfrm>
            <a:off x="3048000" y="5281613"/>
            <a:ext cx="3505200" cy="6096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载体</a:t>
            </a:r>
          </a:p>
        </p:txBody>
      </p:sp>
      <p:sp>
        <p:nvSpPr>
          <p:cNvPr id="61446" name="Rectangle 6">
            <a:extLst>
              <a:ext uri="{FF2B5EF4-FFF2-40B4-BE49-F238E27FC236}">
                <a16:creationId xmlns:a16="http://schemas.microsoft.com/office/drawing/2014/main" id="{649144F4-C10B-4508-9F88-29BD9933A0B9}"/>
              </a:ext>
            </a:extLst>
          </p:cNvPr>
          <p:cNvSpPr>
            <a:spLocks noChangeArrowheads="1"/>
          </p:cNvSpPr>
          <p:nvPr/>
        </p:nvSpPr>
        <p:spPr bwMode="auto">
          <a:xfrm>
            <a:off x="971550" y="5281613"/>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信源</a:t>
            </a:r>
          </a:p>
        </p:txBody>
      </p:sp>
      <p:sp>
        <p:nvSpPr>
          <p:cNvPr id="54279" name="Line 7">
            <a:extLst>
              <a:ext uri="{FF2B5EF4-FFF2-40B4-BE49-F238E27FC236}">
                <a16:creationId xmlns:a16="http://schemas.microsoft.com/office/drawing/2014/main" id="{EE543BC0-AA5D-4B1D-91B0-5CDC701AE80E}"/>
              </a:ext>
            </a:extLst>
          </p:cNvPr>
          <p:cNvSpPr>
            <a:spLocks noChangeShapeType="1"/>
          </p:cNvSpPr>
          <p:nvPr/>
        </p:nvSpPr>
        <p:spPr bwMode="auto">
          <a:xfrm>
            <a:off x="4419600" y="4902200"/>
            <a:ext cx="0" cy="381000"/>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4277"/>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1" fill="hold" nodeType="clickEffect">
                                  <p:stCondLst>
                                    <p:cond delay="0"/>
                                  </p:stCondLst>
                                  <p:childTnLst>
                                    <p:set>
                                      <p:cBhvr>
                                        <p:cTn id="10" dur="1" fill="hold">
                                          <p:stCondLst>
                                            <p:cond delay="0"/>
                                          </p:stCondLst>
                                        </p:cTn>
                                        <p:tgtEl>
                                          <p:spTgt spid="54279"/>
                                        </p:tgtEl>
                                        <p:attrNameLst>
                                          <p:attrName>style.visibility</p:attrName>
                                        </p:attrNameLst>
                                      </p:cBhvr>
                                      <p:to>
                                        <p:strVal val="visible"/>
                                      </p:to>
                                    </p:set>
                                    <p:animEffect transition="in" filter="wipe(up)">
                                      <p:cBhvr>
                                        <p:cTn id="11" dur="1000"/>
                                        <p:tgtEl>
                                          <p:spTgt spid="542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277" grpId="0" animBg="1"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8436694D-EFAD-40F7-92A8-01A26F5BE2D0}"/>
              </a:ext>
            </a:extLst>
          </p:cNvPr>
          <p:cNvSpPr>
            <a:spLocks noGrp="1" noRot="1" noChangeArrowheads="1"/>
          </p:cNvSpPr>
          <p:nvPr>
            <p:ph type="title" idx="4294967295"/>
          </p:nvPr>
        </p:nvSpPr>
        <p:spPr>
          <a:xfrm>
            <a:off x="146050" y="0"/>
            <a:ext cx="8540750" cy="1143000"/>
          </a:xfrm>
        </p:spPr>
        <p:txBody>
          <a:bodyPr>
            <a:normAutofit/>
          </a:bodyPr>
          <a:lstStyle/>
          <a:p>
            <a:pPr algn="l" eaLnBrk="1" hangingPunct="1"/>
            <a:r>
              <a:rPr lang="zh-CN" altLang="zh-CN" sz="3600" b="1" dirty="0">
                <a:solidFill>
                  <a:srgbClr val="660066"/>
                </a:solidFill>
                <a:latin typeface="黑体" panose="02010609060101010101" pitchFamily="49" charset="-122"/>
                <a:ea typeface="黑体" panose="02010609060101010101" pitchFamily="49" charset="-122"/>
              </a:rPr>
              <a:t>信息与数据</a:t>
            </a:r>
          </a:p>
        </p:txBody>
      </p:sp>
      <p:sp>
        <p:nvSpPr>
          <p:cNvPr id="62467" name="Rectangle 3">
            <a:extLst>
              <a:ext uri="{FF2B5EF4-FFF2-40B4-BE49-F238E27FC236}">
                <a16:creationId xmlns:a16="http://schemas.microsoft.com/office/drawing/2014/main" id="{53033D06-38E9-4575-9275-C26445FDC274}"/>
              </a:ext>
            </a:extLst>
          </p:cNvPr>
          <p:cNvSpPr>
            <a:spLocks noGrp="1" noRot="1" noChangeArrowheads="1"/>
          </p:cNvSpPr>
          <p:nvPr>
            <p:ph type="body" idx="4294967295"/>
          </p:nvPr>
        </p:nvSpPr>
        <p:spPr/>
        <p:txBody>
          <a:bodyPr/>
          <a:lstStyle/>
          <a:p>
            <a:pPr eaLnBrk="1" hangingPunct="1">
              <a:buFont typeface="Wingdings" panose="05000000000000000000" pitchFamily="2" charset="2"/>
              <a:buNone/>
            </a:pPr>
            <a:r>
              <a:rPr lang="zh-CN" altLang="en-US" sz="2800" b="1" dirty="0"/>
              <a:t>信息与数据形影不离</a:t>
            </a:r>
          </a:p>
          <a:p>
            <a:pPr eaLnBrk="1" hangingPunct="1">
              <a:buFont typeface="Wingdings" panose="05000000000000000000" pitchFamily="2" charset="2"/>
              <a:buNone/>
            </a:pPr>
            <a:r>
              <a:rPr lang="zh-CN" altLang="en-US" sz="2800" b="1" dirty="0"/>
              <a:t>数据：是指在信息处理中，信息载体上反映信息内容、接收者可以识别的符号</a:t>
            </a:r>
          </a:p>
          <a:p>
            <a:pPr eaLnBrk="1" hangingPunct="1">
              <a:buFont typeface="Wingdings" panose="05000000000000000000" pitchFamily="2" charset="2"/>
              <a:buNone/>
            </a:pPr>
            <a:r>
              <a:rPr lang="zh-CN" altLang="en-US" sz="2800" b="1" dirty="0"/>
              <a:t>数据是信息的具体表现形式，它反映信息内容并可为接收者识别。</a:t>
            </a:r>
          </a:p>
          <a:p>
            <a:pPr eaLnBrk="1" hangingPunct="1"/>
            <a:endParaRPr lang="en-US" altLang="zh-CN" dirty="0"/>
          </a:p>
        </p:txBody>
      </p:sp>
      <p:sp>
        <p:nvSpPr>
          <p:cNvPr id="62468" name="Rectangle 4">
            <a:extLst>
              <a:ext uri="{FF2B5EF4-FFF2-40B4-BE49-F238E27FC236}">
                <a16:creationId xmlns:a16="http://schemas.microsoft.com/office/drawing/2014/main" id="{F70DAA09-BC82-4FA7-8267-728D6D1960CB}"/>
              </a:ext>
            </a:extLst>
          </p:cNvPr>
          <p:cNvSpPr>
            <a:spLocks noChangeArrowheads="1"/>
          </p:cNvSpPr>
          <p:nvPr/>
        </p:nvSpPr>
        <p:spPr bwMode="auto">
          <a:xfrm>
            <a:off x="3300413" y="5362575"/>
            <a:ext cx="3505200" cy="6096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dirty="0">
                <a:solidFill>
                  <a:srgbClr val="CC0066"/>
                </a:solidFill>
                <a:ea typeface="华文楷体" panose="02010600040101010101" pitchFamily="2" charset="-122"/>
              </a:rPr>
              <a:t>载体</a:t>
            </a:r>
          </a:p>
        </p:txBody>
      </p:sp>
      <p:sp>
        <p:nvSpPr>
          <p:cNvPr id="62469" name="Rectangle 5">
            <a:extLst>
              <a:ext uri="{FF2B5EF4-FFF2-40B4-BE49-F238E27FC236}">
                <a16:creationId xmlns:a16="http://schemas.microsoft.com/office/drawing/2014/main" id="{22ABCAE9-CB5B-4CC8-A083-FDB277179439}"/>
              </a:ext>
            </a:extLst>
          </p:cNvPr>
          <p:cNvSpPr>
            <a:spLocks noChangeArrowheads="1"/>
          </p:cNvSpPr>
          <p:nvPr/>
        </p:nvSpPr>
        <p:spPr bwMode="auto">
          <a:xfrm>
            <a:off x="838200" y="5400675"/>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信源</a:t>
            </a:r>
          </a:p>
        </p:txBody>
      </p:sp>
      <p:sp>
        <p:nvSpPr>
          <p:cNvPr id="55302" name="Line 6">
            <a:extLst>
              <a:ext uri="{FF2B5EF4-FFF2-40B4-BE49-F238E27FC236}">
                <a16:creationId xmlns:a16="http://schemas.microsoft.com/office/drawing/2014/main" id="{003BB27C-D970-4DF9-B658-99A0ECC7E7A5}"/>
              </a:ext>
            </a:extLst>
          </p:cNvPr>
          <p:cNvSpPr>
            <a:spLocks noChangeShapeType="1"/>
          </p:cNvSpPr>
          <p:nvPr/>
        </p:nvSpPr>
        <p:spPr bwMode="auto">
          <a:xfrm flipV="1">
            <a:off x="6205538" y="4899467"/>
            <a:ext cx="0" cy="381000"/>
          </a:xfrm>
          <a:prstGeom prst="line">
            <a:avLst/>
          </a:prstGeom>
          <a:noFill/>
          <a:ln w="57150">
            <a:solidFill>
              <a:schemeClr val="tx1"/>
            </a:solidFill>
            <a:round/>
            <a:headEnd/>
            <a:tailEnd type="triangle" w="med" len="med"/>
          </a:ln>
          <a:effectLst>
            <a:outerShdw dist="107763" dir="18900000" algn="ctr" rotWithShape="0">
              <a:schemeClr val="bg2">
                <a:alpha val="50000"/>
              </a:schemeClr>
            </a:outerShdw>
          </a:effectLst>
          <a:extLst>
            <a:ext uri="{909E8E84-426E-40DD-AFC4-6F175D3DCCD1}">
              <a14:hiddenFill xmlns:a14="http://schemas.microsoft.com/office/drawing/2010/main">
                <a:noFill/>
              </a14:hiddenFill>
            </a:ext>
          </a:extLst>
        </p:spPr>
        <p:txBody>
          <a:bodyPr/>
          <a:lstStyle/>
          <a:p>
            <a:endParaRPr lang="zh-CN" altLang="en-US"/>
          </a:p>
        </p:txBody>
      </p:sp>
      <p:sp>
        <p:nvSpPr>
          <p:cNvPr id="62471" name="Rectangle 7">
            <a:extLst>
              <a:ext uri="{FF2B5EF4-FFF2-40B4-BE49-F238E27FC236}">
                <a16:creationId xmlns:a16="http://schemas.microsoft.com/office/drawing/2014/main" id="{F5A6A422-EACB-4F0B-9AF4-2774F12B8A31}"/>
              </a:ext>
            </a:extLst>
          </p:cNvPr>
          <p:cNvSpPr>
            <a:spLocks noChangeArrowheads="1"/>
          </p:cNvSpPr>
          <p:nvPr/>
        </p:nvSpPr>
        <p:spPr bwMode="auto">
          <a:xfrm>
            <a:off x="5595938" y="4293096"/>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dirty="0">
                <a:solidFill>
                  <a:srgbClr val="003300"/>
                </a:solidFill>
                <a:ea typeface="华文楷体" panose="02010600040101010101" pitchFamily="2" charset="-122"/>
              </a:rPr>
              <a:t>数据</a:t>
            </a:r>
          </a:p>
        </p:txBody>
      </p:sp>
      <p:sp>
        <p:nvSpPr>
          <p:cNvPr id="62472" name="Rectangle 8">
            <a:extLst>
              <a:ext uri="{FF2B5EF4-FFF2-40B4-BE49-F238E27FC236}">
                <a16:creationId xmlns:a16="http://schemas.microsoft.com/office/drawing/2014/main" id="{34E0C3C2-A93B-4826-9EF5-48AC9F265FF1}"/>
              </a:ext>
            </a:extLst>
          </p:cNvPr>
          <p:cNvSpPr>
            <a:spLocks noChangeArrowheads="1"/>
          </p:cNvSpPr>
          <p:nvPr/>
        </p:nvSpPr>
        <p:spPr bwMode="auto">
          <a:xfrm>
            <a:off x="7362825" y="5324475"/>
            <a:ext cx="12954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信宿</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55302"/>
                                        </p:tgtEl>
                                        <p:attrNameLst>
                                          <p:attrName>style.visibility</p:attrName>
                                        </p:attrNameLst>
                                      </p:cBhvr>
                                      <p:to>
                                        <p:strVal val="visible"/>
                                      </p:to>
                                    </p:set>
                                    <p:animEffect transition="in" filter="wipe(down)">
                                      <p:cBhvr>
                                        <p:cTn id="7" dur="2000"/>
                                        <p:tgtEl>
                                          <p:spTgt spid="553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453A5CC0-AA8D-4301-8797-ACF047D07B26}"/>
              </a:ext>
            </a:extLst>
          </p:cNvPr>
          <p:cNvSpPr>
            <a:spLocks noGrp="1" noRot="1" noChangeArrowheads="1"/>
          </p:cNvSpPr>
          <p:nvPr>
            <p:ph type="title" idx="4294967295"/>
          </p:nvPr>
        </p:nvSpPr>
        <p:spPr>
          <a:xfrm>
            <a:off x="146050" y="58328"/>
            <a:ext cx="8540750" cy="1143000"/>
          </a:xfrm>
        </p:spPr>
        <p:txBody>
          <a:bodyPr>
            <a:normAutofit/>
          </a:bodyPr>
          <a:lstStyle/>
          <a:p>
            <a:pPr algn="l" eaLnBrk="1" hangingPunct="1"/>
            <a:r>
              <a:rPr lang="zh-CN" altLang="zh-CN" sz="3600" b="1" dirty="0">
                <a:solidFill>
                  <a:srgbClr val="660066"/>
                </a:solidFill>
                <a:latin typeface="黑体" panose="02010609060101010101" pitchFamily="49" charset="-122"/>
                <a:ea typeface="黑体" panose="02010609060101010101" pitchFamily="49" charset="-122"/>
              </a:rPr>
              <a:t>信息与数据</a:t>
            </a:r>
          </a:p>
        </p:txBody>
      </p:sp>
      <p:sp>
        <p:nvSpPr>
          <p:cNvPr id="63491" name="Rectangle 3">
            <a:extLst>
              <a:ext uri="{FF2B5EF4-FFF2-40B4-BE49-F238E27FC236}">
                <a16:creationId xmlns:a16="http://schemas.microsoft.com/office/drawing/2014/main" id="{377C5F9B-9EBF-4C52-BAEF-44F2DEB84319}"/>
              </a:ext>
            </a:extLst>
          </p:cNvPr>
          <p:cNvSpPr>
            <a:spLocks noGrp="1" noRot="1" noChangeArrowheads="1"/>
          </p:cNvSpPr>
          <p:nvPr>
            <p:ph type="body" idx="4294967295"/>
          </p:nvPr>
        </p:nvSpPr>
        <p:spPr/>
        <p:txBody>
          <a:bodyPr/>
          <a:lstStyle/>
          <a:p>
            <a:pPr eaLnBrk="1" hangingPunct="1">
              <a:buFont typeface="Wingdings" panose="05000000000000000000" pitchFamily="2" charset="2"/>
              <a:buNone/>
            </a:pPr>
            <a:r>
              <a:rPr lang="zh-CN" altLang="en-US" sz="2800" b="1"/>
              <a:t>信息与数据形影不离</a:t>
            </a:r>
          </a:p>
          <a:p>
            <a:pPr eaLnBrk="1" hangingPunct="1">
              <a:buFont typeface="Wingdings" panose="05000000000000000000" pitchFamily="2" charset="2"/>
              <a:buNone/>
            </a:pPr>
            <a:r>
              <a:rPr lang="zh-CN" altLang="en-US" sz="2800" b="1"/>
              <a:t>数据：是指在信息处理中，信息载体上反映信息内容、接收者可以识别的符号</a:t>
            </a:r>
          </a:p>
          <a:p>
            <a:pPr eaLnBrk="1" hangingPunct="1">
              <a:buFont typeface="Wingdings" panose="05000000000000000000" pitchFamily="2" charset="2"/>
              <a:buNone/>
            </a:pPr>
            <a:r>
              <a:rPr lang="zh-CN" altLang="en-US" sz="2800" b="1"/>
              <a:t>数据是信息的具体表现形式，它反映信息内容并可为接收者识别。</a:t>
            </a:r>
          </a:p>
          <a:p>
            <a:pPr eaLnBrk="1" hangingPunct="1"/>
            <a:endParaRPr lang="en-US" altLang="zh-CN"/>
          </a:p>
        </p:txBody>
      </p:sp>
      <p:sp>
        <p:nvSpPr>
          <p:cNvPr id="63492" name="Rectangle 4">
            <a:extLst>
              <a:ext uri="{FF2B5EF4-FFF2-40B4-BE49-F238E27FC236}">
                <a16:creationId xmlns:a16="http://schemas.microsoft.com/office/drawing/2014/main" id="{4AEB6598-8235-4008-BFC6-567209D30669}"/>
              </a:ext>
            </a:extLst>
          </p:cNvPr>
          <p:cNvSpPr>
            <a:spLocks noChangeArrowheads="1"/>
          </p:cNvSpPr>
          <p:nvPr/>
        </p:nvSpPr>
        <p:spPr bwMode="auto">
          <a:xfrm>
            <a:off x="3419475" y="5235575"/>
            <a:ext cx="3505200" cy="6096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载体</a:t>
            </a:r>
          </a:p>
        </p:txBody>
      </p:sp>
      <p:sp>
        <p:nvSpPr>
          <p:cNvPr id="63493" name="Rectangle 5">
            <a:extLst>
              <a:ext uri="{FF2B5EF4-FFF2-40B4-BE49-F238E27FC236}">
                <a16:creationId xmlns:a16="http://schemas.microsoft.com/office/drawing/2014/main" id="{4CCD4413-0C23-42E8-AAAA-20EC9AA5BB0E}"/>
              </a:ext>
            </a:extLst>
          </p:cNvPr>
          <p:cNvSpPr>
            <a:spLocks noChangeArrowheads="1"/>
          </p:cNvSpPr>
          <p:nvPr/>
        </p:nvSpPr>
        <p:spPr bwMode="auto">
          <a:xfrm>
            <a:off x="1258888" y="5273675"/>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dirty="0">
                <a:solidFill>
                  <a:srgbClr val="CC0066"/>
                </a:solidFill>
                <a:ea typeface="华文楷体" panose="02010600040101010101" pitchFamily="2" charset="-122"/>
              </a:rPr>
              <a:t>信源</a:t>
            </a:r>
          </a:p>
        </p:txBody>
      </p:sp>
      <p:sp>
        <p:nvSpPr>
          <p:cNvPr id="63494" name="Line 6">
            <a:extLst>
              <a:ext uri="{FF2B5EF4-FFF2-40B4-BE49-F238E27FC236}">
                <a16:creationId xmlns:a16="http://schemas.microsoft.com/office/drawing/2014/main" id="{D899EB7D-0312-49D5-A60B-F0469E1A6165}"/>
              </a:ext>
            </a:extLst>
          </p:cNvPr>
          <p:cNvSpPr>
            <a:spLocks noChangeShapeType="1"/>
          </p:cNvSpPr>
          <p:nvPr/>
        </p:nvSpPr>
        <p:spPr bwMode="auto">
          <a:xfrm flipV="1">
            <a:off x="6194425" y="4854575"/>
            <a:ext cx="0" cy="381000"/>
          </a:xfrm>
          <a:prstGeom prst="line">
            <a:avLst/>
          </a:prstGeom>
          <a:noFill/>
          <a:ln w="57150">
            <a:solidFill>
              <a:schemeClr val="tx1"/>
            </a:solidFill>
            <a:round/>
            <a:headEnd/>
            <a:tailEnd type="triangle" w="med" len="med"/>
          </a:ln>
          <a:effectLst>
            <a:outerShdw dist="107763" dir="18900000" algn="ctr" rotWithShape="0">
              <a:schemeClr val="bg2">
                <a:alpha val="50000"/>
              </a:schemeClr>
            </a:outerShdw>
          </a:effectLst>
          <a:extLst>
            <a:ext uri="{909E8E84-426E-40DD-AFC4-6F175D3DCCD1}">
              <a14:hiddenFill xmlns:a14="http://schemas.microsoft.com/office/drawing/2010/main">
                <a:noFill/>
              </a14:hiddenFill>
            </a:ext>
          </a:extLst>
        </p:spPr>
        <p:txBody>
          <a:bodyPr/>
          <a:lstStyle/>
          <a:p>
            <a:endParaRPr lang="zh-CN" altLang="en-US"/>
          </a:p>
        </p:txBody>
      </p:sp>
      <p:sp>
        <p:nvSpPr>
          <p:cNvPr id="63495" name="Rectangle 7">
            <a:extLst>
              <a:ext uri="{FF2B5EF4-FFF2-40B4-BE49-F238E27FC236}">
                <a16:creationId xmlns:a16="http://schemas.microsoft.com/office/drawing/2014/main" id="{2869656C-6FDB-4A5B-B4F0-43CFE270F95D}"/>
              </a:ext>
            </a:extLst>
          </p:cNvPr>
          <p:cNvSpPr>
            <a:spLocks noChangeArrowheads="1"/>
          </p:cNvSpPr>
          <p:nvPr/>
        </p:nvSpPr>
        <p:spPr bwMode="auto">
          <a:xfrm>
            <a:off x="5562600" y="4292600"/>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dirty="0">
                <a:solidFill>
                  <a:srgbClr val="003300"/>
                </a:solidFill>
                <a:ea typeface="华文楷体" panose="02010600040101010101" pitchFamily="2" charset="-122"/>
              </a:rPr>
              <a:t>数据</a:t>
            </a:r>
          </a:p>
        </p:txBody>
      </p:sp>
      <p:sp>
        <p:nvSpPr>
          <p:cNvPr id="63496" name="Rectangle 8">
            <a:extLst>
              <a:ext uri="{FF2B5EF4-FFF2-40B4-BE49-F238E27FC236}">
                <a16:creationId xmlns:a16="http://schemas.microsoft.com/office/drawing/2014/main" id="{A2F898CF-2DDE-42A7-8509-31B629EA02FB}"/>
              </a:ext>
            </a:extLst>
          </p:cNvPr>
          <p:cNvSpPr>
            <a:spLocks noChangeArrowheads="1"/>
          </p:cNvSpPr>
          <p:nvPr/>
        </p:nvSpPr>
        <p:spPr bwMode="auto">
          <a:xfrm>
            <a:off x="7391400" y="5219700"/>
            <a:ext cx="12954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信宿</a:t>
            </a:r>
          </a:p>
        </p:txBody>
      </p:sp>
      <p:sp>
        <p:nvSpPr>
          <p:cNvPr id="63497" name="Line 9">
            <a:extLst>
              <a:ext uri="{FF2B5EF4-FFF2-40B4-BE49-F238E27FC236}">
                <a16:creationId xmlns:a16="http://schemas.microsoft.com/office/drawing/2014/main" id="{B82C17A9-3A12-4CA3-A695-B7128AA78221}"/>
              </a:ext>
            </a:extLst>
          </p:cNvPr>
          <p:cNvSpPr>
            <a:spLocks noChangeShapeType="1"/>
          </p:cNvSpPr>
          <p:nvPr/>
        </p:nvSpPr>
        <p:spPr bwMode="auto">
          <a:xfrm>
            <a:off x="6781800" y="4746625"/>
            <a:ext cx="838200" cy="381000"/>
          </a:xfrm>
          <a:prstGeom prst="line">
            <a:avLst/>
          </a:prstGeom>
          <a:noFill/>
          <a:ln w="762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BE16F8B1-B35E-4302-924C-0655F52E15B6}"/>
              </a:ext>
            </a:extLst>
          </p:cNvPr>
          <p:cNvSpPr>
            <a:spLocks noGrp="1" noRot="1" noChangeArrowheads="1"/>
          </p:cNvSpPr>
          <p:nvPr>
            <p:ph type="title" idx="4294967295"/>
          </p:nvPr>
        </p:nvSpPr>
        <p:spPr>
          <a:xfrm>
            <a:off x="34118" y="33337"/>
            <a:ext cx="8540750" cy="1143000"/>
          </a:xfrm>
        </p:spPr>
        <p:txBody>
          <a:bodyPr>
            <a:normAutofit/>
          </a:bodyPr>
          <a:lstStyle/>
          <a:p>
            <a:pPr algn="l" eaLnBrk="1" hangingPunct="1"/>
            <a:r>
              <a:rPr lang="zh-CN" altLang="zh-CN" sz="3600" b="1" dirty="0">
                <a:solidFill>
                  <a:srgbClr val="660066"/>
                </a:solidFill>
                <a:latin typeface="黑体" panose="02010609060101010101" pitchFamily="49" charset="-122"/>
                <a:ea typeface="黑体" panose="02010609060101010101" pitchFamily="49" charset="-122"/>
              </a:rPr>
              <a:t>信息与数据</a:t>
            </a:r>
          </a:p>
        </p:txBody>
      </p:sp>
      <p:sp>
        <p:nvSpPr>
          <p:cNvPr id="64515" name="Rectangle 3">
            <a:extLst>
              <a:ext uri="{FF2B5EF4-FFF2-40B4-BE49-F238E27FC236}">
                <a16:creationId xmlns:a16="http://schemas.microsoft.com/office/drawing/2014/main" id="{4417A31D-CBA4-4526-915C-C51080801FB6}"/>
              </a:ext>
            </a:extLst>
          </p:cNvPr>
          <p:cNvSpPr>
            <a:spLocks noGrp="1" noRot="1" noChangeArrowheads="1"/>
          </p:cNvSpPr>
          <p:nvPr>
            <p:ph type="body" idx="4294967295"/>
          </p:nvPr>
        </p:nvSpPr>
        <p:spPr/>
        <p:txBody>
          <a:bodyPr/>
          <a:lstStyle/>
          <a:p>
            <a:pPr eaLnBrk="1" hangingPunct="1">
              <a:buFont typeface="Wingdings" panose="05000000000000000000" pitchFamily="2" charset="2"/>
              <a:buNone/>
            </a:pPr>
            <a:r>
              <a:rPr lang="zh-CN" altLang="en-US" sz="2800" b="1"/>
              <a:t>信息与数据形影不离</a:t>
            </a:r>
          </a:p>
          <a:p>
            <a:pPr eaLnBrk="1" hangingPunct="1">
              <a:buFont typeface="Wingdings" panose="05000000000000000000" pitchFamily="2" charset="2"/>
              <a:buNone/>
            </a:pPr>
            <a:r>
              <a:rPr lang="zh-CN" altLang="en-US" sz="2800" b="1"/>
              <a:t>数据：是指在信息处理中，信息载体上反映信息内容、接收者可以识别的符号</a:t>
            </a:r>
          </a:p>
          <a:p>
            <a:pPr eaLnBrk="1" hangingPunct="1">
              <a:buFont typeface="Wingdings" panose="05000000000000000000" pitchFamily="2" charset="2"/>
              <a:buNone/>
            </a:pPr>
            <a:r>
              <a:rPr lang="zh-CN" altLang="en-US" sz="2800" b="1"/>
              <a:t>数据是信息的具体表现形式，它反映信息内容并可为接收者识别。</a:t>
            </a:r>
          </a:p>
          <a:p>
            <a:pPr eaLnBrk="1" hangingPunct="1"/>
            <a:endParaRPr lang="en-US" altLang="zh-CN"/>
          </a:p>
        </p:txBody>
      </p:sp>
      <p:sp>
        <p:nvSpPr>
          <p:cNvPr id="64516" name="Rectangle 4">
            <a:extLst>
              <a:ext uri="{FF2B5EF4-FFF2-40B4-BE49-F238E27FC236}">
                <a16:creationId xmlns:a16="http://schemas.microsoft.com/office/drawing/2014/main" id="{DA96A644-DDDF-44ED-B506-AB91D95E55D0}"/>
              </a:ext>
            </a:extLst>
          </p:cNvPr>
          <p:cNvSpPr>
            <a:spLocks noChangeArrowheads="1"/>
          </p:cNvSpPr>
          <p:nvPr/>
        </p:nvSpPr>
        <p:spPr bwMode="auto">
          <a:xfrm>
            <a:off x="5562600" y="4292600"/>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003300"/>
                </a:solidFill>
                <a:ea typeface="华文楷体" panose="02010600040101010101" pitchFamily="2" charset="-122"/>
              </a:rPr>
              <a:t>信息</a:t>
            </a:r>
          </a:p>
        </p:txBody>
      </p:sp>
      <p:sp>
        <p:nvSpPr>
          <p:cNvPr id="64517" name="Rectangle 5">
            <a:extLst>
              <a:ext uri="{FF2B5EF4-FFF2-40B4-BE49-F238E27FC236}">
                <a16:creationId xmlns:a16="http://schemas.microsoft.com/office/drawing/2014/main" id="{2BB26031-0675-4069-B7CC-9DB0240846EB}"/>
              </a:ext>
            </a:extLst>
          </p:cNvPr>
          <p:cNvSpPr>
            <a:spLocks noChangeArrowheads="1"/>
          </p:cNvSpPr>
          <p:nvPr/>
        </p:nvSpPr>
        <p:spPr bwMode="auto">
          <a:xfrm>
            <a:off x="3352800" y="5200650"/>
            <a:ext cx="3505200" cy="6096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载体</a:t>
            </a:r>
          </a:p>
        </p:txBody>
      </p:sp>
      <p:sp>
        <p:nvSpPr>
          <p:cNvPr id="64518" name="Rectangle 6">
            <a:extLst>
              <a:ext uri="{FF2B5EF4-FFF2-40B4-BE49-F238E27FC236}">
                <a16:creationId xmlns:a16="http://schemas.microsoft.com/office/drawing/2014/main" id="{6FF792C4-267D-4281-BFB6-F06EE0232E41}"/>
              </a:ext>
            </a:extLst>
          </p:cNvPr>
          <p:cNvSpPr>
            <a:spLocks noChangeArrowheads="1"/>
          </p:cNvSpPr>
          <p:nvPr/>
        </p:nvSpPr>
        <p:spPr bwMode="auto">
          <a:xfrm>
            <a:off x="971550" y="5238750"/>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信源</a:t>
            </a:r>
          </a:p>
        </p:txBody>
      </p:sp>
      <p:sp>
        <p:nvSpPr>
          <p:cNvPr id="64519" name="Rectangle 7">
            <a:extLst>
              <a:ext uri="{FF2B5EF4-FFF2-40B4-BE49-F238E27FC236}">
                <a16:creationId xmlns:a16="http://schemas.microsoft.com/office/drawing/2014/main" id="{E92F1AC3-F050-423B-8593-C6A15F50FE52}"/>
              </a:ext>
            </a:extLst>
          </p:cNvPr>
          <p:cNvSpPr>
            <a:spLocks noChangeArrowheads="1"/>
          </p:cNvSpPr>
          <p:nvPr/>
        </p:nvSpPr>
        <p:spPr bwMode="auto">
          <a:xfrm>
            <a:off x="7418388" y="5181600"/>
            <a:ext cx="12954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信宿</a:t>
            </a:r>
          </a:p>
        </p:txBody>
      </p:sp>
      <p:sp>
        <p:nvSpPr>
          <p:cNvPr id="64520" name="Line 8">
            <a:extLst>
              <a:ext uri="{FF2B5EF4-FFF2-40B4-BE49-F238E27FC236}">
                <a16:creationId xmlns:a16="http://schemas.microsoft.com/office/drawing/2014/main" id="{1601BEE6-9F2D-4F19-9219-E63A3AC11DB8}"/>
              </a:ext>
            </a:extLst>
          </p:cNvPr>
          <p:cNvSpPr>
            <a:spLocks noChangeShapeType="1"/>
          </p:cNvSpPr>
          <p:nvPr/>
        </p:nvSpPr>
        <p:spPr bwMode="auto">
          <a:xfrm>
            <a:off x="6781800" y="4597400"/>
            <a:ext cx="1219200" cy="533400"/>
          </a:xfrm>
          <a:prstGeom prst="line">
            <a:avLst/>
          </a:prstGeom>
          <a:noFill/>
          <a:ln w="762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F4B17351-679E-4E2D-99F0-CFFF684DD158}"/>
              </a:ext>
            </a:extLst>
          </p:cNvPr>
          <p:cNvSpPr>
            <a:spLocks noGrp="1" noRot="1" noChangeArrowheads="1"/>
          </p:cNvSpPr>
          <p:nvPr>
            <p:ph type="title" idx="4294967295"/>
          </p:nvPr>
        </p:nvSpPr>
        <p:spPr>
          <a:xfrm>
            <a:off x="149225" y="46037"/>
            <a:ext cx="8540750" cy="1143000"/>
          </a:xfrm>
        </p:spPr>
        <p:txBody>
          <a:bodyPr>
            <a:normAutofit/>
          </a:bodyPr>
          <a:lstStyle/>
          <a:p>
            <a:pPr algn="l" eaLnBrk="1" hangingPunct="1"/>
            <a:r>
              <a:rPr lang="zh-CN" altLang="zh-CN" sz="3600" b="1" dirty="0">
                <a:solidFill>
                  <a:srgbClr val="660066"/>
                </a:solidFill>
                <a:latin typeface="黑体" panose="02010609060101010101" pitchFamily="49" charset="-122"/>
                <a:ea typeface="黑体" panose="02010609060101010101" pitchFamily="49" charset="-122"/>
              </a:rPr>
              <a:t>信息与数据</a:t>
            </a:r>
          </a:p>
        </p:txBody>
      </p:sp>
      <p:sp>
        <p:nvSpPr>
          <p:cNvPr id="65539" name="Rectangle 3">
            <a:extLst>
              <a:ext uri="{FF2B5EF4-FFF2-40B4-BE49-F238E27FC236}">
                <a16:creationId xmlns:a16="http://schemas.microsoft.com/office/drawing/2014/main" id="{9079DEB6-3B7E-4FD1-B2E9-CAA595095A9F}"/>
              </a:ext>
            </a:extLst>
          </p:cNvPr>
          <p:cNvSpPr>
            <a:spLocks noGrp="1" noRot="1" noChangeArrowheads="1"/>
          </p:cNvSpPr>
          <p:nvPr>
            <p:ph type="body" idx="4294967295"/>
          </p:nvPr>
        </p:nvSpPr>
        <p:spPr/>
        <p:txBody>
          <a:bodyPr/>
          <a:lstStyle/>
          <a:p>
            <a:pPr eaLnBrk="1" hangingPunct="1">
              <a:buFont typeface="Wingdings" panose="05000000000000000000" pitchFamily="2" charset="2"/>
              <a:buNone/>
            </a:pPr>
            <a:r>
              <a:rPr lang="zh-CN" altLang="en-US" sz="2800" b="1"/>
              <a:t>信息与数据形影不离</a:t>
            </a:r>
          </a:p>
          <a:p>
            <a:pPr eaLnBrk="1" hangingPunct="1">
              <a:buFont typeface="Wingdings" panose="05000000000000000000" pitchFamily="2" charset="2"/>
              <a:buNone/>
            </a:pPr>
            <a:r>
              <a:rPr lang="zh-CN" altLang="en-US" sz="2800" b="1"/>
              <a:t>数据：是指在信息处理中，信息载体上反映信息内容、接收者可以识别的符号</a:t>
            </a:r>
          </a:p>
          <a:p>
            <a:pPr eaLnBrk="1" hangingPunct="1">
              <a:buFont typeface="Wingdings" panose="05000000000000000000" pitchFamily="2" charset="2"/>
              <a:buNone/>
            </a:pPr>
            <a:r>
              <a:rPr lang="zh-CN" altLang="en-US" sz="2800" b="1"/>
              <a:t>数据是信息的具体表现形式，它反映信息内容并可为接收者识别。</a:t>
            </a:r>
          </a:p>
          <a:p>
            <a:pPr eaLnBrk="1" hangingPunct="1"/>
            <a:endParaRPr lang="en-US" altLang="zh-CN"/>
          </a:p>
        </p:txBody>
      </p:sp>
      <p:sp>
        <p:nvSpPr>
          <p:cNvPr id="65540" name="Rectangle 4">
            <a:extLst>
              <a:ext uri="{FF2B5EF4-FFF2-40B4-BE49-F238E27FC236}">
                <a16:creationId xmlns:a16="http://schemas.microsoft.com/office/drawing/2014/main" id="{BCDF799F-9D1E-4CEA-B800-6B9E9915B16B}"/>
              </a:ext>
            </a:extLst>
          </p:cNvPr>
          <p:cNvSpPr>
            <a:spLocks noChangeArrowheads="1"/>
          </p:cNvSpPr>
          <p:nvPr/>
        </p:nvSpPr>
        <p:spPr bwMode="auto">
          <a:xfrm>
            <a:off x="3810000" y="4724400"/>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003300"/>
                </a:solidFill>
                <a:ea typeface="华文楷体" panose="02010600040101010101" pitchFamily="2" charset="-122"/>
              </a:rPr>
              <a:t>信息</a:t>
            </a:r>
          </a:p>
        </p:txBody>
      </p:sp>
      <p:sp>
        <p:nvSpPr>
          <p:cNvPr id="65541" name="Rectangle 5">
            <a:extLst>
              <a:ext uri="{FF2B5EF4-FFF2-40B4-BE49-F238E27FC236}">
                <a16:creationId xmlns:a16="http://schemas.microsoft.com/office/drawing/2014/main" id="{EBF5E02F-9FF8-4BAB-84E1-F0883275EF53}"/>
              </a:ext>
            </a:extLst>
          </p:cNvPr>
          <p:cNvSpPr>
            <a:spLocks noChangeArrowheads="1"/>
          </p:cNvSpPr>
          <p:nvPr/>
        </p:nvSpPr>
        <p:spPr bwMode="auto">
          <a:xfrm>
            <a:off x="3048000" y="5715000"/>
            <a:ext cx="3505200" cy="6096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载体</a:t>
            </a:r>
          </a:p>
        </p:txBody>
      </p:sp>
      <p:sp>
        <p:nvSpPr>
          <p:cNvPr id="65542" name="Rectangle 6">
            <a:extLst>
              <a:ext uri="{FF2B5EF4-FFF2-40B4-BE49-F238E27FC236}">
                <a16:creationId xmlns:a16="http://schemas.microsoft.com/office/drawing/2014/main" id="{81B1B5AE-6906-4F4C-BCEC-5BED3F10B5AB}"/>
              </a:ext>
            </a:extLst>
          </p:cNvPr>
          <p:cNvSpPr>
            <a:spLocks noChangeArrowheads="1"/>
          </p:cNvSpPr>
          <p:nvPr/>
        </p:nvSpPr>
        <p:spPr bwMode="auto">
          <a:xfrm>
            <a:off x="838200" y="5715000"/>
            <a:ext cx="14478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信源</a:t>
            </a:r>
          </a:p>
        </p:txBody>
      </p:sp>
      <p:sp>
        <p:nvSpPr>
          <p:cNvPr id="65543" name="Line 7">
            <a:extLst>
              <a:ext uri="{FF2B5EF4-FFF2-40B4-BE49-F238E27FC236}">
                <a16:creationId xmlns:a16="http://schemas.microsoft.com/office/drawing/2014/main" id="{53B5E3A3-9DCA-44BC-BB08-AF878410C173}"/>
              </a:ext>
            </a:extLst>
          </p:cNvPr>
          <p:cNvSpPr>
            <a:spLocks noChangeShapeType="1"/>
          </p:cNvSpPr>
          <p:nvPr/>
        </p:nvSpPr>
        <p:spPr bwMode="auto">
          <a:xfrm flipV="1">
            <a:off x="6172200" y="5334000"/>
            <a:ext cx="0" cy="381000"/>
          </a:xfrm>
          <a:prstGeom prst="line">
            <a:avLst/>
          </a:prstGeom>
          <a:noFill/>
          <a:ln w="57150">
            <a:solidFill>
              <a:schemeClr val="tx1"/>
            </a:solidFill>
            <a:round/>
            <a:headEnd/>
            <a:tailEnd type="triangle" w="med" len="med"/>
          </a:ln>
          <a:effectLst>
            <a:outerShdw dist="107763" dir="18900000" algn="ctr" rotWithShape="0">
              <a:schemeClr val="bg2">
                <a:alpha val="50000"/>
              </a:schemeClr>
            </a:outerShdw>
          </a:effectLst>
          <a:extLst>
            <a:ext uri="{909E8E84-426E-40DD-AFC4-6F175D3DCCD1}">
              <a14:hiddenFill xmlns:a14="http://schemas.microsoft.com/office/drawing/2010/main">
                <a:noFill/>
              </a14:hiddenFill>
            </a:ext>
          </a:extLst>
        </p:spPr>
        <p:txBody>
          <a:bodyPr/>
          <a:lstStyle/>
          <a:p>
            <a:endParaRPr lang="zh-CN" altLang="en-US"/>
          </a:p>
        </p:txBody>
      </p:sp>
      <p:sp>
        <p:nvSpPr>
          <p:cNvPr id="65544" name="Rectangle 8">
            <a:extLst>
              <a:ext uri="{FF2B5EF4-FFF2-40B4-BE49-F238E27FC236}">
                <a16:creationId xmlns:a16="http://schemas.microsoft.com/office/drawing/2014/main" id="{B829325C-4A0C-4221-A79C-76BB63C5F870}"/>
              </a:ext>
            </a:extLst>
          </p:cNvPr>
          <p:cNvSpPr>
            <a:spLocks noChangeArrowheads="1"/>
          </p:cNvSpPr>
          <p:nvPr/>
        </p:nvSpPr>
        <p:spPr bwMode="auto">
          <a:xfrm>
            <a:off x="5562600" y="4724400"/>
            <a:ext cx="1219200" cy="609600"/>
          </a:xfrm>
          <a:prstGeom prst="rect">
            <a:avLst/>
          </a:prstGeom>
          <a:solidFill>
            <a:srgbClr val="FFFF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003300"/>
                </a:solidFill>
                <a:ea typeface="华文楷体" panose="02010600040101010101" pitchFamily="2" charset="-122"/>
              </a:rPr>
              <a:t>数据</a:t>
            </a:r>
          </a:p>
        </p:txBody>
      </p:sp>
      <p:sp>
        <p:nvSpPr>
          <p:cNvPr id="65545" name="Line 9">
            <a:extLst>
              <a:ext uri="{FF2B5EF4-FFF2-40B4-BE49-F238E27FC236}">
                <a16:creationId xmlns:a16="http://schemas.microsoft.com/office/drawing/2014/main" id="{BAF3C7D8-51BC-43C9-BF96-91F9BD43656C}"/>
              </a:ext>
            </a:extLst>
          </p:cNvPr>
          <p:cNvSpPr>
            <a:spLocks noChangeShapeType="1"/>
          </p:cNvSpPr>
          <p:nvPr/>
        </p:nvSpPr>
        <p:spPr bwMode="auto">
          <a:xfrm>
            <a:off x="5029200" y="5029200"/>
            <a:ext cx="533400" cy="0"/>
          </a:xfrm>
          <a:prstGeom prst="line">
            <a:avLst/>
          </a:prstGeom>
          <a:noFill/>
          <a:ln w="76200">
            <a:solidFill>
              <a:schemeClr val="tx1"/>
            </a:solidFill>
            <a:round/>
            <a:headEnd type="triangle" w="med" len="med"/>
            <a:tailEnd type="triangle" w="med" len="med"/>
          </a:ln>
          <a:effectLst>
            <a:outerShdw dist="107763" dir="18900000" algn="ctr" rotWithShape="0">
              <a:schemeClr val="bg2">
                <a:alpha val="50000"/>
              </a:schemeClr>
            </a:outerShdw>
          </a:effectLst>
          <a:extLst>
            <a:ext uri="{909E8E84-426E-40DD-AFC4-6F175D3DCCD1}">
              <a14:hiddenFill xmlns:a14="http://schemas.microsoft.com/office/drawing/2010/main">
                <a:noFill/>
              </a14:hiddenFill>
            </a:ext>
          </a:extLst>
        </p:spPr>
        <p:txBody>
          <a:bodyPr/>
          <a:lstStyle/>
          <a:p>
            <a:endParaRPr lang="zh-CN" altLang="en-US"/>
          </a:p>
        </p:txBody>
      </p:sp>
      <p:sp>
        <p:nvSpPr>
          <p:cNvPr id="65546" name="Rectangle 10">
            <a:extLst>
              <a:ext uri="{FF2B5EF4-FFF2-40B4-BE49-F238E27FC236}">
                <a16:creationId xmlns:a16="http://schemas.microsoft.com/office/drawing/2014/main" id="{F94D4B49-FD89-4118-8379-5665060E7AE9}"/>
              </a:ext>
            </a:extLst>
          </p:cNvPr>
          <p:cNvSpPr>
            <a:spLocks noChangeArrowheads="1"/>
          </p:cNvSpPr>
          <p:nvPr/>
        </p:nvSpPr>
        <p:spPr bwMode="auto">
          <a:xfrm>
            <a:off x="7391400" y="5715000"/>
            <a:ext cx="1295400" cy="533400"/>
          </a:xfrm>
          <a:prstGeom prst="rect">
            <a:avLst/>
          </a:prstGeom>
          <a:gradFill rotWithShape="1">
            <a:gsLst>
              <a:gs pos="0">
                <a:srgbClr val="BA9500"/>
              </a:gs>
              <a:gs pos="50000">
                <a:srgbClr val="FFCC00"/>
              </a:gs>
              <a:gs pos="100000">
                <a:srgbClr val="BA9500"/>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FFCC00"/>
            </a:extrusionClr>
            <a:contourClr>
              <a:srgbClr val="BA9500"/>
            </a:contourClr>
          </a:sp3d>
        </p:spPr>
        <p:txBody>
          <a:bodyPr wrap="none" anchor="ctr">
            <a:flatTx/>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rgbClr val="CC0066"/>
                </a:solidFill>
                <a:ea typeface="华文楷体" panose="02010600040101010101" pitchFamily="2" charset="-122"/>
              </a:rPr>
              <a:t>信宿</a:t>
            </a:r>
          </a:p>
        </p:txBody>
      </p:sp>
      <p:sp>
        <p:nvSpPr>
          <p:cNvPr id="65547" name="Line 11">
            <a:extLst>
              <a:ext uri="{FF2B5EF4-FFF2-40B4-BE49-F238E27FC236}">
                <a16:creationId xmlns:a16="http://schemas.microsoft.com/office/drawing/2014/main" id="{1CCD5921-3742-4890-A39A-33C4F256D5AD}"/>
              </a:ext>
            </a:extLst>
          </p:cNvPr>
          <p:cNvSpPr>
            <a:spLocks noChangeShapeType="1"/>
          </p:cNvSpPr>
          <p:nvPr/>
        </p:nvSpPr>
        <p:spPr bwMode="auto">
          <a:xfrm>
            <a:off x="4419600" y="5334000"/>
            <a:ext cx="0" cy="381000"/>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5548" name="Line 12">
            <a:extLst>
              <a:ext uri="{FF2B5EF4-FFF2-40B4-BE49-F238E27FC236}">
                <a16:creationId xmlns:a16="http://schemas.microsoft.com/office/drawing/2014/main" id="{C0FB0673-E17B-47F0-8E6D-3F0C502E996F}"/>
              </a:ext>
            </a:extLst>
          </p:cNvPr>
          <p:cNvSpPr>
            <a:spLocks noChangeShapeType="1"/>
          </p:cNvSpPr>
          <p:nvPr/>
        </p:nvSpPr>
        <p:spPr bwMode="auto">
          <a:xfrm>
            <a:off x="6781800" y="5029200"/>
            <a:ext cx="1219200" cy="533400"/>
          </a:xfrm>
          <a:prstGeom prst="line">
            <a:avLst/>
          </a:prstGeom>
          <a:noFill/>
          <a:ln w="762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5549" name="Line 13">
            <a:extLst>
              <a:ext uri="{FF2B5EF4-FFF2-40B4-BE49-F238E27FC236}">
                <a16:creationId xmlns:a16="http://schemas.microsoft.com/office/drawing/2014/main" id="{3082180E-ED24-4AAA-9C34-E736A1A0001A}"/>
              </a:ext>
            </a:extLst>
          </p:cNvPr>
          <p:cNvSpPr>
            <a:spLocks noChangeShapeType="1"/>
          </p:cNvSpPr>
          <p:nvPr/>
        </p:nvSpPr>
        <p:spPr bwMode="auto">
          <a:xfrm>
            <a:off x="1524000" y="6248400"/>
            <a:ext cx="0" cy="381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5550" name="Line 14">
            <a:extLst>
              <a:ext uri="{FF2B5EF4-FFF2-40B4-BE49-F238E27FC236}">
                <a16:creationId xmlns:a16="http://schemas.microsoft.com/office/drawing/2014/main" id="{97F1F113-CFF4-4B77-B6B9-300C28550E58}"/>
              </a:ext>
            </a:extLst>
          </p:cNvPr>
          <p:cNvSpPr>
            <a:spLocks noChangeShapeType="1"/>
          </p:cNvSpPr>
          <p:nvPr/>
        </p:nvSpPr>
        <p:spPr bwMode="auto">
          <a:xfrm>
            <a:off x="1524000" y="6629400"/>
            <a:ext cx="617220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5551" name="Line 15">
            <a:extLst>
              <a:ext uri="{FF2B5EF4-FFF2-40B4-BE49-F238E27FC236}">
                <a16:creationId xmlns:a16="http://schemas.microsoft.com/office/drawing/2014/main" id="{5DA9A59D-9DE2-4B5E-8A02-578B613B43B4}"/>
              </a:ext>
            </a:extLst>
          </p:cNvPr>
          <p:cNvSpPr>
            <a:spLocks noChangeShapeType="1"/>
          </p:cNvSpPr>
          <p:nvPr/>
        </p:nvSpPr>
        <p:spPr bwMode="auto">
          <a:xfrm flipV="1">
            <a:off x="7696200" y="6248400"/>
            <a:ext cx="0" cy="3810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5552" name="Rectangle 16">
            <a:extLst>
              <a:ext uri="{FF2B5EF4-FFF2-40B4-BE49-F238E27FC236}">
                <a16:creationId xmlns:a16="http://schemas.microsoft.com/office/drawing/2014/main" id="{38454AF0-B911-4CBC-852E-F93BBBE91A1F}"/>
              </a:ext>
            </a:extLst>
          </p:cNvPr>
          <p:cNvSpPr>
            <a:spLocks noChangeArrowheads="1"/>
          </p:cNvSpPr>
          <p:nvPr/>
        </p:nvSpPr>
        <p:spPr bwMode="auto">
          <a:xfrm>
            <a:off x="4724400" y="4198938"/>
            <a:ext cx="11430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a:ea typeface="隶书" panose="02010509060101010101" pitchFamily="49" charset="-122"/>
              </a:rPr>
              <a:t>表征关系</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C84C1211-21AF-4E13-938B-8693745B1C06}"/>
              </a:ext>
            </a:extLst>
          </p:cNvPr>
          <p:cNvSpPr txBox="1">
            <a:spLocks noRot="1" noChangeArrowheads="1"/>
          </p:cNvSpPr>
          <p:nvPr/>
        </p:nvSpPr>
        <p:spPr>
          <a:xfrm>
            <a:off x="23813"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600" b="1" dirty="0">
                <a:solidFill>
                  <a:srgbClr val="660066"/>
                </a:solidFill>
                <a:latin typeface="黑体" panose="02010609060101010101" pitchFamily="49" charset="-122"/>
                <a:ea typeface="黑体" panose="02010609060101010101" pitchFamily="49" charset="-122"/>
              </a:rPr>
              <a:t>1.1.</a:t>
            </a:r>
            <a:r>
              <a:rPr lang="en-US" altLang="zh-CN" sz="3600" b="1" dirty="0">
                <a:solidFill>
                  <a:srgbClr val="660066"/>
                </a:solidFill>
                <a:latin typeface="黑体" panose="02010609060101010101" pitchFamily="49" charset="-122"/>
                <a:ea typeface="黑体" panose="02010609060101010101" pitchFamily="49" charset="-122"/>
              </a:rPr>
              <a:t>3</a:t>
            </a:r>
            <a:r>
              <a:rPr lang="zh-CN" altLang="en-US" sz="3600" b="1" dirty="0">
                <a:solidFill>
                  <a:srgbClr val="660066"/>
                </a:solidFill>
                <a:latin typeface="黑体" panose="02010609060101010101" pitchFamily="49" charset="-122"/>
                <a:ea typeface="黑体" panose="02010609060101010101" pitchFamily="49" charset="-122"/>
              </a:rPr>
              <a:t> </a:t>
            </a:r>
            <a:r>
              <a:rPr lang="en-US" altLang="zh-CN" sz="3600" b="1" dirty="0">
                <a:solidFill>
                  <a:srgbClr val="660066"/>
                </a:solidFill>
                <a:latin typeface="黑体" panose="02010609060101010101" pitchFamily="49" charset="-122"/>
                <a:ea typeface="黑体" panose="02010609060101010101" pitchFamily="49" charset="-122"/>
              </a:rPr>
              <a:t>DIKW</a:t>
            </a:r>
            <a:r>
              <a:rPr lang="zh-CN" altLang="en-US" sz="3600" b="1" dirty="0">
                <a:solidFill>
                  <a:srgbClr val="660066"/>
                </a:solidFill>
                <a:latin typeface="黑体" panose="02010609060101010101" pitchFamily="49" charset="-122"/>
                <a:ea typeface="黑体" panose="02010609060101010101" pitchFamily="49" charset="-122"/>
              </a:rPr>
              <a:t>模型</a:t>
            </a:r>
          </a:p>
        </p:txBody>
      </p:sp>
      <p:sp>
        <p:nvSpPr>
          <p:cNvPr id="3" name="矩形 2">
            <a:extLst>
              <a:ext uri="{FF2B5EF4-FFF2-40B4-BE49-F238E27FC236}">
                <a16:creationId xmlns:a16="http://schemas.microsoft.com/office/drawing/2014/main" id="{A767ACE0-BBC2-4A77-B4C6-D27244B87066}"/>
              </a:ext>
            </a:extLst>
          </p:cNvPr>
          <p:cNvSpPr/>
          <p:nvPr/>
        </p:nvSpPr>
        <p:spPr>
          <a:xfrm>
            <a:off x="1619672" y="5746339"/>
            <a:ext cx="6336704" cy="400110"/>
          </a:xfrm>
          <a:prstGeom prst="rect">
            <a:avLst/>
          </a:prstGeom>
        </p:spPr>
        <p:txBody>
          <a:bodyPr wrap="square">
            <a:spAutoFit/>
          </a:bodyPr>
          <a:lstStyle/>
          <a:p>
            <a:r>
              <a:rPr lang="en-US" altLang="zh-CN" sz="2000" dirty="0"/>
              <a:t>Data-to-Information-to-Knowledge-to-Wisdom Model</a:t>
            </a:r>
            <a:endParaRPr lang="zh-CN" altLang="en-US" sz="2000" dirty="0"/>
          </a:p>
        </p:txBody>
      </p:sp>
      <p:pic>
        <p:nvPicPr>
          <p:cNvPr id="4" name="图片 3">
            <a:extLst>
              <a:ext uri="{FF2B5EF4-FFF2-40B4-BE49-F238E27FC236}">
                <a16:creationId xmlns:a16="http://schemas.microsoft.com/office/drawing/2014/main" id="{B9D936B3-1E66-403E-BFB8-C2BF78E182FF}"/>
              </a:ext>
            </a:extLst>
          </p:cNvPr>
          <p:cNvPicPr>
            <a:picLocks noChangeAspect="1"/>
          </p:cNvPicPr>
          <p:nvPr/>
        </p:nvPicPr>
        <p:blipFill>
          <a:blip r:embed="rId2"/>
          <a:stretch>
            <a:fillRect/>
          </a:stretch>
        </p:blipFill>
        <p:spPr>
          <a:xfrm>
            <a:off x="1197567" y="1468699"/>
            <a:ext cx="6193242" cy="4025607"/>
          </a:xfrm>
          <a:prstGeom prst="rect">
            <a:avLst/>
          </a:prstGeom>
        </p:spPr>
      </p:pic>
      <p:sp>
        <p:nvSpPr>
          <p:cNvPr id="5" name="文本框 4">
            <a:extLst>
              <a:ext uri="{FF2B5EF4-FFF2-40B4-BE49-F238E27FC236}">
                <a16:creationId xmlns:a16="http://schemas.microsoft.com/office/drawing/2014/main" id="{DA431343-FAB4-4B7A-8817-421F72A91CB5}"/>
              </a:ext>
            </a:extLst>
          </p:cNvPr>
          <p:cNvSpPr txBox="1"/>
          <p:nvPr/>
        </p:nvSpPr>
        <p:spPr>
          <a:xfrm>
            <a:off x="1079612" y="6150114"/>
            <a:ext cx="6984776" cy="70788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数据，转化为信息，升级为知识，升华为智慧，这个过程是信息的管理过程，让信息从庞大无序到分类有序</a:t>
            </a:r>
          </a:p>
        </p:txBody>
      </p:sp>
    </p:spTree>
    <p:extLst>
      <p:ext uri="{BB962C8B-B14F-4D97-AF65-F5344CB8AC3E}">
        <p14:creationId xmlns:p14="http://schemas.microsoft.com/office/powerpoint/2010/main" val="38168134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0" y="285728"/>
            <a:ext cx="571472" cy="571504"/>
          </a:xfrm>
          <a:prstGeom prst="rect">
            <a:avLst/>
          </a:prstGeom>
          <a:solidFill>
            <a:srgbClr val="5826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1071546"/>
            <a:ext cx="357158" cy="5786478"/>
          </a:xfrm>
          <a:prstGeom prst="rect">
            <a:avLst/>
          </a:prstGeom>
          <a:solidFill>
            <a:srgbClr val="D4D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Picture 1" descr="C:\Users\user\AppData\Roaming\Tencent\Users\837722370\QQ\WinTemp\RichOle\BFT22Q[%T0`SABDTI%FRHDW.png">
            <a:extLst>
              <a:ext uri="{FF2B5EF4-FFF2-40B4-BE49-F238E27FC236}">
                <a16:creationId xmlns:a16="http://schemas.microsoft.com/office/drawing/2014/main" id="{3A358D0B-B25C-4F98-A6B9-0C96E193DE70}"/>
              </a:ext>
            </a:extLst>
          </p:cNvPr>
          <p:cNvPicPr>
            <a:picLocks noChangeAspect="1" noChangeArrowheads="1"/>
          </p:cNvPicPr>
          <p:nvPr/>
        </p:nvPicPr>
        <p:blipFill>
          <a:blip r:embed="rId3"/>
          <a:srcRect/>
          <a:stretch>
            <a:fillRect/>
          </a:stretch>
        </p:blipFill>
        <p:spPr bwMode="auto">
          <a:xfrm>
            <a:off x="0" y="902920"/>
            <a:ext cx="9144000" cy="236907"/>
          </a:xfrm>
          <a:prstGeom prst="rect">
            <a:avLst/>
          </a:prstGeom>
          <a:noFill/>
        </p:spPr>
      </p:pic>
      <p:sp>
        <p:nvSpPr>
          <p:cNvPr id="3" name="文本框 2">
            <a:extLst>
              <a:ext uri="{FF2B5EF4-FFF2-40B4-BE49-F238E27FC236}">
                <a16:creationId xmlns:a16="http://schemas.microsoft.com/office/drawing/2014/main" id="{794B313A-ABBC-478F-BC9E-607FBD03A6A0}"/>
              </a:ext>
            </a:extLst>
          </p:cNvPr>
          <p:cNvSpPr txBox="1"/>
          <p:nvPr/>
        </p:nvSpPr>
        <p:spPr>
          <a:xfrm>
            <a:off x="571472" y="3429000"/>
            <a:ext cx="8465024" cy="646331"/>
          </a:xfrm>
          <a:prstGeom prst="rect">
            <a:avLst/>
          </a:prstGeom>
          <a:noFill/>
        </p:spPr>
        <p:txBody>
          <a:bodyPr wrap="square" rtlCol="0">
            <a:spAutoFit/>
          </a:bodyPr>
          <a:lstStyle/>
          <a:p>
            <a:pPr algn="ctr"/>
            <a:r>
              <a:rPr lang="en-US" altLang="zh-CN" sz="3600" b="1" dirty="0">
                <a:solidFill>
                  <a:srgbClr val="660066"/>
                </a:solidFill>
                <a:latin typeface="微软雅黑" panose="020B0503020204020204" pitchFamily="34" charset="-122"/>
                <a:ea typeface="微软雅黑" panose="020B0503020204020204" pitchFamily="34" charset="-122"/>
              </a:rPr>
              <a:t>1.1 </a:t>
            </a:r>
            <a:r>
              <a:rPr lang="zh-CN" altLang="en-US" sz="3600" b="1" dirty="0">
                <a:solidFill>
                  <a:srgbClr val="660066"/>
                </a:solidFill>
                <a:latin typeface="微软雅黑" panose="020B0503020204020204" pitchFamily="34" charset="-122"/>
                <a:ea typeface="微软雅黑" panose="020B0503020204020204" pitchFamily="34" charset="-122"/>
              </a:rPr>
              <a:t>信息</a:t>
            </a:r>
          </a:p>
        </p:txBody>
      </p:sp>
    </p:spTree>
    <p:extLst>
      <p:ext uri="{BB962C8B-B14F-4D97-AF65-F5344CB8AC3E}">
        <p14:creationId xmlns:p14="http://schemas.microsoft.com/office/powerpoint/2010/main" val="2611267696"/>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30D124A-6FD9-48D8-B638-F5CE84BAC986}"/>
              </a:ext>
            </a:extLst>
          </p:cNvPr>
          <p:cNvSpPr txBox="1">
            <a:spLocks noRot="1" noChangeArrowheads="1"/>
          </p:cNvSpPr>
          <p:nvPr/>
        </p:nvSpPr>
        <p:spPr>
          <a:xfrm>
            <a:off x="603250"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3600" b="1" dirty="0">
                <a:solidFill>
                  <a:srgbClr val="660066"/>
                </a:solidFill>
                <a:latin typeface="黑体" panose="02010609060101010101" pitchFamily="49" charset="-122"/>
                <a:ea typeface="黑体" panose="02010609060101010101" pitchFamily="49" charset="-122"/>
              </a:rPr>
              <a:t>Data</a:t>
            </a:r>
            <a:endParaRPr lang="zh-CN" altLang="en-US" sz="3600" b="1" dirty="0">
              <a:solidFill>
                <a:srgbClr val="660066"/>
              </a:solidFill>
              <a:latin typeface="黑体" panose="02010609060101010101" pitchFamily="49" charset="-122"/>
              <a:ea typeface="黑体" panose="02010609060101010101" pitchFamily="49" charset="-122"/>
            </a:endParaRPr>
          </a:p>
        </p:txBody>
      </p:sp>
      <p:sp>
        <p:nvSpPr>
          <p:cNvPr id="3" name="文本框 2">
            <a:extLst>
              <a:ext uri="{FF2B5EF4-FFF2-40B4-BE49-F238E27FC236}">
                <a16:creationId xmlns:a16="http://schemas.microsoft.com/office/drawing/2014/main" id="{2B19C1D0-EDE7-4C7F-8941-E01F6A84BAFB}"/>
              </a:ext>
            </a:extLst>
          </p:cNvPr>
          <p:cNvSpPr txBox="1"/>
          <p:nvPr/>
        </p:nvSpPr>
        <p:spPr>
          <a:xfrm>
            <a:off x="603250" y="1844824"/>
            <a:ext cx="7920880" cy="4062651"/>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数据（</a:t>
            </a:r>
            <a:r>
              <a:rPr lang="en-US" altLang="zh-CN" sz="2400" dirty="0">
                <a:latin typeface="微软雅黑" panose="020B0503020204020204" pitchFamily="34" charset="-122"/>
                <a:ea typeface="微软雅黑" panose="020B0503020204020204" pitchFamily="34" charset="-122"/>
              </a:rPr>
              <a:t>Data</a:t>
            </a:r>
            <a:r>
              <a:rPr lang="zh-CN" altLang="en-US" sz="2400" dirty="0">
                <a:latin typeface="微软雅黑" panose="020B0503020204020204" pitchFamily="34" charset="-122"/>
                <a:ea typeface="微软雅黑" panose="020B0503020204020204" pitchFamily="34" charset="-122"/>
              </a:rPr>
              <a:t>）：数字、文字、图像、符号等的集合，通过原始的观察和度量得到。</a:t>
            </a:r>
            <a:endParaRPr lang="en-US" altLang="zh-CN" sz="24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endParaRPr lang="en-US" altLang="zh-CN" sz="24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数据是最原始的素材，未被加工解释，没有回答特定的问题。</a:t>
            </a:r>
            <a:endParaRPr lang="en-US" altLang="zh-CN" sz="24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endParaRPr lang="en-US" altLang="zh-CN" sz="24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数据是载荷或记录信息的按照一定规则排列组合的物理符号。它可以是数字、文字、图像，也可以是声音或计算机代码。</a:t>
            </a:r>
            <a:endParaRPr lang="en-US" altLang="zh-CN" sz="2400" dirty="0">
              <a:latin typeface="微软雅黑" panose="020B0503020204020204" pitchFamily="34" charset="-122"/>
              <a:ea typeface="微软雅黑" panose="020B0503020204020204" pitchFamily="34" charset="-122"/>
            </a:endParaRPr>
          </a:p>
          <a:p>
            <a:endParaRPr lang="en-US" altLang="zh-CN" sz="2400" dirty="0"/>
          </a:p>
          <a:p>
            <a:endParaRPr lang="zh-CN" altLang="en-US" dirty="0"/>
          </a:p>
        </p:txBody>
      </p:sp>
    </p:spTree>
    <p:extLst>
      <p:ext uri="{BB962C8B-B14F-4D97-AF65-F5344CB8AC3E}">
        <p14:creationId xmlns:p14="http://schemas.microsoft.com/office/powerpoint/2010/main" val="37853782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30D124A-6FD9-48D8-B638-F5CE84BAC986}"/>
              </a:ext>
            </a:extLst>
          </p:cNvPr>
          <p:cNvSpPr txBox="1">
            <a:spLocks noRot="1" noChangeArrowheads="1"/>
          </p:cNvSpPr>
          <p:nvPr/>
        </p:nvSpPr>
        <p:spPr>
          <a:xfrm>
            <a:off x="603250"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3600" b="1" dirty="0">
                <a:solidFill>
                  <a:srgbClr val="660066"/>
                </a:solidFill>
                <a:latin typeface="黑体" panose="02010609060101010101" pitchFamily="49" charset="-122"/>
                <a:ea typeface="黑体" panose="02010609060101010101" pitchFamily="49" charset="-122"/>
              </a:rPr>
              <a:t>Information </a:t>
            </a:r>
            <a:endParaRPr lang="zh-CN" altLang="en-US" sz="3600" b="1" dirty="0">
              <a:solidFill>
                <a:srgbClr val="660066"/>
              </a:solidFill>
              <a:latin typeface="黑体" panose="02010609060101010101" pitchFamily="49" charset="-122"/>
              <a:ea typeface="黑体" panose="02010609060101010101" pitchFamily="49" charset="-122"/>
            </a:endParaRPr>
          </a:p>
        </p:txBody>
      </p:sp>
      <p:sp>
        <p:nvSpPr>
          <p:cNvPr id="3" name="文本框 2">
            <a:extLst>
              <a:ext uri="{FF2B5EF4-FFF2-40B4-BE49-F238E27FC236}">
                <a16:creationId xmlns:a16="http://schemas.microsoft.com/office/drawing/2014/main" id="{2B19C1D0-EDE7-4C7F-8941-E01F6A84BAFB}"/>
              </a:ext>
            </a:extLst>
          </p:cNvPr>
          <p:cNvSpPr txBox="1"/>
          <p:nvPr/>
        </p:nvSpPr>
        <p:spPr>
          <a:xfrm>
            <a:off x="467544" y="1143000"/>
            <a:ext cx="7920880" cy="446276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信息（</a:t>
            </a:r>
            <a:r>
              <a:rPr lang="en-US" altLang="zh-CN" sz="2000" dirty="0">
                <a:latin typeface="微软雅黑" panose="020B0503020204020204" pitchFamily="34" charset="-122"/>
                <a:ea typeface="微软雅黑" panose="020B0503020204020204" pitchFamily="34" charset="-122"/>
              </a:rPr>
              <a:t> Information </a:t>
            </a:r>
            <a:r>
              <a:rPr lang="zh-CN" altLang="en-US" sz="2000" dirty="0">
                <a:latin typeface="微软雅黑" panose="020B0503020204020204" pitchFamily="34" charset="-122"/>
                <a:ea typeface="微软雅黑" panose="020B0503020204020204" pitchFamily="34" charset="-122"/>
              </a:rPr>
              <a:t>）：通过某种方式组织和处理数据，分析数据间的关系，数据就有了意义。这种经加工处理后有逻辑的数据，称之为信息。</a:t>
            </a: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信息是已被处理，具有逻辑关系的数据，是对数据的解释，这种信息对接受者具有意义。</a:t>
            </a: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回答的问题：</a:t>
            </a:r>
            <a:r>
              <a:rPr lang="en-US" altLang="zh-CN" sz="2000" dirty="0">
                <a:latin typeface="微软雅黑" panose="020B0503020204020204" pitchFamily="34" charset="-122"/>
                <a:ea typeface="微软雅黑" panose="020B0503020204020204" pitchFamily="34" charset="-122"/>
              </a:rPr>
              <a:t>Who, What, Where, When</a:t>
            </a:r>
          </a:p>
          <a:p>
            <a:pPr marL="342900" indent="-342900">
              <a:buFont typeface="Arial" panose="020B0604020202020204" pitchFamily="34" charset="0"/>
              <a:buChar char="•"/>
            </a:pP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人们对信息的获取只能通过对数据背景和规则的解读。背景是接收者针对特定数据的信息准备。信息是数据载荷的内容，对于同一信息，其数据表现形式可以多种多样。</a:t>
            </a:r>
            <a:endParaRPr lang="en-US" altLang="zh-CN" sz="2000" dirty="0"/>
          </a:p>
          <a:p>
            <a:pPr marL="342900" indent="-342900">
              <a:buFont typeface="Arial" panose="020B0604020202020204" pitchFamily="34" charset="0"/>
              <a:buChar char="•"/>
            </a:pPr>
            <a:endParaRPr lang="en-US" altLang="zh-CN" sz="2000" dirty="0">
              <a:latin typeface="微软雅黑" panose="020B0503020204020204" pitchFamily="34" charset="-122"/>
              <a:ea typeface="微软雅黑" panose="020B0503020204020204" pitchFamily="34" charset="-122"/>
            </a:endParaRPr>
          </a:p>
          <a:p>
            <a:pPr algn="ctr">
              <a:lnSpc>
                <a:spcPct val="130000"/>
              </a:lnSpc>
            </a:pPr>
            <a:r>
              <a:rPr lang="en-US" altLang="zh-CN" sz="2000" dirty="0">
                <a:latin typeface="微软雅黑" panose="020B0503020204020204" pitchFamily="34" charset="-122"/>
                <a:ea typeface="微软雅黑" panose="020B0503020204020204" pitchFamily="34" charset="-122"/>
              </a:rPr>
              <a:t>              </a:t>
            </a:r>
            <a:r>
              <a:rPr lang="zh-CN" altLang="en-US" sz="2000" b="1" dirty="0">
                <a:solidFill>
                  <a:srgbClr val="683799"/>
                </a:solidFill>
                <a:latin typeface="微软雅黑" panose="020B0503020204020204" pitchFamily="34" charset="-122"/>
                <a:ea typeface="微软雅黑" panose="020B0503020204020204" pitchFamily="34" charset="-122"/>
              </a:rPr>
              <a:t>数据 + 背景 = 信息</a:t>
            </a:r>
            <a:endParaRPr lang="en-US" altLang="zh-CN" sz="2000" b="1" dirty="0">
              <a:solidFill>
                <a:srgbClr val="683799"/>
              </a:solidFill>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33069854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30D124A-6FD9-48D8-B638-F5CE84BAC986}"/>
              </a:ext>
            </a:extLst>
          </p:cNvPr>
          <p:cNvSpPr txBox="1">
            <a:spLocks noRot="1" noChangeArrowheads="1"/>
          </p:cNvSpPr>
          <p:nvPr/>
        </p:nvSpPr>
        <p:spPr>
          <a:xfrm>
            <a:off x="603250"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3600" b="1" dirty="0">
                <a:solidFill>
                  <a:srgbClr val="660066"/>
                </a:solidFill>
                <a:latin typeface="黑体" panose="02010609060101010101" pitchFamily="49" charset="-122"/>
                <a:ea typeface="黑体" panose="02010609060101010101" pitchFamily="49" charset="-122"/>
              </a:rPr>
              <a:t>Knowledge </a:t>
            </a:r>
            <a:endParaRPr lang="zh-CN" altLang="en-US" sz="3600" b="1" dirty="0">
              <a:solidFill>
                <a:srgbClr val="660066"/>
              </a:solidFill>
              <a:latin typeface="黑体" panose="02010609060101010101" pitchFamily="49" charset="-122"/>
              <a:ea typeface="黑体" panose="02010609060101010101" pitchFamily="49" charset="-122"/>
            </a:endParaRPr>
          </a:p>
        </p:txBody>
      </p:sp>
      <p:sp>
        <p:nvSpPr>
          <p:cNvPr id="3" name="文本框 2">
            <a:extLst>
              <a:ext uri="{FF2B5EF4-FFF2-40B4-BE49-F238E27FC236}">
                <a16:creationId xmlns:a16="http://schemas.microsoft.com/office/drawing/2014/main" id="{2B19C1D0-EDE7-4C7F-8941-E01F6A84BAFB}"/>
              </a:ext>
            </a:extLst>
          </p:cNvPr>
          <p:cNvSpPr txBox="1"/>
          <p:nvPr/>
        </p:nvSpPr>
        <p:spPr>
          <a:xfrm>
            <a:off x="467544" y="1164254"/>
            <a:ext cx="7920880" cy="5509200"/>
          </a:xfrm>
          <a:prstGeom prst="rect">
            <a:avLst/>
          </a:prstGeom>
          <a:noFill/>
        </p:spPr>
        <p:txBody>
          <a:bodyPr wrap="square" rtlCol="0">
            <a:spAutoFit/>
          </a:bodyPr>
          <a:lstStyle/>
          <a:p>
            <a:r>
              <a:rPr lang="zh-CN" altLang="en-US" sz="2000" b="1" dirty="0">
                <a:latin typeface="微软雅黑" panose="020B0503020204020204" pitchFamily="34" charset="-122"/>
                <a:ea typeface="微软雅黑" panose="020B0503020204020204" pitchFamily="34" charset="-122"/>
              </a:rPr>
              <a:t>知识（</a:t>
            </a:r>
            <a:r>
              <a:rPr lang="en-US" altLang="zh-CN" sz="2000" b="1" dirty="0">
                <a:latin typeface="微软雅黑" panose="020B0503020204020204" pitchFamily="34" charset="-122"/>
                <a:ea typeface="微软雅黑" panose="020B0503020204020204" pitchFamily="34" charset="-122"/>
              </a:rPr>
              <a:t>Knowledge</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 </a:t>
            </a:r>
            <a:r>
              <a:rPr lang="zh-CN" altLang="en-US" sz="2000" b="1" dirty="0">
                <a:latin typeface="微软雅黑" panose="020B0503020204020204" pitchFamily="34" charset="-122"/>
                <a:ea typeface="微软雅黑" panose="020B0503020204020204" pitchFamily="34" charset="-122"/>
              </a:rPr>
              <a:t>知识是从相关信息中过滤、加工、提炼而得到的有用资料。</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有用的信息）</a:t>
            </a:r>
            <a:endParaRPr lang="en-US" altLang="zh-CN" sz="2000" b="1"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特殊背景或语境下，知识将数据与信息、信息与其在行动中的应用之间建立有意义的联系，它体现了信息的本质、原则和经验。</a:t>
            </a: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回答的问题：</a:t>
            </a:r>
            <a:r>
              <a:rPr lang="en-US" altLang="zh-CN" sz="2000" dirty="0">
                <a:latin typeface="微软雅黑" panose="020B0503020204020204" pitchFamily="34" charset="-122"/>
                <a:ea typeface="微软雅黑" panose="020B0503020204020204" pitchFamily="34" charset="-122"/>
              </a:rPr>
              <a:t>How</a:t>
            </a:r>
          </a:p>
          <a:p>
            <a:pPr marL="342900" indent="-342900">
              <a:buFont typeface="Arial" panose="020B0604020202020204" pitchFamily="34" charset="0"/>
              <a:buChar char="•"/>
            </a:pP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知识是信息接收者通过对信息的提炼和推理而获得的正确结论，是人通过信息对自然界、人类社会以及思维方式与运动规律的认识与掌握，是人的大脑通过思维重新组合的、系统化的信息集合。知识经过推理和分析，可能产生新的知识。</a:t>
            </a: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endParaRPr lang="en-US" altLang="zh-CN" sz="2000" dirty="0">
              <a:latin typeface="微软雅黑" panose="020B0503020204020204" pitchFamily="34" charset="-122"/>
              <a:ea typeface="微软雅黑" panose="020B0503020204020204" pitchFamily="34" charset="-122"/>
            </a:endParaRPr>
          </a:p>
          <a:p>
            <a:pPr algn="ctr"/>
            <a:r>
              <a:rPr lang="zh-CN" altLang="en-US" sz="2000" b="1" dirty="0">
                <a:solidFill>
                  <a:srgbClr val="683799"/>
                </a:solidFill>
                <a:latin typeface="微软雅黑" panose="020B0503020204020204" pitchFamily="34" charset="-122"/>
                <a:ea typeface="微软雅黑" panose="020B0503020204020204" pitchFamily="34" charset="-122"/>
              </a:rPr>
              <a:t>信息 </a:t>
            </a:r>
            <a:r>
              <a:rPr lang="en-US" altLang="zh-CN" sz="2000" b="1" dirty="0">
                <a:solidFill>
                  <a:srgbClr val="683799"/>
                </a:solidFill>
                <a:latin typeface="微软雅黑" panose="020B0503020204020204" pitchFamily="34" charset="-122"/>
                <a:ea typeface="微软雅黑" panose="020B0503020204020204" pitchFamily="34" charset="-122"/>
              </a:rPr>
              <a:t>+ </a:t>
            </a:r>
            <a:r>
              <a:rPr lang="zh-CN" altLang="en-US" sz="2000" b="1" dirty="0">
                <a:solidFill>
                  <a:srgbClr val="683799"/>
                </a:solidFill>
                <a:latin typeface="微软雅黑" panose="020B0503020204020204" pitchFamily="34" charset="-122"/>
                <a:ea typeface="微软雅黑" panose="020B0503020204020204" pitchFamily="34" charset="-122"/>
              </a:rPr>
              <a:t>经验 </a:t>
            </a:r>
            <a:r>
              <a:rPr lang="en-US" altLang="zh-CN" sz="2000" b="1" dirty="0">
                <a:solidFill>
                  <a:srgbClr val="683799"/>
                </a:solidFill>
                <a:latin typeface="微软雅黑" panose="020B0503020204020204" pitchFamily="34" charset="-122"/>
                <a:ea typeface="微软雅黑" panose="020B0503020204020204" pitchFamily="34" charset="-122"/>
              </a:rPr>
              <a:t>= </a:t>
            </a:r>
            <a:r>
              <a:rPr lang="zh-CN" altLang="en-US" sz="2000" b="1" dirty="0">
                <a:solidFill>
                  <a:srgbClr val="683799"/>
                </a:solidFill>
                <a:latin typeface="微软雅黑" panose="020B0503020204020204" pitchFamily="34" charset="-122"/>
                <a:ea typeface="微软雅黑" panose="020B0503020204020204" pitchFamily="34" charset="-122"/>
              </a:rPr>
              <a:t>知识</a:t>
            </a:r>
            <a:endParaRPr lang="en-US" altLang="zh-CN" sz="2000" dirty="0">
              <a:latin typeface="微软雅黑" panose="020B0503020204020204" pitchFamily="34" charset="-122"/>
              <a:ea typeface="微软雅黑" panose="020B0503020204020204" pitchFamily="34" charset="-122"/>
            </a:endParaRPr>
          </a:p>
          <a:p>
            <a:endParaRPr lang="en-US" altLang="zh-CN" dirty="0"/>
          </a:p>
          <a:p>
            <a:endParaRPr lang="en-US" altLang="zh-CN" dirty="0"/>
          </a:p>
          <a:p>
            <a:endParaRPr lang="en-US" altLang="zh-CN" dirty="0"/>
          </a:p>
          <a:p>
            <a:endParaRPr lang="zh-CN" altLang="en-US" dirty="0"/>
          </a:p>
        </p:txBody>
      </p:sp>
    </p:spTree>
    <p:extLst>
      <p:ext uri="{BB962C8B-B14F-4D97-AF65-F5344CB8AC3E}">
        <p14:creationId xmlns:p14="http://schemas.microsoft.com/office/powerpoint/2010/main" val="42847456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30D124A-6FD9-48D8-B638-F5CE84BAC986}"/>
              </a:ext>
            </a:extLst>
          </p:cNvPr>
          <p:cNvSpPr txBox="1">
            <a:spLocks noRot="1" noChangeArrowheads="1"/>
          </p:cNvSpPr>
          <p:nvPr/>
        </p:nvSpPr>
        <p:spPr>
          <a:xfrm>
            <a:off x="603250" y="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3600" b="1" dirty="0">
                <a:solidFill>
                  <a:srgbClr val="660066"/>
                </a:solidFill>
                <a:latin typeface="黑体" panose="02010609060101010101" pitchFamily="49" charset="-122"/>
                <a:ea typeface="黑体" panose="02010609060101010101" pitchFamily="49" charset="-122"/>
              </a:rPr>
              <a:t>Wisdom </a:t>
            </a:r>
            <a:endParaRPr lang="zh-CN" altLang="en-US" sz="3600" b="1" dirty="0">
              <a:solidFill>
                <a:srgbClr val="660066"/>
              </a:solidFill>
              <a:latin typeface="黑体" panose="02010609060101010101" pitchFamily="49" charset="-122"/>
              <a:ea typeface="黑体" panose="02010609060101010101" pitchFamily="49" charset="-122"/>
            </a:endParaRPr>
          </a:p>
        </p:txBody>
      </p:sp>
      <p:sp>
        <p:nvSpPr>
          <p:cNvPr id="3" name="文本框 2">
            <a:extLst>
              <a:ext uri="{FF2B5EF4-FFF2-40B4-BE49-F238E27FC236}">
                <a16:creationId xmlns:a16="http://schemas.microsoft.com/office/drawing/2014/main" id="{2B19C1D0-EDE7-4C7F-8941-E01F6A84BAFB}"/>
              </a:ext>
            </a:extLst>
          </p:cNvPr>
          <p:cNvSpPr txBox="1"/>
          <p:nvPr/>
        </p:nvSpPr>
        <p:spPr>
          <a:xfrm>
            <a:off x="467544" y="1340768"/>
            <a:ext cx="7920880" cy="4401205"/>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智慧（</a:t>
            </a:r>
            <a:r>
              <a:rPr lang="en-US" altLang="zh-CN" sz="2800" b="1" dirty="0">
                <a:latin typeface="微软雅黑" panose="020B0503020204020204" pitchFamily="34" charset="-122"/>
                <a:ea typeface="微软雅黑" panose="020B0503020204020204" pitchFamily="34" charset="-122"/>
              </a:rPr>
              <a:t>Wisdom</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a:t>
            </a:r>
          </a:p>
          <a:p>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智慧是人类所表现出来的一种独有的能力。主要表现为：收集、加工、应用、传播知识的能力，以及对事物发展的前瞻性看法。</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在知识的基础之上，通过经验、阅历、见识的积累，而形成对事物的深刻认识、远见，体现为一种卓越的判断力。</a:t>
            </a: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回答的问题：</a:t>
            </a:r>
            <a:r>
              <a:rPr lang="en-US" altLang="zh-CN" sz="2000" dirty="0">
                <a:latin typeface="微软雅黑" panose="020B0503020204020204" pitchFamily="34" charset="-122"/>
                <a:ea typeface="微软雅黑" panose="020B0503020204020204" pitchFamily="34" charset="-122"/>
              </a:rPr>
              <a:t>Why</a:t>
            </a:r>
          </a:p>
          <a:p>
            <a:pPr marL="342900" indent="-342900">
              <a:buFont typeface="Arial" panose="020B0604020202020204" pitchFamily="34" charset="0"/>
              <a:buChar char="•"/>
            </a:pP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endParaRPr lang="en-US" altLang="zh-CN" dirty="0"/>
          </a:p>
          <a:p>
            <a:endParaRPr lang="en-US" altLang="zh-CN" dirty="0"/>
          </a:p>
          <a:p>
            <a:endParaRPr lang="en-US" altLang="zh-CN" dirty="0"/>
          </a:p>
          <a:p>
            <a:endParaRPr lang="zh-CN" altLang="en-US" dirty="0"/>
          </a:p>
        </p:txBody>
      </p:sp>
    </p:spTree>
    <p:extLst>
      <p:ext uri="{BB962C8B-B14F-4D97-AF65-F5344CB8AC3E}">
        <p14:creationId xmlns:p14="http://schemas.microsoft.com/office/powerpoint/2010/main" val="326548028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标题 1"/>
          <p:cNvSpPr txBox="1">
            <a:spLocks noChangeArrowheads="1"/>
          </p:cNvSpPr>
          <p:nvPr/>
        </p:nvSpPr>
        <p:spPr bwMode="auto">
          <a:xfrm>
            <a:off x="755650" y="404813"/>
            <a:ext cx="781685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 typeface="Arial" panose="020B0604020202020204" pitchFamily="34" charset="0"/>
              <a:buNone/>
            </a:pPr>
            <a:endParaRPr lang="zh-CN" altLang="en-US" b="1" dirty="0">
              <a:solidFill>
                <a:srgbClr val="58267E"/>
              </a:solidFill>
              <a:latin typeface="黑体" panose="02010609060101010101" pitchFamily="49" charset="-122"/>
              <a:ea typeface="黑体" panose="02010609060101010101" pitchFamily="49" charset="-122"/>
            </a:endParaRPr>
          </a:p>
        </p:txBody>
      </p:sp>
      <p:sp>
        <p:nvSpPr>
          <p:cNvPr id="9" name="矩形 8"/>
          <p:cNvSpPr/>
          <p:nvPr/>
        </p:nvSpPr>
        <p:spPr>
          <a:xfrm>
            <a:off x="0" y="1071563"/>
            <a:ext cx="357188" cy="5786437"/>
          </a:xfrm>
          <a:prstGeom prst="rect">
            <a:avLst/>
          </a:prstGeom>
          <a:solidFill>
            <a:srgbClr val="D4D9E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10" name="矩形 9"/>
          <p:cNvSpPr/>
          <p:nvPr/>
        </p:nvSpPr>
        <p:spPr>
          <a:xfrm>
            <a:off x="0" y="285750"/>
            <a:ext cx="571500" cy="571500"/>
          </a:xfrm>
          <a:prstGeom prst="rect">
            <a:avLst/>
          </a:prstGeom>
          <a:solidFill>
            <a:srgbClr val="5826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pic>
        <p:nvPicPr>
          <p:cNvPr id="26629" name="Picture 1" descr="C:\Users\user\AppData\Roaming\Tencent\Users\837722370\QQ\WinTemp\RichOle\BFT22Q[%T0`SABDTI%FRHD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908050"/>
            <a:ext cx="9144000"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30" name="内容占位符 2"/>
          <p:cNvSpPr txBox="1">
            <a:spLocks noChangeArrowheads="1"/>
          </p:cNvSpPr>
          <p:nvPr/>
        </p:nvSpPr>
        <p:spPr bwMode="auto">
          <a:xfrm>
            <a:off x="544513" y="935038"/>
            <a:ext cx="8001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buFont typeface="Wingdings" panose="05000000000000000000" pitchFamily="2" charset="2"/>
              <a:buChar char="Ø"/>
            </a:pPr>
            <a:endParaRPr lang="en-US" altLang="zh-CN" sz="1800">
              <a:latin typeface="微软雅黑" panose="020B0503020204020204" pitchFamily="34" charset="-122"/>
              <a:ea typeface="微软雅黑" panose="020B0503020204020204" pitchFamily="34" charset="-122"/>
            </a:endParaRPr>
          </a:p>
        </p:txBody>
      </p:sp>
      <p:graphicFrame>
        <p:nvGraphicFramePr>
          <p:cNvPr id="2" name="图示 1"/>
          <p:cNvGraphicFramePr/>
          <p:nvPr/>
        </p:nvGraphicFramePr>
        <p:xfrm>
          <a:off x="571472" y="1498826"/>
          <a:ext cx="8280920" cy="447559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上箭头标注 2"/>
          <p:cNvSpPr/>
          <p:nvPr/>
        </p:nvSpPr>
        <p:spPr>
          <a:xfrm>
            <a:off x="2268538" y="3357563"/>
            <a:ext cx="2952750" cy="2428875"/>
          </a:xfrm>
          <a:prstGeom prst="upArrowCallout">
            <a:avLst/>
          </a:prstGeom>
        </p:spPr>
        <p:style>
          <a:lnRef idx="2">
            <a:schemeClr val="accent4"/>
          </a:lnRef>
          <a:fillRef idx="1">
            <a:schemeClr val="lt1"/>
          </a:fillRef>
          <a:effectRef idx="0">
            <a:schemeClr val="accent4"/>
          </a:effectRef>
          <a:fontRef idx="minor">
            <a:schemeClr val="dk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r>
              <a:rPr lang="zh-CN" altLang="en-US" sz="1800" b="1" noProof="1">
                <a:solidFill>
                  <a:srgbClr val="000000"/>
                </a:solidFill>
                <a:sym typeface="+mn-ea"/>
              </a:rPr>
              <a:t>主要是在以文献资源为载体的信息环节积累和发挥作用。</a:t>
            </a:r>
            <a:endParaRPr lang="zh-CN" altLang="zh-CN" sz="1800" b="1" noProof="1">
              <a:solidFill>
                <a:srgbClr val="000000"/>
              </a:solidFill>
              <a:sym typeface="+mn-ea"/>
            </a:endParaRPr>
          </a:p>
          <a:p>
            <a:pPr algn="ctr" eaLnBrk="1" hangingPunct="1">
              <a:spcBef>
                <a:spcPct val="0"/>
              </a:spcBef>
              <a:buFontTx/>
              <a:buNone/>
              <a:defRPr/>
            </a:pPr>
            <a:r>
              <a:rPr lang="zh-CN" altLang="en-US" sz="1800" b="1" noProof="1">
                <a:solidFill>
                  <a:srgbClr val="000000"/>
                </a:solidFill>
                <a:sym typeface="+mn-ea"/>
              </a:rPr>
              <a:t>社会科学的传统认知模式和实践模式大多局限于此。</a:t>
            </a:r>
          </a:p>
        </p:txBody>
      </p:sp>
    </p:spTree>
    <p:extLst>
      <p:ext uri="{BB962C8B-B14F-4D97-AF65-F5344CB8AC3E}">
        <p14:creationId xmlns:p14="http://schemas.microsoft.com/office/powerpoint/2010/main" val="2046523263"/>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标题 1"/>
          <p:cNvSpPr txBox="1">
            <a:spLocks noChangeArrowheads="1"/>
          </p:cNvSpPr>
          <p:nvPr/>
        </p:nvSpPr>
        <p:spPr bwMode="auto">
          <a:xfrm>
            <a:off x="755650" y="404813"/>
            <a:ext cx="781685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 typeface="Arial" panose="020B0604020202020204" pitchFamily="34" charset="0"/>
              <a:buNone/>
            </a:pPr>
            <a:endParaRPr lang="zh-CN" altLang="en-US" b="1" dirty="0">
              <a:solidFill>
                <a:srgbClr val="58267E"/>
              </a:solidFill>
              <a:latin typeface="黑体" panose="02010609060101010101" pitchFamily="49" charset="-122"/>
              <a:ea typeface="黑体" panose="02010609060101010101" pitchFamily="49" charset="-122"/>
            </a:endParaRPr>
          </a:p>
        </p:txBody>
      </p:sp>
      <p:sp>
        <p:nvSpPr>
          <p:cNvPr id="9" name="矩形 8"/>
          <p:cNvSpPr/>
          <p:nvPr/>
        </p:nvSpPr>
        <p:spPr>
          <a:xfrm>
            <a:off x="0" y="1071563"/>
            <a:ext cx="357188" cy="5786437"/>
          </a:xfrm>
          <a:prstGeom prst="rect">
            <a:avLst/>
          </a:prstGeom>
          <a:solidFill>
            <a:srgbClr val="D4D9E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10" name="矩形 9"/>
          <p:cNvSpPr/>
          <p:nvPr/>
        </p:nvSpPr>
        <p:spPr>
          <a:xfrm>
            <a:off x="0" y="285750"/>
            <a:ext cx="571500" cy="571500"/>
          </a:xfrm>
          <a:prstGeom prst="rect">
            <a:avLst/>
          </a:prstGeom>
          <a:solidFill>
            <a:srgbClr val="5826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pic>
        <p:nvPicPr>
          <p:cNvPr id="28677" name="Picture 1" descr="C:\Users\user\AppData\Roaming\Tencent\Users\837722370\QQ\WinTemp\RichOle\BFT22Q[%T0`SABDTI%FRHD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908050"/>
            <a:ext cx="9144000"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8" name="内容占位符 2"/>
          <p:cNvSpPr txBox="1">
            <a:spLocks noChangeArrowheads="1"/>
          </p:cNvSpPr>
          <p:nvPr/>
        </p:nvSpPr>
        <p:spPr bwMode="auto">
          <a:xfrm>
            <a:off x="571500" y="1374775"/>
            <a:ext cx="8001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buFont typeface="Wingdings" panose="05000000000000000000" pitchFamily="2" charset="2"/>
              <a:buChar char="Ø"/>
            </a:pPr>
            <a:endParaRPr lang="en-US" altLang="zh-CN" sz="1800">
              <a:latin typeface="微软雅黑" panose="020B0503020204020204" pitchFamily="34" charset="-122"/>
              <a:ea typeface="微软雅黑" panose="020B0503020204020204" pitchFamily="34" charset="-122"/>
            </a:endParaRPr>
          </a:p>
        </p:txBody>
      </p:sp>
      <p:graphicFrame>
        <p:nvGraphicFramePr>
          <p:cNvPr id="2" name="图示 1"/>
          <p:cNvGraphicFramePr/>
          <p:nvPr/>
        </p:nvGraphicFramePr>
        <p:xfrm>
          <a:off x="571472" y="1498826"/>
          <a:ext cx="8280920" cy="447559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3" name="上箭头标注 12"/>
          <p:cNvSpPr/>
          <p:nvPr/>
        </p:nvSpPr>
        <p:spPr>
          <a:xfrm>
            <a:off x="285750" y="4240213"/>
            <a:ext cx="1982788" cy="1755775"/>
          </a:xfrm>
          <a:prstGeom prst="upArrowCallout">
            <a:avLst/>
          </a:prstGeom>
        </p:spPr>
        <p:style>
          <a:lnRef idx="2">
            <a:schemeClr val="accent4"/>
          </a:lnRef>
          <a:fillRef idx="1">
            <a:schemeClr val="lt1"/>
          </a:fillRef>
          <a:effectRef idx="0">
            <a:schemeClr val="accent4"/>
          </a:effectRef>
          <a:fontRef idx="minor">
            <a:schemeClr val="dk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r>
              <a:rPr lang="zh-CN" altLang="en-US" sz="1800" b="1" noProof="1">
                <a:solidFill>
                  <a:srgbClr val="FF0000"/>
                </a:solidFill>
                <a:sym typeface="+mn-ea"/>
              </a:rPr>
              <a:t>生长点</a:t>
            </a:r>
            <a:r>
              <a:rPr lang="zh-CN" altLang="zh-CN" sz="1800" b="1" noProof="1">
                <a:solidFill>
                  <a:srgbClr val="FF0000"/>
                </a:solidFill>
                <a:sym typeface="+mn-ea"/>
              </a:rPr>
              <a:t>1</a:t>
            </a:r>
            <a:r>
              <a:rPr lang="zh-CN" altLang="en-US" sz="1800" noProof="1">
                <a:solidFill>
                  <a:srgbClr val="000000"/>
                </a:solidFill>
                <a:sym typeface="+mn-ea"/>
              </a:rPr>
              <a:t>：</a:t>
            </a:r>
            <a:endParaRPr lang="zh-CN" altLang="zh-CN" sz="1800" noProof="1">
              <a:solidFill>
                <a:srgbClr val="000000"/>
              </a:solidFill>
              <a:sym typeface="+mn-ea"/>
            </a:endParaRPr>
          </a:p>
          <a:p>
            <a:pPr algn="ctr" eaLnBrk="1" hangingPunct="1">
              <a:spcBef>
                <a:spcPct val="0"/>
              </a:spcBef>
              <a:buFontTx/>
              <a:buNone/>
              <a:defRPr/>
            </a:pPr>
            <a:r>
              <a:rPr lang="zh-CN" altLang="en-US" sz="1800" noProof="1">
                <a:solidFill>
                  <a:srgbClr val="000000"/>
                </a:solidFill>
                <a:sym typeface="+mn-ea"/>
              </a:rPr>
              <a:t>数据赋能</a:t>
            </a:r>
            <a:endParaRPr lang="zh-CN" altLang="zh-CN" sz="1800" noProof="1">
              <a:solidFill>
                <a:srgbClr val="000000"/>
              </a:solidFill>
              <a:sym typeface="+mn-ea"/>
            </a:endParaRPr>
          </a:p>
          <a:p>
            <a:pPr algn="ctr" eaLnBrk="1" hangingPunct="1">
              <a:spcBef>
                <a:spcPct val="0"/>
              </a:spcBef>
              <a:buFontTx/>
              <a:buNone/>
              <a:defRPr/>
            </a:pPr>
            <a:r>
              <a:rPr lang="zh-CN" altLang="en-US" sz="1800" noProof="1">
                <a:solidFill>
                  <a:srgbClr val="000000"/>
                </a:solidFill>
                <a:sym typeface="+mn-ea"/>
              </a:rPr>
              <a:t>与数据服务</a:t>
            </a:r>
          </a:p>
        </p:txBody>
      </p:sp>
      <p:sp>
        <p:nvSpPr>
          <p:cNvPr id="14" name="上箭头标注 13"/>
          <p:cNvSpPr/>
          <p:nvPr/>
        </p:nvSpPr>
        <p:spPr>
          <a:xfrm>
            <a:off x="4895850" y="4257675"/>
            <a:ext cx="1982788" cy="1755775"/>
          </a:xfrm>
          <a:prstGeom prst="upArrowCallout">
            <a:avLst/>
          </a:prstGeom>
        </p:spPr>
        <p:style>
          <a:lnRef idx="2">
            <a:schemeClr val="accent4"/>
          </a:lnRef>
          <a:fillRef idx="1">
            <a:schemeClr val="lt1"/>
          </a:fillRef>
          <a:effectRef idx="0">
            <a:schemeClr val="accent4"/>
          </a:effectRef>
          <a:fontRef idx="minor">
            <a:schemeClr val="dk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r>
              <a:rPr lang="zh-CN" altLang="en-US" sz="1800" b="1" noProof="1">
                <a:solidFill>
                  <a:srgbClr val="FF0000"/>
                </a:solidFill>
                <a:sym typeface="+mn-ea"/>
              </a:rPr>
              <a:t>生长点</a:t>
            </a:r>
            <a:r>
              <a:rPr lang="zh-CN" altLang="zh-CN" sz="1800" b="1" noProof="1">
                <a:solidFill>
                  <a:srgbClr val="FF0000"/>
                </a:solidFill>
                <a:sym typeface="+mn-ea"/>
              </a:rPr>
              <a:t>2</a:t>
            </a:r>
            <a:r>
              <a:rPr lang="zh-CN" altLang="en-US" sz="1800" noProof="1">
                <a:solidFill>
                  <a:srgbClr val="000000"/>
                </a:solidFill>
                <a:sym typeface="+mn-ea"/>
              </a:rPr>
              <a:t>：</a:t>
            </a:r>
            <a:endParaRPr lang="zh-CN" altLang="zh-CN" sz="1800" noProof="1">
              <a:solidFill>
                <a:srgbClr val="000000"/>
              </a:solidFill>
              <a:sym typeface="+mn-ea"/>
            </a:endParaRPr>
          </a:p>
          <a:p>
            <a:pPr algn="ctr" eaLnBrk="1" hangingPunct="1">
              <a:spcBef>
                <a:spcPct val="0"/>
              </a:spcBef>
              <a:buFontTx/>
              <a:buNone/>
              <a:defRPr/>
            </a:pPr>
            <a:r>
              <a:rPr lang="zh-CN" altLang="en-US" sz="1800" noProof="1">
                <a:solidFill>
                  <a:srgbClr val="000000"/>
                </a:solidFill>
                <a:sym typeface="+mn-ea"/>
              </a:rPr>
              <a:t>知识服务的</a:t>
            </a:r>
            <a:endParaRPr lang="zh-CN" altLang="zh-CN" sz="1800" noProof="1">
              <a:solidFill>
                <a:srgbClr val="000000"/>
              </a:solidFill>
              <a:sym typeface="+mn-ea"/>
            </a:endParaRPr>
          </a:p>
          <a:p>
            <a:pPr algn="ctr" eaLnBrk="1" hangingPunct="1">
              <a:spcBef>
                <a:spcPct val="0"/>
              </a:spcBef>
              <a:buFontTx/>
              <a:buNone/>
              <a:defRPr/>
            </a:pPr>
            <a:r>
              <a:rPr lang="zh-CN" altLang="en-US" sz="1800" noProof="1">
                <a:solidFill>
                  <a:srgbClr val="000000"/>
                </a:solidFill>
                <a:sym typeface="+mn-ea"/>
              </a:rPr>
              <a:t>新模式、新技术</a:t>
            </a:r>
          </a:p>
        </p:txBody>
      </p:sp>
      <p:sp>
        <p:nvSpPr>
          <p:cNvPr id="15" name="上箭头标注 14"/>
          <p:cNvSpPr/>
          <p:nvPr/>
        </p:nvSpPr>
        <p:spPr>
          <a:xfrm>
            <a:off x="7085013" y="4240213"/>
            <a:ext cx="1981200" cy="1755775"/>
          </a:xfrm>
          <a:prstGeom prst="upArrowCallout">
            <a:avLst/>
          </a:prstGeom>
        </p:spPr>
        <p:style>
          <a:lnRef idx="2">
            <a:schemeClr val="accent4"/>
          </a:lnRef>
          <a:fillRef idx="1">
            <a:schemeClr val="lt1"/>
          </a:fillRef>
          <a:effectRef idx="0">
            <a:schemeClr val="accent4"/>
          </a:effectRef>
          <a:fontRef idx="minor">
            <a:schemeClr val="dk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r>
              <a:rPr lang="zh-CN" altLang="en-US" sz="1800" b="1" noProof="1">
                <a:solidFill>
                  <a:srgbClr val="FF0000"/>
                </a:solidFill>
                <a:sym typeface="+mn-ea"/>
              </a:rPr>
              <a:t>生长点</a:t>
            </a:r>
            <a:r>
              <a:rPr lang="zh-CN" altLang="zh-CN" sz="1800" b="1" noProof="1">
                <a:solidFill>
                  <a:srgbClr val="FF0000"/>
                </a:solidFill>
                <a:sym typeface="+mn-ea"/>
              </a:rPr>
              <a:t>3</a:t>
            </a:r>
            <a:r>
              <a:rPr lang="zh-CN" altLang="en-US" sz="1800" noProof="1">
                <a:solidFill>
                  <a:srgbClr val="000000"/>
                </a:solidFill>
                <a:sym typeface="+mn-ea"/>
              </a:rPr>
              <a:t>：</a:t>
            </a:r>
            <a:endParaRPr lang="zh-CN" altLang="zh-CN" sz="1800" noProof="1">
              <a:solidFill>
                <a:srgbClr val="000000"/>
              </a:solidFill>
              <a:sym typeface="+mn-ea"/>
            </a:endParaRPr>
          </a:p>
          <a:p>
            <a:pPr algn="ctr" eaLnBrk="1" hangingPunct="1">
              <a:spcBef>
                <a:spcPct val="0"/>
              </a:spcBef>
              <a:buFontTx/>
              <a:buNone/>
              <a:defRPr/>
            </a:pPr>
            <a:r>
              <a:rPr lang="zh-CN" altLang="en-US" sz="1800" noProof="1">
                <a:solidFill>
                  <a:srgbClr val="000000"/>
                </a:solidFill>
                <a:sym typeface="+mn-ea"/>
              </a:rPr>
              <a:t>智慧</a:t>
            </a:r>
            <a:endParaRPr lang="zh-CN" altLang="zh-CN" sz="1800" noProof="1">
              <a:solidFill>
                <a:srgbClr val="000000"/>
              </a:solidFill>
              <a:sym typeface="+mn-ea"/>
            </a:endParaRPr>
          </a:p>
          <a:p>
            <a:pPr algn="ctr" eaLnBrk="1" hangingPunct="1">
              <a:spcBef>
                <a:spcPct val="0"/>
              </a:spcBef>
              <a:buFontTx/>
              <a:buNone/>
              <a:defRPr/>
            </a:pPr>
            <a:r>
              <a:rPr lang="zh-CN" altLang="en-US" sz="1800" noProof="1">
                <a:solidFill>
                  <a:srgbClr val="000000"/>
                </a:solidFill>
                <a:sym typeface="+mn-ea"/>
              </a:rPr>
              <a:t>智能</a:t>
            </a:r>
            <a:endParaRPr lang="zh-CN" altLang="zh-CN" sz="1800" noProof="1">
              <a:solidFill>
                <a:srgbClr val="000000"/>
              </a:solidFill>
              <a:sym typeface="+mn-ea"/>
            </a:endParaRPr>
          </a:p>
        </p:txBody>
      </p:sp>
      <p:sp>
        <p:nvSpPr>
          <p:cNvPr id="28684" name="文本框 2"/>
          <p:cNvSpPr txBox="1">
            <a:spLocks noChangeArrowheads="1"/>
          </p:cNvSpPr>
          <p:nvPr/>
        </p:nvSpPr>
        <p:spPr bwMode="auto">
          <a:xfrm>
            <a:off x="575167" y="911861"/>
            <a:ext cx="8277225" cy="170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nSpc>
                <a:spcPct val="150000"/>
              </a:lnSpc>
              <a:spcBef>
                <a:spcPct val="0"/>
              </a:spcBef>
            </a:pPr>
            <a:r>
              <a:rPr lang="zh-CN" altLang="en-US" sz="1800" b="1" dirty="0"/>
              <a:t>事实通过描述成为数据</a:t>
            </a:r>
          </a:p>
          <a:p>
            <a:pPr>
              <a:lnSpc>
                <a:spcPct val="150000"/>
              </a:lnSpc>
              <a:spcBef>
                <a:spcPct val="0"/>
              </a:spcBef>
            </a:pPr>
            <a:r>
              <a:rPr lang="zh-CN" altLang="en-US" sz="1800" b="1" dirty="0"/>
              <a:t>数据通过特定的背景成为信息</a:t>
            </a:r>
          </a:p>
          <a:p>
            <a:pPr>
              <a:lnSpc>
                <a:spcPct val="150000"/>
              </a:lnSpc>
              <a:spcBef>
                <a:spcPct val="0"/>
              </a:spcBef>
            </a:pPr>
            <a:r>
              <a:rPr lang="zh-CN" altLang="en-US" sz="1800" b="1" dirty="0"/>
              <a:t>信息通过加工吸收提炼成知识</a:t>
            </a:r>
          </a:p>
          <a:p>
            <a:pPr>
              <a:lnSpc>
                <a:spcPct val="150000"/>
              </a:lnSpc>
              <a:spcBef>
                <a:spcPct val="0"/>
              </a:spcBef>
            </a:pPr>
            <a:r>
              <a:rPr lang="zh-CN" altLang="en-US" sz="1800" b="1" dirty="0"/>
              <a:t>知识用于特定目的被激活成为情报，解决问题成为</a:t>
            </a:r>
            <a:r>
              <a:rPr lang="zh-CN" altLang="en-US" sz="1800" b="1" dirty="0">
                <a:solidFill>
                  <a:srgbClr val="FF0000"/>
                </a:solidFill>
              </a:rPr>
              <a:t>智能</a:t>
            </a:r>
          </a:p>
        </p:txBody>
      </p:sp>
    </p:spTree>
    <p:extLst>
      <p:ext uri="{BB962C8B-B14F-4D97-AF65-F5344CB8AC3E}">
        <p14:creationId xmlns:p14="http://schemas.microsoft.com/office/powerpoint/2010/main" val="284644551"/>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标题 1"/>
          <p:cNvSpPr txBox="1">
            <a:spLocks noChangeArrowheads="1"/>
          </p:cNvSpPr>
          <p:nvPr/>
        </p:nvSpPr>
        <p:spPr bwMode="auto">
          <a:xfrm>
            <a:off x="755650" y="404813"/>
            <a:ext cx="781685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 typeface="Arial" panose="020B0604020202020204" pitchFamily="34" charset="0"/>
              <a:buNone/>
            </a:pPr>
            <a:endParaRPr lang="zh-CN" altLang="en-US" b="1" dirty="0">
              <a:solidFill>
                <a:srgbClr val="58267E"/>
              </a:solidFill>
              <a:latin typeface="黑体" panose="02010609060101010101" pitchFamily="49" charset="-122"/>
              <a:ea typeface="黑体" panose="02010609060101010101" pitchFamily="49" charset="-122"/>
            </a:endParaRPr>
          </a:p>
        </p:txBody>
      </p:sp>
      <p:sp>
        <p:nvSpPr>
          <p:cNvPr id="9" name="矩形 8"/>
          <p:cNvSpPr/>
          <p:nvPr/>
        </p:nvSpPr>
        <p:spPr>
          <a:xfrm>
            <a:off x="0" y="1071563"/>
            <a:ext cx="357188" cy="5786437"/>
          </a:xfrm>
          <a:prstGeom prst="rect">
            <a:avLst/>
          </a:prstGeom>
          <a:solidFill>
            <a:srgbClr val="D4D9E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noProof="1"/>
          </a:p>
        </p:txBody>
      </p:sp>
      <p:sp>
        <p:nvSpPr>
          <p:cNvPr id="10" name="矩形 9"/>
          <p:cNvSpPr/>
          <p:nvPr/>
        </p:nvSpPr>
        <p:spPr>
          <a:xfrm>
            <a:off x="0" y="285750"/>
            <a:ext cx="571500" cy="571500"/>
          </a:xfrm>
          <a:prstGeom prst="rect">
            <a:avLst/>
          </a:prstGeom>
          <a:solidFill>
            <a:srgbClr val="5826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noProof="1"/>
          </a:p>
        </p:txBody>
      </p:sp>
      <p:pic>
        <p:nvPicPr>
          <p:cNvPr id="30725" name="Picture 1" descr="C:\Users\user\AppData\Roaming\Tencent\Users\837722370\QQ\WinTemp\RichOle\BFT22Q[%T0`SABDTI%FRHD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908050"/>
            <a:ext cx="9144000"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6" name="内容占位符 2"/>
          <p:cNvSpPr txBox="1">
            <a:spLocks noChangeArrowheads="1"/>
          </p:cNvSpPr>
          <p:nvPr/>
        </p:nvSpPr>
        <p:spPr bwMode="auto">
          <a:xfrm>
            <a:off x="571500" y="1374775"/>
            <a:ext cx="8001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buFont typeface="Wingdings" panose="05000000000000000000" pitchFamily="2" charset="2"/>
              <a:buChar char="Ø"/>
            </a:pPr>
            <a:endParaRPr lang="en-US" altLang="zh-CN" sz="1800">
              <a:latin typeface="微软雅黑" panose="020B0503020204020204" pitchFamily="34" charset="-122"/>
              <a:ea typeface="微软雅黑" panose="020B0503020204020204" pitchFamily="34" charset="-122"/>
            </a:endParaRPr>
          </a:p>
        </p:txBody>
      </p:sp>
      <p:sp>
        <p:nvSpPr>
          <p:cNvPr id="30728" name="矩形 15"/>
          <p:cNvSpPr>
            <a:spLocks noChangeArrowheads="1"/>
          </p:cNvSpPr>
          <p:nvPr/>
        </p:nvSpPr>
        <p:spPr bwMode="auto">
          <a:xfrm>
            <a:off x="611188" y="1844675"/>
            <a:ext cx="73437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 typeface="Arial" panose="020B0604020202020204" pitchFamily="34" charset="0"/>
              <a:buNone/>
            </a:pPr>
            <a:r>
              <a:rPr lang="zh-CN" altLang="en-US" sz="1800" b="1" dirty="0">
                <a:solidFill>
                  <a:srgbClr val="FF0000"/>
                </a:solidFill>
                <a:latin typeface="微软雅黑" panose="020B0503020204020204" pitchFamily="34" charset="-122"/>
                <a:ea typeface="微软雅黑" panose="020B0503020204020204" pitchFamily="34" charset="-122"/>
              </a:rPr>
              <a:t>贯穿数据、信息、知识、智慧链条上的生长点，实现转换尤为重要。</a:t>
            </a:r>
            <a:endParaRPr lang="en-US" altLang="zh-CN" sz="1800" b="1" dirty="0">
              <a:solidFill>
                <a:srgbClr val="FF0000"/>
              </a:solidFill>
              <a:latin typeface="微软雅黑" panose="020B0503020204020204" pitchFamily="34" charset="-122"/>
              <a:ea typeface="微软雅黑" panose="020B0503020204020204" pitchFamily="34" charset="-122"/>
            </a:endParaRPr>
          </a:p>
        </p:txBody>
      </p:sp>
      <p:grpSp>
        <p:nvGrpSpPr>
          <p:cNvPr id="30729" name="组合 2"/>
          <p:cNvGrpSpPr>
            <a:grpSpLocks/>
          </p:cNvGrpSpPr>
          <p:nvPr/>
        </p:nvGrpSpPr>
        <p:grpSpPr bwMode="auto">
          <a:xfrm>
            <a:off x="574675" y="3249613"/>
            <a:ext cx="8274050" cy="955675"/>
            <a:chOff x="575108" y="3250034"/>
            <a:chExt cx="8273165" cy="954595"/>
          </a:xfrm>
        </p:grpSpPr>
        <p:sp>
          <p:nvSpPr>
            <p:cNvPr id="4" name="任意多边形 3"/>
            <p:cNvSpPr/>
            <p:nvPr/>
          </p:nvSpPr>
          <p:spPr>
            <a:xfrm>
              <a:off x="575108" y="3250034"/>
              <a:ext cx="1590993" cy="954595"/>
            </a:xfrm>
            <a:custGeom>
              <a:avLst/>
              <a:gdLst>
                <a:gd name="connsiteX0" fmla="*/ 0 w 1590993"/>
                <a:gd name="connsiteY0" fmla="*/ 95460 h 954595"/>
                <a:gd name="connsiteX1" fmla="*/ 95460 w 1590993"/>
                <a:gd name="connsiteY1" fmla="*/ 0 h 954595"/>
                <a:gd name="connsiteX2" fmla="*/ 1495534 w 1590993"/>
                <a:gd name="connsiteY2" fmla="*/ 0 h 954595"/>
                <a:gd name="connsiteX3" fmla="*/ 1590994 w 1590993"/>
                <a:gd name="connsiteY3" fmla="*/ 95460 h 954595"/>
                <a:gd name="connsiteX4" fmla="*/ 1590993 w 1590993"/>
                <a:gd name="connsiteY4" fmla="*/ 859136 h 954595"/>
                <a:gd name="connsiteX5" fmla="*/ 1495533 w 1590993"/>
                <a:gd name="connsiteY5" fmla="*/ 954596 h 954595"/>
                <a:gd name="connsiteX6" fmla="*/ 95460 w 1590993"/>
                <a:gd name="connsiteY6" fmla="*/ 954595 h 954595"/>
                <a:gd name="connsiteX7" fmla="*/ 0 w 1590993"/>
                <a:gd name="connsiteY7" fmla="*/ 859135 h 954595"/>
                <a:gd name="connsiteX8" fmla="*/ 0 w 1590993"/>
                <a:gd name="connsiteY8" fmla="*/ 95460 h 95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0993" h="954595">
                  <a:moveTo>
                    <a:pt x="0" y="95460"/>
                  </a:moveTo>
                  <a:cubicBezTo>
                    <a:pt x="0" y="42739"/>
                    <a:pt x="42739" y="0"/>
                    <a:pt x="95460" y="0"/>
                  </a:cubicBezTo>
                  <a:lnTo>
                    <a:pt x="1495534" y="0"/>
                  </a:lnTo>
                  <a:cubicBezTo>
                    <a:pt x="1548255" y="0"/>
                    <a:pt x="1590994" y="42739"/>
                    <a:pt x="1590994" y="95460"/>
                  </a:cubicBezTo>
                  <a:cubicBezTo>
                    <a:pt x="1590994" y="350019"/>
                    <a:pt x="1590993" y="604577"/>
                    <a:pt x="1590993" y="859136"/>
                  </a:cubicBezTo>
                  <a:cubicBezTo>
                    <a:pt x="1590993" y="911857"/>
                    <a:pt x="1548254" y="954596"/>
                    <a:pt x="1495533" y="954596"/>
                  </a:cubicBezTo>
                  <a:lnTo>
                    <a:pt x="95460" y="954595"/>
                  </a:lnTo>
                  <a:cubicBezTo>
                    <a:pt x="42739" y="954595"/>
                    <a:pt x="0" y="911856"/>
                    <a:pt x="0" y="859135"/>
                  </a:cubicBezTo>
                  <a:lnTo>
                    <a:pt x="0" y="95460"/>
                  </a:lnTo>
                  <a:close/>
                </a:path>
              </a:pathLst>
            </a:custGeom>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0"/>
                <a:satOff val="0"/>
                <a:lumOff val="0"/>
                <a:alphaOff val="0"/>
              </a:schemeClr>
            </a:fillRef>
            <a:effectRef idx="1">
              <a:schemeClr val="accent5">
                <a:hueOff val="0"/>
                <a:satOff val="0"/>
                <a:lumOff val="0"/>
                <a:alphaOff val="0"/>
              </a:schemeClr>
            </a:effectRef>
            <a:fontRef idx="minor">
              <a:schemeClr val="dk1"/>
            </a:fontRef>
          </p:style>
          <p:txBody>
            <a:bodyPr lIns="107969" tIns="107969" rIns="107969" bIns="107969" spcCol="1270" anchor="ctr"/>
            <a:lstStyle/>
            <a:p>
              <a:pPr algn="ctr" defTabSz="933450">
                <a:lnSpc>
                  <a:spcPct val="90000"/>
                </a:lnSpc>
                <a:spcAft>
                  <a:spcPct val="35000"/>
                </a:spcAft>
                <a:defRPr/>
              </a:pPr>
              <a:r>
                <a:rPr lang="zh-CN" altLang="en-US" sz="2100" dirty="0"/>
                <a:t>数据</a:t>
              </a:r>
              <a:endParaRPr lang="en-US" altLang="zh-CN" sz="2100" dirty="0"/>
            </a:p>
            <a:p>
              <a:pPr algn="ctr" defTabSz="933450">
                <a:lnSpc>
                  <a:spcPct val="90000"/>
                </a:lnSpc>
                <a:spcAft>
                  <a:spcPct val="35000"/>
                </a:spcAft>
                <a:defRPr/>
              </a:pPr>
              <a:r>
                <a:rPr lang="en-US" altLang="zh-CN" sz="2100" dirty="0"/>
                <a:t>Data</a:t>
              </a:r>
              <a:endParaRPr lang="zh-CN" altLang="en-US" sz="2100" dirty="0"/>
            </a:p>
          </p:txBody>
        </p:sp>
        <p:sp>
          <p:nvSpPr>
            <p:cNvPr id="5" name="任意多边形 4"/>
            <p:cNvSpPr/>
            <p:nvPr/>
          </p:nvSpPr>
          <p:spPr>
            <a:xfrm>
              <a:off x="2325934" y="3530703"/>
              <a:ext cx="336514" cy="393255"/>
            </a:xfrm>
            <a:custGeom>
              <a:avLst/>
              <a:gdLst>
                <a:gd name="connsiteX0" fmla="*/ 0 w 337290"/>
                <a:gd name="connsiteY0" fmla="*/ 78913 h 394566"/>
                <a:gd name="connsiteX1" fmla="*/ 168645 w 337290"/>
                <a:gd name="connsiteY1" fmla="*/ 78913 h 394566"/>
                <a:gd name="connsiteX2" fmla="*/ 168645 w 337290"/>
                <a:gd name="connsiteY2" fmla="*/ 0 h 394566"/>
                <a:gd name="connsiteX3" fmla="*/ 337290 w 337290"/>
                <a:gd name="connsiteY3" fmla="*/ 197283 h 394566"/>
                <a:gd name="connsiteX4" fmla="*/ 168645 w 337290"/>
                <a:gd name="connsiteY4" fmla="*/ 394566 h 394566"/>
                <a:gd name="connsiteX5" fmla="*/ 168645 w 337290"/>
                <a:gd name="connsiteY5" fmla="*/ 315653 h 394566"/>
                <a:gd name="connsiteX6" fmla="*/ 0 w 337290"/>
                <a:gd name="connsiteY6" fmla="*/ 315653 h 394566"/>
                <a:gd name="connsiteX7" fmla="*/ 0 w 337290"/>
                <a:gd name="connsiteY7" fmla="*/ 78913 h 394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290" h="394566">
                  <a:moveTo>
                    <a:pt x="0" y="78913"/>
                  </a:moveTo>
                  <a:lnTo>
                    <a:pt x="168645" y="78913"/>
                  </a:lnTo>
                  <a:lnTo>
                    <a:pt x="168645" y="0"/>
                  </a:lnTo>
                  <a:lnTo>
                    <a:pt x="337290" y="197283"/>
                  </a:lnTo>
                  <a:lnTo>
                    <a:pt x="168645" y="394566"/>
                  </a:lnTo>
                  <a:lnTo>
                    <a:pt x="168645" y="315653"/>
                  </a:lnTo>
                  <a:lnTo>
                    <a:pt x="0" y="315653"/>
                  </a:lnTo>
                  <a:lnTo>
                    <a:pt x="0" y="78913"/>
                  </a:lnTo>
                  <a:close/>
                </a:path>
              </a:pathLst>
            </a:custGeom>
          </p:spPr>
          <p:style>
            <a:lnRef idx="0">
              <a:schemeClr val="lt1">
                <a:hueOff val="0"/>
                <a:satOff val="0"/>
                <a:lumOff val="0"/>
                <a:alphaOff val="0"/>
              </a:schemeClr>
            </a:lnRef>
            <a:fillRef idx="2">
              <a:schemeClr val="accent5">
                <a:hueOff val="0"/>
                <a:satOff val="0"/>
                <a:lumOff val="0"/>
                <a:alphaOff val="0"/>
              </a:schemeClr>
            </a:fillRef>
            <a:effectRef idx="1">
              <a:schemeClr val="accent5">
                <a:hueOff val="0"/>
                <a:satOff val="0"/>
                <a:lumOff val="0"/>
                <a:alphaOff val="0"/>
              </a:schemeClr>
            </a:effectRef>
            <a:fontRef idx="minor">
              <a:schemeClr val="dk1"/>
            </a:fontRef>
          </p:style>
          <p:txBody>
            <a:bodyPr lIns="0" tIns="78913" rIns="101187" bIns="78913" spcCol="1270" anchor="ctr"/>
            <a:lstStyle/>
            <a:p>
              <a:pPr algn="ctr" defTabSz="711200">
                <a:lnSpc>
                  <a:spcPct val="90000"/>
                </a:lnSpc>
                <a:spcAft>
                  <a:spcPct val="35000"/>
                </a:spcAft>
                <a:defRPr/>
              </a:pPr>
              <a:endParaRPr lang="zh-CN" altLang="en-US" sz="1600"/>
            </a:p>
          </p:txBody>
        </p:sp>
        <p:sp>
          <p:nvSpPr>
            <p:cNvPr id="7" name="任意多边形 6"/>
            <p:cNvSpPr/>
            <p:nvPr/>
          </p:nvSpPr>
          <p:spPr>
            <a:xfrm>
              <a:off x="2802499" y="3250034"/>
              <a:ext cx="1590993" cy="954595"/>
            </a:xfrm>
            <a:custGeom>
              <a:avLst/>
              <a:gdLst>
                <a:gd name="connsiteX0" fmla="*/ 0 w 1590993"/>
                <a:gd name="connsiteY0" fmla="*/ 95460 h 954595"/>
                <a:gd name="connsiteX1" fmla="*/ 95460 w 1590993"/>
                <a:gd name="connsiteY1" fmla="*/ 0 h 954595"/>
                <a:gd name="connsiteX2" fmla="*/ 1495534 w 1590993"/>
                <a:gd name="connsiteY2" fmla="*/ 0 h 954595"/>
                <a:gd name="connsiteX3" fmla="*/ 1590994 w 1590993"/>
                <a:gd name="connsiteY3" fmla="*/ 95460 h 954595"/>
                <a:gd name="connsiteX4" fmla="*/ 1590993 w 1590993"/>
                <a:gd name="connsiteY4" fmla="*/ 859136 h 954595"/>
                <a:gd name="connsiteX5" fmla="*/ 1495533 w 1590993"/>
                <a:gd name="connsiteY5" fmla="*/ 954596 h 954595"/>
                <a:gd name="connsiteX6" fmla="*/ 95460 w 1590993"/>
                <a:gd name="connsiteY6" fmla="*/ 954595 h 954595"/>
                <a:gd name="connsiteX7" fmla="*/ 0 w 1590993"/>
                <a:gd name="connsiteY7" fmla="*/ 859135 h 954595"/>
                <a:gd name="connsiteX8" fmla="*/ 0 w 1590993"/>
                <a:gd name="connsiteY8" fmla="*/ 95460 h 95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0993" h="954595">
                  <a:moveTo>
                    <a:pt x="0" y="95460"/>
                  </a:moveTo>
                  <a:cubicBezTo>
                    <a:pt x="0" y="42739"/>
                    <a:pt x="42739" y="0"/>
                    <a:pt x="95460" y="0"/>
                  </a:cubicBezTo>
                  <a:lnTo>
                    <a:pt x="1495534" y="0"/>
                  </a:lnTo>
                  <a:cubicBezTo>
                    <a:pt x="1548255" y="0"/>
                    <a:pt x="1590994" y="42739"/>
                    <a:pt x="1590994" y="95460"/>
                  </a:cubicBezTo>
                  <a:cubicBezTo>
                    <a:pt x="1590994" y="350019"/>
                    <a:pt x="1590993" y="604577"/>
                    <a:pt x="1590993" y="859136"/>
                  </a:cubicBezTo>
                  <a:cubicBezTo>
                    <a:pt x="1590993" y="911857"/>
                    <a:pt x="1548254" y="954596"/>
                    <a:pt x="1495533" y="954596"/>
                  </a:cubicBezTo>
                  <a:lnTo>
                    <a:pt x="95460" y="954595"/>
                  </a:lnTo>
                  <a:cubicBezTo>
                    <a:pt x="42739" y="954595"/>
                    <a:pt x="0" y="911856"/>
                    <a:pt x="0" y="859135"/>
                  </a:cubicBezTo>
                  <a:lnTo>
                    <a:pt x="0" y="95460"/>
                  </a:lnTo>
                  <a:close/>
                </a:path>
              </a:pathLst>
            </a:custGeom>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3311292"/>
                <a:satOff val="13270"/>
                <a:lumOff val="2876"/>
                <a:alphaOff val="0"/>
              </a:schemeClr>
            </a:fillRef>
            <a:effectRef idx="1">
              <a:schemeClr val="accent5">
                <a:hueOff val="-3311292"/>
                <a:satOff val="13270"/>
                <a:lumOff val="2876"/>
                <a:alphaOff val="0"/>
              </a:schemeClr>
            </a:effectRef>
            <a:fontRef idx="minor">
              <a:schemeClr val="dk1"/>
            </a:fontRef>
          </p:style>
          <p:txBody>
            <a:bodyPr lIns="107969" tIns="107969" rIns="107969" bIns="107969" spcCol="1270" anchor="ctr"/>
            <a:lstStyle/>
            <a:p>
              <a:pPr algn="ctr" defTabSz="933450">
                <a:lnSpc>
                  <a:spcPct val="90000"/>
                </a:lnSpc>
                <a:spcAft>
                  <a:spcPct val="35000"/>
                </a:spcAft>
                <a:defRPr/>
              </a:pPr>
              <a:r>
                <a:rPr lang="zh-CN" altLang="en-US" sz="2100" dirty="0"/>
                <a:t>信息</a:t>
              </a:r>
              <a:endParaRPr lang="en-US" altLang="zh-CN" sz="2100" dirty="0"/>
            </a:p>
            <a:p>
              <a:pPr algn="ctr" defTabSz="933450">
                <a:lnSpc>
                  <a:spcPct val="90000"/>
                </a:lnSpc>
                <a:spcAft>
                  <a:spcPct val="35000"/>
                </a:spcAft>
                <a:defRPr/>
              </a:pPr>
              <a:r>
                <a:rPr lang="en-US" altLang="zh-CN" sz="2100" dirty="0"/>
                <a:t>Information</a:t>
              </a:r>
              <a:endParaRPr lang="zh-CN" altLang="en-US" sz="2100" dirty="0"/>
            </a:p>
          </p:txBody>
        </p:sp>
        <p:sp>
          <p:nvSpPr>
            <p:cNvPr id="8" name="任意多边形 7"/>
            <p:cNvSpPr/>
            <p:nvPr/>
          </p:nvSpPr>
          <p:spPr>
            <a:xfrm>
              <a:off x="4552957" y="3530703"/>
              <a:ext cx="336514" cy="393255"/>
            </a:xfrm>
            <a:custGeom>
              <a:avLst/>
              <a:gdLst>
                <a:gd name="connsiteX0" fmla="*/ 0 w 337290"/>
                <a:gd name="connsiteY0" fmla="*/ 78913 h 394566"/>
                <a:gd name="connsiteX1" fmla="*/ 168645 w 337290"/>
                <a:gd name="connsiteY1" fmla="*/ 78913 h 394566"/>
                <a:gd name="connsiteX2" fmla="*/ 168645 w 337290"/>
                <a:gd name="connsiteY2" fmla="*/ 0 h 394566"/>
                <a:gd name="connsiteX3" fmla="*/ 337290 w 337290"/>
                <a:gd name="connsiteY3" fmla="*/ 197283 h 394566"/>
                <a:gd name="connsiteX4" fmla="*/ 168645 w 337290"/>
                <a:gd name="connsiteY4" fmla="*/ 394566 h 394566"/>
                <a:gd name="connsiteX5" fmla="*/ 168645 w 337290"/>
                <a:gd name="connsiteY5" fmla="*/ 315653 h 394566"/>
                <a:gd name="connsiteX6" fmla="*/ 0 w 337290"/>
                <a:gd name="connsiteY6" fmla="*/ 315653 h 394566"/>
                <a:gd name="connsiteX7" fmla="*/ 0 w 337290"/>
                <a:gd name="connsiteY7" fmla="*/ 78913 h 394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290" h="394566">
                  <a:moveTo>
                    <a:pt x="0" y="78913"/>
                  </a:moveTo>
                  <a:lnTo>
                    <a:pt x="168645" y="78913"/>
                  </a:lnTo>
                  <a:lnTo>
                    <a:pt x="168645" y="0"/>
                  </a:lnTo>
                  <a:lnTo>
                    <a:pt x="337290" y="197283"/>
                  </a:lnTo>
                  <a:lnTo>
                    <a:pt x="168645" y="394566"/>
                  </a:lnTo>
                  <a:lnTo>
                    <a:pt x="168645" y="315653"/>
                  </a:lnTo>
                  <a:lnTo>
                    <a:pt x="0" y="315653"/>
                  </a:lnTo>
                  <a:lnTo>
                    <a:pt x="0" y="78913"/>
                  </a:lnTo>
                  <a:close/>
                </a:path>
              </a:pathLst>
            </a:custGeom>
          </p:spPr>
          <p:style>
            <a:lnRef idx="0">
              <a:schemeClr val="lt1">
                <a:hueOff val="0"/>
                <a:satOff val="0"/>
                <a:lumOff val="0"/>
                <a:alphaOff val="0"/>
              </a:schemeClr>
            </a:lnRef>
            <a:fillRef idx="2">
              <a:schemeClr val="accent5">
                <a:hueOff val="-4966938"/>
                <a:satOff val="19906"/>
                <a:lumOff val="4314"/>
                <a:alphaOff val="0"/>
              </a:schemeClr>
            </a:fillRef>
            <a:effectRef idx="1">
              <a:schemeClr val="accent5">
                <a:hueOff val="-4966938"/>
                <a:satOff val="19906"/>
                <a:lumOff val="4314"/>
                <a:alphaOff val="0"/>
              </a:schemeClr>
            </a:effectRef>
            <a:fontRef idx="minor">
              <a:schemeClr val="dk1"/>
            </a:fontRef>
          </p:style>
          <p:txBody>
            <a:bodyPr lIns="0" tIns="78913" rIns="101187" bIns="78913" spcCol="1270" anchor="ctr"/>
            <a:lstStyle/>
            <a:p>
              <a:pPr algn="ctr" defTabSz="711200">
                <a:lnSpc>
                  <a:spcPct val="90000"/>
                </a:lnSpc>
                <a:spcAft>
                  <a:spcPct val="35000"/>
                </a:spcAft>
                <a:defRPr/>
              </a:pPr>
              <a:endParaRPr lang="zh-CN" altLang="en-US" sz="1600"/>
            </a:p>
          </p:txBody>
        </p:sp>
        <p:sp>
          <p:nvSpPr>
            <p:cNvPr id="11" name="任意多边形 10"/>
            <p:cNvSpPr/>
            <p:nvPr/>
          </p:nvSpPr>
          <p:spPr>
            <a:xfrm>
              <a:off x="5029889" y="3250034"/>
              <a:ext cx="1590993" cy="954595"/>
            </a:xfrm>
            <a:custGeom>
              <a:avLst/>
              <a:gdLst>
                <a:gd name="connsiteX0" fmla="*/ 0 w 1590993"/>
                <a:gd name="connsiteY0" fmla="*/ 95460 h 954595"/>
                <a:gd name="connsiteX1" fmla="*/ 95460 w 1590993"/>
                <a:gd name="connsiteY1" fmla="*/ 0 h 954595"/>
                <a:gd name="connsiteX2" fmla="*/ 1495534 w 1590993"/>
                <a:gd name="connsiteY2" fmla="*/ 0 h 954595"/>
                <a:gd name="connsiteX3" fmla="*/ 1590994 w 1590993"/>
                <a:gd name="connsiteY3" fmla="*/ 95460 h 954595"/>
                <a:gd name="connsiteX4" fmla="*/ 1590993 w 1590993"/>
                <a:gd name="connsiteY4" fmla="*/ 859136 h 954595"/>
                <a:gd name="connsiteX5" fmla="*/ 1495533 w 1590993"/>
                <a:gd name="connsiteY5" fmla="*/ 954596 h 954595"/>
                <a:gd name="connsiteX6" fmla="*/ 95460 w 1590993"/>
                <a:gd name="connsiteY6" fmla="*/ 954595 h 954595"/>
                <a:gd name="connsiteX7" fmla="*/ 0 w 1590993"/>
                <a:gd name="connsiteY7" fmla="*/ 859135 h 954595"/>
                <a:gd name="connsiteX8" fmla="*/ 0 w 1590993"/>
                <a:gd name="connsiteY8" fmla="*/ 95460 h 95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0993" h="954595">
                  <a:moveTo>
                    <a:pt x="0" y="95460"/>
                  </a:moveTo>
                  <a:cubicBezTo>
                    <a:pt x="0" y="42739"/>
                    <a:pt x="42739" y="0"/>
                    <a:pt x="95460" y="0"/>
                  </a:cubicBezTo>
                  <a:lnTo>
                    <a:pt x="1495534" y="0"/>
                  </a:lnTo>
                  <a:cubicBezTo>
                    <a:pt x="1548255" y="0"/>
                    <a:pt x="1590994" y="42739"/>
                    <a:pt x="1590994" y="95460"/>
                  </a:cubicBezTo>
                  <a:cubicBezTo>
                    <a:pt x="1590994" y="350019"/>
                    <a:pt x="1590993" y="604577"/>
                    <a:pt x="1590993" y="859136"/>
                  </a:cubicBezTo>
                  <a:cubicBezTo>
                    <a:pt x="1590993" y="911857"/>
                    <a:pt x="1548254" y="954596"/>
                    <a:pt x="1495533" y="954596"/>
                  </a:cubicBezTo>
                  <a:lnTo>
                    <a:pt x="95460" y="954595"/>
                  </a:lnTo>
                  <a:cubicBezTo>
                    <a:pt x="42739" y="954595"/>
                    <a:pt x="0" y="911856"/>
                    <a:pt x="0" y="859135"/>
                  </a:cubicBezTo>
                  <a:lnTo>
                    <a:pt x="0" y="95460"/>
                  </a:lnTo>
                  <a:close/>
                </a:path>
              </a:pathLst>
            </a:custGeom>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6622584"/>
                <a:satOff val="26541"/>
                <a:lumOff val="5752"/>
                <a:alphaOff val="0"/>
              </a:schemeClr>
            </a:fillRef>
            <a:effectRef idx="1">
              <a:schemeClr val="accent5">
                <a:hueOff val="-6622584"/>
                <a:satOff val="26541"/>
                <a:lumOff val="5752"/>
                <a:alphaOff val="0"/>
              </a:schemeClr>
            </a:effectRef>
            <a:fontRef idx="minor">
              <a:schemeClr val="dk1"/>
            </a:fontRef>
          </p:style>
          <p:txBody>
            <a:bodyPr lIns="107969" tIns="107969" rIns="107969" bIns="107969" spcCol="1270" anchor="ctr"/>
            <a:lstStyle/>
            <a:p>
              <a:pPr algn="ctr" defTabSz="933450">
                <a:lnSpc>
                  <a:spcPct val="90000"/>
                </a:lnSpc>
                <a:spcAft>
                  <a:spcPct val="35000"/>
                </a:spcAft>
                <a:defRPr/>
              </a:pPr>
              <a:r>
                <a:rPr lang="zh-CN" altLang="en-US" sz="2100" dirty="0"/>
                <a:t>知识</a:t>
              </a:r>
              <a:endParaRPr lang="en-US" altLang="zh-CN" sz="2100" dirty="0"/>
            </a:p>
            <a:p>
              <a:pPr algn="ctr" defTabSz="933450">
                <a:lnSpc>
                  <a:spcPct val="90000"/>
                </a:lnSpc>
                <a:spcAft>
                  <a:spcPct val="35000"/>
                </a:spcAft>
                <a:defRPr/>
              </a:pPr>
              <a:r>
                <a:rPr lang="en-US" altLang="zh-CN" sz="2100" dirty="0"/>
                <a:t>Knowledge</a:t>
              </a:r>
              <a:endParaRPr lang="zh-CN" altLang="en-US" sz="2100" dirty="0"/>
            </a:p>
          </p:txBody>
        </p:sp>
        <p:sp>
          <p:nvSpPr>
            <p:cNvPr id="12" name="任意多边形 11"/>
            <p:cNvSpPr/>
            <p:nvPr/>
          </p:nvSpPr>
          <p:spPr>
            <a:xfrm>
              <a:off x="6779982" y="3530703"/>
              <a:ext cx="336514" cy="393255"/>
            </a:xfrm>
            <a:custGeom>
              <a:avLst/>
              <a:gdLst>
                <a:gd name="connsiteX0" fmla="*/ 0 w 337290"/>
                <a:gd name="connsiteY0" fmla="*/ 78913 h 394566"/>
                <a:gd name="connsiteX1" fmla="*/ 168645 w 337290"/>
                <a:gd name="connsiteY1" fmla="*/ 78913 h 394566"/>
                <a:gd name="connsiteX2" fmla="*/ 168645 w 337290"/>
                <a:gd name="connsiteY2" fmla="*/ 0 h 394566"/>
                <a:gd name="connsiteX3" fmla="*/ 337290 w 337290"/>
                <a:gd name="connsiteY3" fmla="*/ 197283 h 394566"/>
                <a:gd name="connsiteX4" fmla="*/ 168645 w 337290"/>
                <a:gd name="connsiteY4" fmla="*/ 394566 h 394566"/>
                <a:gd name="connsiteX5" fmla="*/ 168645 w 337290"/>
                <a:gd name="connsiteY5" fmla="*/ 315653 h 394566"/>
                <a:gd name="connsiteX6" fmla="*/ 0 w 337290"/>
                <a:gd name="connsiteY6" fmla="*/ 315653 h 394566"/>
                <a:gd name="connsiteX7" fmla="*/ 0 w 337290"/>
                <a:gd name="connsiteY7" fmla="*/ 78913 h 394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290" h="394566">
                  <a:moveTo>
                    <a:pt x="0" y="78913"/>
                  </a:moveTo>
                  <a:lnTo>
                    <a:pt x="168645" y="78913"/>
                  </a:lnTo>
                  <a:lnTo>
                    <a:pt x="168645" y="0"/>
                  </a:lnTo>
                  <a:lnTo>
                    <a:pt x="337290" y="197283"/>
                  </a:lnTo>
                  <a:lnTo>
                    <a:pt x="168645" y="394566"/>
                  </a:lnTo>
                  <a:lnTo>
                    <a:pt x="168645" y="315653"/>
                  </a:lnTo>
                  <a:lnTo>
                    <a:pt x="0" y="315653"/>
                  </a:lnTo>
                  <a:lnTo>
                    <a:pt x="0" y="78913"/>
                  </a:lnTo>
                  <a:close/>
                </a:path>
              </a:pathLst>
            </a:custGeom>
          </p:spPr>
          <p:style>
            <a:lnRef idx="0">
              <a:schemeClr val="lt1">
                <a:hueOff val="0"/>
                <a:satOff val="0"/>
                <a:lumOff val="0"/>
                <a:alphaOff val="0"/>
              </a:schemeClr>
            </a:lnRef>
            <a:fillRef idx="2">
              <a:schemeClr val="accent5">
                <a:hueOff val="-9933876"/>
                <a:satOff val="39811"/>
                <a:lumOff val="8628"/>
                <a:alphaOff val="0"/>
              </a:schemeClr>
            </a:fillRef>
            <a:effectRef idx="1">
              <a:schemeClr val="accent5">
                <a:hueOff val="-9933876"/>
                <a:satOff val="39811"/>
                <a:lumOff val="8628"/>
                <a:alphaOff val="0"/>
              </a:schemeClr>
            </a:effectRef>
            <a:fontRef idx="minor">
              <a:schemeClr val="dk1"/>
            </a:fontRef>
          </p:style>
          <p:txBody>
            <a:bodyPr lIns="0" tIns="78913" rIns="101187" bIns="78913" spcCol="1270" anchor="ctr"/>
            <a:lstStyle/>
            <a:p>
              <a:pPr algn="ctr" defTabSz="711200">
                <a:lnSpc>
                  <a:spcPct val="90000"/>
                </a:lnSpc>
                <a:spcAft>
                  <a:spcPct val="35000"/>
                </a:spcAft>
                <a:defRPr/>
              </a:pPr>
              <a:endParaRPr lang="zh-CN" altLang="en-US" sz="1600"/>
            </a:p>
          </p:txBody>
        </p:sp>
        <p:sp>
          <p:nvSpPr>
            <p:cNvPr id="13" name="任意多边形 12"/>
            <p:cNvSpPr/>
            <p:nvPr/>
          </p:nvSpPr>
          <p:spPr>
            <a:xfrm>
              <a:off x="7257280" y="3250034"/>
              <a:ext cx="1590993" cy="954595"/>
            </a:xfrm>
            <a:custGeom>
              <a:avLst/>
              <a:gdLst>
                <a:gd name="connsiteX0" fmla="*/ 0 w 1590993"/>
                <a:gd name="connsiteY0" fmla="*/ 95460 h 954595"/>
                <a:gd name="connsiteX1" fmla="*/ 95460 w 1590993"/>
                <a:gd name="connsiteY1" fmla="*/ 0 h 954595"/>
                <a:gd name="connsiteX2" fmla="*/ 1495534 w 1590993"/>
                <a:gd name="connsiteY2" fmla="*/ 0 h 954595"/>
                <a:gd name="connsiteX3" fmla="*/ 1590994 w 1590993"/>
                <a:gd name="connsiteY3" fmla="*/ 95460 h 954595"/>
                <a:gd name="connsiteX4" fmla="*/ 1590993 w 1590993"/>
                <a:gd name="connsiteY4" fmla="*/ 859136 h 954595"/>
                <a:gd name="connsiteX5" fmla="*/ 1495533 w 1590993"/>
                <a:gd name="connsiteY5" fmla="*/ 954596 h 954595"/>
                <a:gd name="connsiteX6" fmla="*/ 95460 w 1590993"/>
                <a:gd name="connsiteY6" fmla="*/ 954595 h 954595"/>
                <a:gd name="connsiteX7" fmla="*/ 0 w 1590993"/>
                <a:gd name="connsiteY7" fmla="*/ 859135 h 954595"/>
                <a:gd name="connsiteX8" fmla="*/ 0 w 1590993"/>
                <a:gd name="connsiteY8" fmla="*/ 95460 h 95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0993" h="954595">
                  <a:moveTo>
                    <a:pt x="0" y="95460"/>
                  </a:moveTo>
                  <a:cubicBezTo>
                    <a:pt x="0" y="42739"/>
                    <a:pt x="42739" y="0"/>
                    <a:pt x="95460" y="0"/>
                  </a:cubicBezTo>
                  <a:lnTo>
                    <a:pt x="1495534" y="0"/>
                  </a:lnTo>
                  <a:cubicBezTo>
                    <a:pt x="1548255" y="0"/>
                    <a:pt x="1590994" y="42739"/>
                    <a:pt x="1590994" y="95460"/>
                  </a:cubicBezTo>
                  <a:cubicBezTo>
                    <a:pt x="1590994" y="350019"/>
                    <a:pt x="1590993" y="604577"/>
                    <a:pt x="1590993" y="859136"/>
                  </a:cubicBezTo>
                  <a:cubicBezTo>
                    <a:pt x="1590993" y="911857"/>
                    <a:pt x="1548254" y="954596"/>
                    <a:pt x="1495533" y="954596"/>
                  </a:cubicBezTo>
                  <a:lnTo>
                    <a:pt x="95460" y="954595"/>
                  </a:lnTo>
                  <a:cubicBezTo>
                    <a:pt x="42739" y="954595"/>
                    <a:pt x="0" y="911856"/>
                    <a:pt x="0" y="859135"/>
                  </a:cubicBezTo>
                  <a:lnTo>
                    <a:pt x="0" y="95460"/>
                  </a:lnTo>
                  <a:close/>
                </a:path>
              </a:pathLst>
            </a:custGeom>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9933876"/>
                <a:satOff val="39811"/>
                <a:lumOff val="8628"/>
                <a:alphaOff val="0"/>
              </a:schemeClr>
            </a:fillRef>
            <a:effectRef idx="1">
              <a:schemeClr val="accent5">
                <a:hueOff val="-9933876"/>
                <a:satOff val="39811"/>
                <a:lumOff val="8628"/>
                <a:alphaOff val="0"/>
              </a:schemeClr>
            </a:effectRef>
            <a:fontRef idx="minor">
              <a:schemeClr val="dk1"/>
            </a:fontRef>
          </p:style>
          <p:txBody>
            <a:bodyPr lIns="107969" tIns="107969" rIns="107969" bIns="107969" spcCol="1270" anchor="ctr"/>
            <a:lstStyle/>
            <a:p>
              <a:pPr algn="ctr" defTabSz="933450">
                <a:lnSpc>
                  <a:spcPct val="90000"/>
                </a:lnSpc>
                <a:spcAft>
                  <a:spcPct val="35000"/>
                </a:spcAft>
                <a:defRPr/>
              </a:pPr>
              <a:r>
                <a:rPr lang="zh-CN" altLang="en-US" sz="2100" dirty="0"/>
                <a:t>智慧</a:t>
              </a:r>
              <a:endParaRPr lang="en-US" altLang="zh-CN" sz="2100" dirty="0"/>
            </a:p>
            <a:p>
              <a:pPr algn="ctr" defTabSz="933450">
                <a:lnSpc>
                  <a:spcPct val="90000"/>
                </a:lnSpc>
                <a:spcAft>
                  <a:spcPct val="35000"/>
                </a:spcAft>
                <a:defRPr/>
              </a:pPr>
              <a:r>
                <a:rPr lang="en-US" altLang="zh-CN" sz="2100" dirty="0"/>
                <a:t>Wisdom</a:t>
              </a:r>
              <a:endParaRPr lang="zh-CN" altLang="en-US" sz="2100" dirty="0"/>
            </a:p>
          </p:txBody>
        </p:sp>
      </p:grpSp>
      <p:sp>
        <p:nvSpPr>
          <p:cNvPr id="30730" name="上箭头标注 12"/>
          <p:cNvSpPr>
            <a:spLocks noChangeArrowheads="1"/>
          </p:cNvSpPr>
          <p:nvPr/>
        </p:nvSpPr>
        <p:spPr bwMode="auto">
          <a:xfrm>
            <a:off x="285750" y="4232275"/>
            <a:ext cx="1981200" cy="1754188"/>
          </a:xfrm>
          <a:prstGeom prst="upArrowCallout">
            <a:avLst>
              <a:gd name="adj1" fmla="val 25014"/>
              <a:gd name="adj2" fmla="val 25009"/>
              <a:gd name="adj3" fmla="val 25000"/>
              <a:gd name="adj4" fmla="val 64977"/>
            </a:avLst>
          </a:prstGeom>
          <a:solidFill>
            <a:srgbClr val="FFFFFF"/>
          </a:solidFill>
          <a:ln w="25400">
            <a:solidFill>
              <a:srgbClr val="8064A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pPr>
            <a:r>
              <a:rPr lang="zh-CN" altLang="en-US" sz="1800" b="1">
                <a:solidFill>
                  <a:srgbClr val="FF0000"/>
                </a:solidFill>
              </a:rPr>
              <a:t>生长点</a:t>
            </a:r>
            <a:r>
              <a:rPr lang="en-US" altLang="zh-CN" sz="1800" b="1">
                <a:solidFill>
                  <a:srgbClr val="FF0000"/>
                </a:solidFill>
              </a:rPr>
              <a:t>1</a:t>
            </a:r>
            <a:r>
              <a:rPr lang="zh-CN" altLang="en-US" sz="1800">
                <a:solidFill>
                  <a:srgbClr val="000000"/>
                </a:solidFill>
              </a:rPr>
              <a:t>：</a:t>
            </a:r>
            <a:endParaRPr lang="en-US" altLang="zh-CN" sz="1800">
              <a:solidFill>
                <a:srgbClr val="000000"/>
              </a:solidFill>
            </a:endParaRPr>
          </a:p>
          <a:p>
            <a:pPr algn="ctr">
              <a:spcBef>
                <a:spcPct val="0"/>
              </a:spcBef>
              <a:buFont typeface="Arial" panose="020B0604020202020204" pitchFamily="34" charset="0"/>
              <a:buNone/>
            </a:pPr>
            <a:r>
              <a:rPr lang="zh-CN" altLang="en-US" sz="1800">
                <a:solidFill>
                  <a:srgbClr val="000000"/>
                </a:solidFill>
              </a:rPr>
              <a:t>数据赋能</a:t>
            </a:r>
            <a:endParaRPr lang="en-US" altLang="zh-CN" sz="1800">
              <a:solidFill>
                <a:srgbClr val="000000"/>
              </a:solidFill>
            </a:endParaRPr>
          </a:p>
          <a:p>
            <a:pPr algn="ctr">
              <a:spcBef>
                <a:spcPct val="0"/>
              </a:spcBef>
              <a:buFont typeface="Arial" panose="020B0604020202020204" pitchFamily="34" charset="0"/>
              <a:buNone/>
            </a:pPr>
            <a:r>
              <a:rPr lang="zh-CN" altLang="en-US" sz="1800">
                <a:solidFill>
                  <a:srgbClr val="000000"/>
                </a:solidFill>
              </a:rPr>
              <a:t>与数据服务</a:t>
            </a:r>
          </a:p>
        </p:txBody>
      </p:sp>
      <p:sp>
        <p:nvSpPr>
          <p:cNvPr id="30731" name="上箭头标注 13"/>
          <p:cNvSpPr>
            <a:spLocks noChangeArrowheads="1"/>
          </p:cNvSpPr>
          <p:nvPr/>
        </p:nvSpPr>
        <p:spPr bwMode="auto">
          <a:xfrm>
            <a:off x="4895850" y="4248150"/>
            <a:ext cx="1981200" cy="1755775"/>
          </a:xfrm>
          <a:prstGeom prst="upArrowCallout">
            <a:avLst>
              <a:gd name="adj1" fmla="val 24992"/>
              <a:gd name="adj2" fmla="val 24987"/>
              <a:gd name="adj3" fmla="val 25000"/>
              <a:gd name="adj4" fmla="val 64977"/>
            </a:avLst>
          </a:prstGeom>
          <a:solidFill>
            <a:srgbClr val="FFFFFF"/>
          </a:solidFill>
          <a:ln w="25400">
            <a:solidFill>
              <a:srgbClr val="8064A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pPr>
            <a:r>
              <a:rPr lang="zh-CN" altLang="en-US" sz="1800" b="1">
                <a:solidFill>
                  <a:srgbClr val="FF0000"/>
                </a:solidFill>
              </a:rPr>
              <a:t>生长点</a:t>
            </a:r>
            <a:r>
              <a:rPr lang="en-US" altLang="zh-CN" sz="1800" b="1">
                <a:solidFill>
                  <a:srgbClr val="FF0000"/>
                </a:solidFill>
              </a:rPr>
              <a:t>2</a:t>
            </a:r>
            <a:r>
              <a:rPr lang="zh-CN" altLang="en-US" sz="1800">
                <a:solidFill>
                  <a:srgbClr val="000000"/>
                </a:solidFill>
              </a:rPr>
              <a:t>：</a:t>
            </a:r>
            <a:endParaRPr lang="en-US" altLang="zh-CN" sz="1800">
              <a:solidFill>
                <a:srgbClr val="000000"/>
              </a:solidFill>
            </a:endParaRPr>
          </a:p>
          <a:p>
            <a:pPr algn="ctr">
              <a:spcBef>
                <a:spcPct val="0"/>
              </a:spcBef>
              <a:buFont typeface="Arial" panose="020B0604020202020204" pitchFamily="34" charset="0"/>
              <a:buNone/>
            </a:pPr>
            <a:r>
              <a:rPr lang="zh-CN" altLang="en-US" sz="1800">
                <a:solidFill>
                  <a:srgbClr val="000000"/>
                </a:solidFill>
              </a:rPr>
              <a:t>知识服务的</a:t>
            </a:r>
            <a:endParaRPr lang="en-US" altLang="zh-CN" sz="1800">
              <a:solidFill>
                <a:srgbClr val="000000"/>
              </a:solidFill>
            </a:endParaRPr>
          </a:p>
          <a:p>
            <a:pPr algn="ctr">
              <a:spcBef>
                <a:spcPct val="0"/>
              </a:spcBef>
              <a:buFont typeface="Arial" panose="020B0604020202020204" pitchFamily="34" charset="0"/>
              <a:buNone/>
            </a:pPr>
            <a:r>
              <a:rPr lang="zh-CN" altLang="en-US" sz="1800">
                <a:solidFill>
                  <a:srgbClr val="000000"/>
                </a:solidFill>
              </a:rPr>
              <a:t>新模式、新技术</a:t>
            </a:r>
          </a:p>
        </p:txBody>
      </p:sp>
      <p:sp>
        <p:nvSpPr>
          <p:cNvPr id="30732" name="上箭头标注 14"/>
          <p:cNvSpPr>
            <a:spLocks noChangeArrowheads="1"/>
          </p:cNvSpPr>
          <p:nvPr/>
        </p:nvSpPr>
        <p:spPr bwMode="auto">
          <a:xfrm>
            <a:off x="7085013" y="4232275"/>
            <a:ext cx="1981200" cy="1754188"/>
          </a:xfrm>
          <a:prstGeom prst="upArrowCallout">
            <a:avLst>
              <a:gd name="adj1" fmla="val 25014"/>
              <a:gd name="adj2" fmla="val 25009"/>
              <a:gd name="adj3" fmla="val 25000"/>
              <a:gd name="adj4" fmla="val 64977"/>
            </a:avLst>
          </a:prstGeom>
          <a:solidFill>
            <a:srgbClr val="FFFFFF"/>
          </a:solidFill>
          <a:ln w="25400">
            <a:solidFill>
              <a:srgbClr val="8064A2"/>
            </a:solidFill>
            <a:round/>
            <a:headEnd/>
            <a:tailEnd/>
          </a:ln>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Font typeface="Arial" panose="020B0604020202020204" pitchFamily="34" charset="0"/>
              <a:buNone/>
            </a:pPr>
            <a:r>
              <a:rPr lang="zh-CN" altLang="en-US" sz="1800" b="1">
                <a:solidFill>
                  <a:srgbClr val="FF0000"/>
                </a:solidFill>
              </a:rPr>
              <a:t>生长点</a:t>
            </a:r>
            <a:r>
              <a:rPr lang="en-US" altLang="zh-CN" sz="1800" b="1">
                <a:solidFill>
                  <a:srgbClr val="FF0000"/>
                </a:solidFill>
              </a:rPr>
              <a:t>3</a:t>
            </a:r>
            <a:r>
              <a:rPr lang="zh-CN" altLang="en-US" sz="1800">
                <a:solidFill>
                  <a:srgbClr val="000000"/>
                </a:solidFill>
              </a:rPr>
              <a:t>：</a:t>
            </a:r>
            <a:endParaRPr lang="en-US" altLang="zh-CN" sz="1800">
              <a:solidFill>
                <a:srgbClr val="000000"/>
              </a:solidFill>
            </a:endParaRPr>
          </a:p>
          <a:p>
            <a:pPr algn="ctr">
              <a:spcBef>
                <a:spcPct val="0"/>
              </a:spcBef>
              <a:buFont typeface="Arial" panose="020B0604020202020204" pitchFamily="34" charset="0"/>
              <a:buNone/>
            </a:pPr>
            <a:r>
              <a:rPr lang="zh-CN" altLang="en-US" sz="1800">
                <a:solidFill>
                  <a:srgbClr val="000000"/>
                </a:solidFill>
              </a:rPr>
              <a:t>智慧</a:t>
            </a:r>
            <a:endParaRPr lang="en-US" altLang="zh-CN" sz="1800">
              <a:solidFill>
                <a:srgbClr val="000000"/>
              </a:solidFill>
            </a:endParaRPr>
          </a:p>
          <a:p>
            <a:pPr algn="ctr">
              <a:spcBef>
                <a:spcPct val="0"/>
              </a:spcBef>
              <a:buFont typeface="Arial" panose="020B0604020202020204" pitchFamily="34" charset="0"/>
              <a:buNone/>
            </a:pPr>
            <a:r>
              <a:rPr lang="zh-CN" altLang="en-US" sz="1800">
                <a:solidFill>
                  <a:srgbClr val="000000"/>
                </a:solidFill>
              </a:rPr>
              <a:t>智能</a:t>
            </a:r>
            <a:endParaRPr lang="en-US" altLang="zh-CN" sz="1800">
              <a:solidFill>
                <a:srgbClr val="000000"/>
              </a:solidFill>
            </a:endParaRPr>
          </a:p>
        </p:txBody>
      </p:sp>
      <p:sp>
        <p:nvSpPr>
          <p:cNvPr id="6" name="右箭头 5"/>
          <p:cNvSpPr/>
          <p:nvPr/>
        </p:nvSpPr>
        <p:spPr bwMode="auto">
          <a:xfrm>
            <a:off x="571500" y="5003800"/>
            <a:ext cx="8280400" cy="792163"/>
          </a:xfrm>
          <a:prstGeom prst="rightArrow">
            <a:avLst/>
          </a:prstGeom>
          <a:solidFill>
            <a:srgbClr val="C0504D">
              <a:alpha val="30000"/>
            </a:srgbClr>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eaLnBrk="1" hangingPunct="1">
              <a:defRPr/>
            </a:pPr>
            <a:endParaRPr lang="zh-CN" altLang="en-US" noProof="1"/>
          </a:p>
        </p:txBody>
      </p:sp>
    </p:spTree>
    <p:extLst>
      <p:ext uri="{BB962C8B-B14F-4D97-AF65-F5344CB8AC3E}">
        <p14:creationId xmlns:p14="http://schemas.microsoft.com/office/powerpoint/2010/main" val="3642753784"/>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0" y="285728"/>
            <a:ext cx="571472" cy="571504"/>
          </a:xfrm>
          <a:prstGeom prst="rect">
            <a:avLst/>
          </a:prstGeom>
          <a:solidFill>
            <a:srgbClr val="5826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1071546"/>
            <a:ext cx="357158" cy="5786478"/>
          </a:xfrm>
          <a:prstGeom prst="rect">
            <a:avLst/>
          </a:prstGeom>
          <a:solidFill>
            <a:srgbClr val="D4D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Picture 1" descr="C:\Users\user\AppData\Roaming\Tencent\Users\837722370\QQ\WinTemp\RichOle\BFT22Q[%T0`SABDTI%FRHDW.png">
            <a:extLst>
              <a:ext uri="{FF2B5EF4-FFF2-40B4-BE49-F238E27FC236}">
                <a16:creationId xmlns:a16="http://schemas.microsoft.com/office/drawing/2014/main" id="{3A358D0B-B25C-4F98-A6B9-0C96E193DE70}"/>
              </a:ext>
            </a:extLst>
          </p:cNvPr>
          <p:cNvPicPr>
            <a:picLocks noChangeAspect="1" noChangeArrowheads="1"/>
          </p:cNvPicPr>
          <p:nvPr/>
        </p:nvPicPr>
        <p:blipFill>
          <a:blip r:embed="rId3"/>
          <a:srcRect/>
          <a:stretch>
            <a:fillRect/>
          </a:stretch>
        </p:blipFill>
        <p:spPr bwMode="auto">
          <a:xfrm>
            <a:off x="0" y="902920"/>
            <a:ext cx="9144000" cy="236907"/>
          </a:xfrm>
          <a:prstGeom prst="rect">
            <a:avLst/>
          </a:prstGeom>
          <a:noFill/>
        </p:spPr>
      </p:pic>
      <p:sp>
        <p:nvSpPr>
          <p:cNvPr id="3" name="文本框 2">
            <a:extLst>
              <a:ext uri="{FF2B5EF4-FFF2-40B4-BE49-F238E27FC236}">
                <a16:creationId xmlns:a16="http://schemas.microsoft.com/office/drawing/2014/main" id="{794B313A-ABBC-478F-BC9E-607FBD03A6A0}"/>
              </a:ext>
            </a:extLst>
          </p:cNvPr>
          <p:cNvSpPr txBox="1"/>
          <p:nvPr/>
        </p:nvSpPr>
        <p:spPr>
          <a:xfrm>
            <a:off x="571472" y="3429000"/>
            <a:ext cx="8465024" cy="646331"/>
          </a:xfrm>
          <a:prstGeom prst="rect">
            <a:avLst/>
          </a:prstGeom>
          <a:noFill/>
        </p:spPr>
        <p:txBody>
          <a:bodyPr wrap="square" rtlCol="0">
            <a:spAutoFit/>
          </a:bodyPr>
          <a:lstStyle/>
          <a:p>
            <a:pPr algn="ctr"/>
            <a:r>
              <a:rPr lang="en-US" altLang="zh-CN" sz="3600" b="1" dirty="0">
                <a:solidFill>
                  <a:srgbClr val="660066"/>
                </a:solidFill>
                <a:latin typeface="微软雅黑" panose="020B0503020204020204" pitchFamily="34" charset="-122"/>
                <a:ea typeface="微软雅黑" panose="020B0503020204020204" pitchFamily="34" charset="-122"/>
              </a:rPr>
              <a:t>1.2 </a:t>
            </a:r>
            <a:r>
              <a:rPr lang="zh-CN" altLang="en-US" sz="3600" b="1" dirty="0">
                <a:solidFill>
                  <a:srgbClr val="660066"/>
                </a:solidFill>
                <a:latin typeface="微软雅黑" panose="020B0503020204020204" pitchFamily="34" charset="-122"/>
                <a:ea typeface="微软雅黑" panose="020B0503020204020204" pitchFamily="34" charset="-122"/>
              </a:rPr>
              <a:t>信息资源</a:t>
            </a:r>
          </a:p>
        </p:txBody>
      </p:sp>
    </p:spTree>
    <p:extLst>
      <p:ext uri="{BB962C8B-B14F-4D97-AF65-F5344CB8AC3E}">
        <p14:creationId xmlns:p14="http://schemas.microsoft.com/office/powerpoint/2010/main" val="3712472914"/>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13BF6919-A594-4982-B90F-5AA92AF4A6A8}"/>
              </a:ext>
            </a:extLst>
          </p:cNvPr>
          <p:cNvSpPr>
            <a:spLocks noGrp="1" noRot="1" noChangeArrowheads="1"/>
          </p:cNvSpPr>
          <p:nvPr>
            <p:ph type="title" idx="4294967295"/>
          </p:nvPr>
        </p:nvSpPr>
        <p:spPr>
          <a:xfrm>
            <a:off x="175973" y="750"/>
            <a:ext cx="8540750" cy="1143000"/>
          </a:xfrm>
        </p:spPr>
        <p:txBody>
          <a:bodyPr/>
          <a:lstStyle/>
          <a:p>
            <a:pPr algn="l" eaLnBrk="1" hangingPunct="1"/>
            <a:r>
              <a:rPr lang="en-US" altLang="zh-CN" sz="3600" b="1" dirty="0">
                <a:solidFill>
                  <a:srgbClr val="660066"/>
                </a:solidFill>
                <a:latin typeface="黑体" panose="02010609060101010101" pitchFamily="49" charset="-122"/>
                <a:ea typeface="黑体" panose="02010609060101010101" pitchFamily="49" charset="-122"/>
              </a:rPr>
              <a:t>1.2.1 </a:t>
            </a:r>
            <a:r>
              <a:rPr lang="zh-CN" altLang="en-US" sz="3600" b="1" dirty="0">
                <a:solidFill>
                  <a:srgbClr val="660066"/>
                </a:solidFill>
                <a:latin typeface="黑体" panose="02010609060101010101" pitchFamily="49" charset="-122"/>
                <a:ea typeface="黑体" panose="02010609060101010101" pitchFamily="49" charset="-122"/>
              </a:rPr>
              <a:t>信息资源的定义</a:t>
            </a:r>
          </a:p>
        </p:txBody>
      </p:sp>
      <p:sp>
        <p:nvSpPr>
          <p:cNvPr id="77827" name="Rectangle 3">
            <a:extLst>
              <a:ext uri="{FF2B5EF4-FFF2-40B4-BE49-F238E27FC236}">
                <a16:creationId xmlns:a16="http://schemas.microsoft.com/office/drawing/2014/main" id="{97FED42E-325F-463C-87B1-B003D75B520D}"/>
              </a:ext>
            </a:extLst>
          </p:cNvPr>
          <p:cNvSpPr>
            <a:spLocks noGrp="1" noRot="1" noChangeArrowheads="1"/>
          </p:cNvSpPr>
          <p:nvPr>
            <p:ph type="body" idx="4294967295"/>
          </p:nvPr>
        </p:nvSpPr>
        <p:spPr>
          <a:xfrm>
            <a:off x="179388" y="1331913"/>
            <a:ext cx="8540750" cy="4618037"/>
          </a:xfrm>
        </p:spPr>
        <p:txBody>
          <a:bodyPr/>
          <a:lstStyle/>
          <a:p>
            <a:pPr eaLnBrk="1" hangingPunct="1">
              <a:lnSpc>
                <a:spcPct val="140000"/>
              </a:lnSpc>
              <a:buFont typeface="Wingdings" panose="05000000000000000000" pitchFamily="2" charset="2"/>
              <a:buNone/>
            </a:pPr>
            <a:r>
              <a:rPr lang="zh-CN" altLang="en-US" sz="2800" b="1" dirty="0">
                <a:latin typeface="华文中宋" panose="02010600040101010101" pitchFamily="2" charset="-122"/>
                <a:ea typeface="华文中宋" panose="02010600040101010101" pitchFamily="2" charset="-122"/>
              </a:rPr>
              <a:t>（一）资源</a:t>
            </a:r>
          </a:p>
          <a:p>
            <a:pPr eaLnBrk="1" hangingPunct="1"/>
            <a:r>
              <a:rPr lang="zh-CN" altLang="en-US" sz="2400" dirty="0">
                <a:latin typeface="微软雅黑" pitchFamily="34" charset="-122"/>
                <a:ea typeface="微软雅黑" pitchFamily="34" charset="-122"/>
              </a:rPr>
              <a:t>  </a:t>
            </a:r>
            <a:r>
              <a:rPr lang="en-US" altLang="zh-CN" sz="2400" dirty="0">
                <a:latin typeface="微软雅黑" pitchFamily="34" charset="-122"/>
                <a:ea typeface="微软雅黑" pitchFamily="34" charset="-122"/>
              </a:rPr>
              <a:t>1</a:t>
            </a:r>
            <a:r>
              <a:rPr lang="zh-CN" altLang="en-US" sz="2400" dirty="0">
                <a:latin typeface="微软雅黑" pitchFamily="34" charset="-122"/>
                <a:ea typeface="微软雅黑" pitchFamily="34" charset="-122"/>
              </a:rPr>
              <a:t>、一般意义而言，资源是指自然界和人类社会生活中的一种可以用来创造物质财富和精神财富的具有一定量的积累和客观存在形态。</a:t>
            </a:r>
          </a:p>
          <a:p>
            <a:pPr eaLnBrk="1" hangingPunct="1"/>
            <a:r>
              <a:rPr lang="en-US" altLang="zh-CN" sz="2400" dirty="0">
                <a:latin typeface="微软雅黑" pitchFamily="34" charset="-122"/>
                <a:ea typeface="微软雅黑" pitchFamily="34" charset="-122"/>
              </a:rPr>
              <a:t>2</a:t>
            </a:r>
            <a:r>
              <a:rPr lang="zh-CN" altLang="en-US" sz="2400" dirty="0">
                <a:latin typeface="微软雅黑" pitchFamily="34" charset="-122"/>
                <a:ea typeface="微软雅黑" pitchFamily="34" charset="-122"/>
              </a:rPr>
              <a:t>、常见的资源类型：</a:t>
            </a:r>
          </a:p>
          <a:p>
            <a:pPr eaLnBrk="1" hangingPunct="1">
              <a:buFont typeface="Wingdings" panose="05000000000000000000" pitchFamily="2" charset="2"/>
              <a:buNone/>
            </a:pPr>
            <a:r>
              <a:rPr lang="zh-CN" altLang="en-US" sz="2400" dirty="0">
                <a:latin typeface="微软雅黑" pitchFamily="34" charset="-122"/>
                <a:ea typeface="微软雅黑" pitchFamily="34" charset="-122"/>
              </a:rPr>
              <a:t>   土地资源、矿产资源、森林资源、海洋资源、</a:t>
            </a:r>
          </a:p>
          <a:p>
            <a:pPr eaLnBrk="1" hangingPunct="1">
              <a:buFont typeface="Wingdings" panose="05000000000000000000" pitchFamily="2" charset="2"/>
              <a:buNone/>
            </a:pPr>
            <a:r>
              <a:rPr lang="zh-CN" altLang="en-US" sz="2400" dirty="0">
                <a:latin typeface="微软雅黑" pitchFamily="34" charset="-122"/>
                <a:ea typeface="微软雅黑" pitchFamily="34" charset="-122"/>
              </a:rPr>
              <a:t>   石油资源、人力资源、信息资源、电力资源、水力资源</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DFCAC5C1-4ED5-4C97-972A-77BD763B1447}"/>
              </a:ext>
            </a:extLst>
          </p:cNvPr>
          <p:cNvSpPr>
            <a:spLocks noGrp="1" noRot="1" noChangeArrowheads="1"/>
          </p:cNvSpPr>
          <p:nvPr>
            <p:ph type="title" idx="4294967295"/>
          </p:nvPr>
        </p:nvSpPr>
        <p:spPr>
          <a:xfrm>
            <a:off x="193675" y="1147763"/>
            <a:ext cx="3311525" cy="693737"/>
          </a:xfrm>
        </p:spPr>
        <p:txBody>
          <a:bodyPr/>
          <a:lstStyle/>
          <a:p>
            <a:pPr eaLnBrk="1" hangingPunct="1"/>
            <a:r>
              <a:rPr lang="zh-CN" altLang="zh-CN" sz="2800" b="1"/>
              <a:t>（二）战略资源</a:t>
            </a:r>
          </a:p>
        </p:txBody>
      </p:sp>
      <p:sp>
        <p:nvSpPr>
          <p:cNvPr id="71683" name="Rectangle 3">
            <a:extLst>
              <a:ext uri="{FF2B5EF4-FFF2-40B4-BE49-F238E27FC236}">
                <a16:creationId xmlns:a16="http://schemas.microsoft.com/office/drawing/2014/main" id="{30202DBE-2661-43C2-9F83-AC53ACD4B50E}"/>
              </a:ext>
            </a:extLst>
          </p:cNvPr>
          <p:cNvSpPr>
            <a:spLocks noChangeArrowheads="1"/>
          </p:cNvSpPr>
          <p:nvPr/>
        </p:nvSpPr>
        <p:spPr bwMode="auto">
          <a:xfrm>
            <a:off x="444500" y="1844675"/>
            <a:ext cx="81534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a:ea typeface="华文楷体" panose="02010600040101010101" pitchFamily="2" charset="-122"/>
              </a:rPr>
              <a:t>1</a:t>
            </a:r>
            <a:r>
              <a:rPr lang="zh-CN" altLang="en-US" sz="2800">
                <a:ea typeface="华文楷体" panose="02010600040101010101" pitchFamily="2" charset="-122"/>
              </a:rPr>
              <a:t>、对一个组织的生存和发展起关键、全局性和长</a:t>
            </a:r>
          </a:p>
          <a:p>
            <a:pPr eaLnBrk="1" hangingPunct="1">
              <a:spcBef>
                <a:spcPct val="20000"/>
              </a:spcBef>
              <a:buClr>
                <a:schemeClr val="tx2"/>
              </a:buClr>
              <a:buSzPct val="70000"/>
              <a:buFont typeface="Wingdings" panose="05000000000000000000" pitchFamily="2" charset="2"/>
              <a:buNone/>
            </a:pPr>
            <a:r>
              <a:rPr lang="zh-CN" altLang="en-US" sz="2800">
                <a:ea typeface="华文楷体" panose="02010600040101010101" pitchFamily="2" charset="-122"/>
              </a:rPr>
              <a:t>      远性作用的资源称为这个组织的战略资源</a:t>
            </a:r>
            <a:r>
              <a:rPr lang="en-US" altLang="zh-CN" sz="2800">
                <a:ea typeface="华文楷体" panose="02010600040101010101" pitchFamily="2" charset="-122"/>
              </a:rPr>
              <a:t>.</a:t>
            </a:r>
          </a:p>
        </p:txBody>
      </p:sp>
      <p:sp>
        <p:nvSpPr>
          <p:cNvPr id="71684" name="Rectangle 4">
            <a:extLst>
              <a:ext uri="{FF2B5EF4-FFF2-40B4-BE49-F238E27FC236}">
                <a16:creationId xmlns:a16="http://schemas.microsoft.com/office/drawing/2014/main" id="{B1D599F3-2E3D-4CBC-844E-9FA8A43F9B76}"/>
              </a:ext>
            </a:extLst>
          </p:cNvPr>
          <p:cNvSpPr>
            <a:spLocks noChangeArrowheads="1"/>
          </p:cNvSpPr>
          <p:nvPr/>
        </p:nvSpPr>
        <p:spPr bwMode="auto">
          <a:xfrm>
            <a:off x="444500" y="3048000"/>
            <a:ext cx="8001000" cy="259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ea typeface="华文楷体" panose="02010600040101010101" pitchFamily="2" charset="-122"/>
              </a:rPr>
              <a:t>2</a:t>
            </a:r>
            <a:r>
              <a:rPr lang="zh-CN" altLang="en-US" sz="2800" dirty="0">
                <a:ea typeface="华文楷体" panose="02010600040101010101" pitchFamily="2" charset="-122"/>
              </a:rPr>
              <a:t>、在现代社会中人类赖以生存与发展的战略资</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      源：</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         物质资源</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          </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         信息资源</a:t>
            </a:r>
          </a:p>
        </p:txBody>
      </p:sp>
      <p:sp>
        <p:nvSpPr>
          <p:cNvPr id="71685" name="AutoShape 5">
            <a:extLst>
              <a:ext uri="{FF2B5EF4-FFF2-40B4-BE49-F238E27FC236}">
                <a16:creationId xmlns:a16="http://schemas.microsoft.com/office/drawing/2014/main" id="{E09D529C-E671-4536-ACA3-214809AEE219}"/>
              </a:ext>
            </a:extLst>
          </p:cNvPr>
          <p:cNvSpPr>
            <a:spLocks/>
          </p:cNvSpPr>
          <p:nvPr/>
        </p:nvSpPr>
        <p:spPr bwMode="auto">
          <a:xfrm>
            <a:off x="3017838" y="3798888"/>
            <a:ext cx="228600" cy="1143000"/>
          </a:xfrm>
          <a:prstGeom prst="leftBrace">
            <a:avLst>
              <a:gd name="adj1" fmla="val 41667"/>
              <a:gd name="adj2" fmla="val 50000"/>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en-US" altLang="zh-CN" sz="3400" dirty="0">
                <a:solidFill>
                  <a:srgbClr val="990000"/>
                </a:solidFill>
                <a:ea typeface="华文楷体" panose="02010600040101010101" pitchFamily="2" charset="-122"/>
              </a:rPr>
              <a:t>     </a:t>
            </a:r>
          </a:p>
        </p:txBody>
      </p:sp>
      <p:sp>
        <p:nvSpPr>
          <p:cNvPr id="71686" name="Rectangle 6">
            <a:extLst>
              <a:ext uri="{FF2B5EF4-FFF2-40B4-BE49-F238E27FC236}">
                <a16:creationId xmlns:a16="http://schemas.microsoft.com/office/drawing/2014/main" id="{A0086BB5-B972-41A1-BEDF-54B3610E3DB2}"/>
              </a:ext>
            </a:extLst>
          </p:cNvPr>
          <p:cNvSpPr>
            <a:spLocks noChangeArrowheads="1"/>
          </p:cNvSpPr>
          <p:nvPr/>
        </p:nvSpPr>
        <p:spPr bwMode="auto">
          <a:xfrm>
            <a:off x="3505200" y="3657600"/>
            <a:ext cx="2209800" cy="457200"/>
          </a:xfrm>
          <a:prstGeom prst="rect">
            <a:avLst/>
          </a:prstGeom>
          <a:noFill/>
          <a:ln w="9525" cmpd="sng">
            <a:noFill/>
            <a:miter lim="800000"/>
            <a:headEnd/>
            <a:tailEnd/>
          </a:ln>
        </p:spPr>
        <p:txBody>
          <a:bodyPr wrap="none" anchor="ctr"/>
          <a:lstStyle/>
          <a:p>
            <a:pPr algn="ctr" eaLnBrk="1" hangingPunct="1">
              <a:spcBef>
                <a:spcPct val="20000"/>
              </a:spcBef>
              <a:buClr>
                <a:schemeClr val="tx2"/>
              </a:buClr>
              <a:buSzPct val="70000"/>
              <a:buFont typeface="Wingdings" pitchFamily="2" charset="2"/>
              <a:buNone/>
              <a:defRPr/>
            </a:pPr>
            <a:r>
              <a:rPr lang="zh-CN" altLang="en-US" sz="2800" b="1" dirty="0">
                <a:solidFill>
                  <a:srgbClr val="683799"/>
                </a:solidFill>
                <a:ea typeface="华文楷体" pitchFamily="2" charset="-122"/>
              </a:rPr>
              <a:t>可再生资源</a:t>
            </a:r>
          </a:p>
        </p:txBody>
      </p:sp>
      <p:sp>
        <p:nvSpPr>
          <p:cNvPr id="71687" name="Rectangle 7">
            <a:extLst>
              <a:ext uri="{FF2B5EF4-FFF2-40B4-BE49-F238E27FC236}">
                <a16:creationId xmlns:a16="http://schemas.microsoft.com/office/drawing/2014/main" id="{E5550F08-A277-43D1-815D-840DD1831A9C}"/>
              </a:ext>
            </a:extLst>
          </p:cNvPr>
          <p:cNvSpPr>
            <a:spLocks noChangeArrowheads="1"/>
          </p:cNvSpPr>
          <p:nvPr/>
        </p:nvSpPr>
        <p:spPr bwMode="auto">
          <a:xfrm>
            <a:off x="3498850" y="4703763"/>
            <a:ext cx="2209800" cy="457200"/>
          </a:xfrm>
          <a:prstGeom prst="rect">
            <a:avLst/>
          </a:prstGeom>
          <a:noFill/>
          <a:ln w="9525" cmpd="sng">
            <a:noFill/>
            <a:miter lim="800000"/>
            <a:headEnd/>
            <a:tailEnd/>
          </a:ln>
        </p:spPr>
        <p:txBody>
          <a:bodyPr wrap="none" anchor="ctr"/>
          <a:lstStyle/>
          <a:p>
            <a:pPr algn="ctr" eaLnBrk="1" hangingPunct="1">
              <a:spcBef>
                <a:spcPct val="20000"/>
              </a:spcBef>
              <a:buClr>
                <a:schemeClr val="tx2"/>
              </a:buClr>
              <a:buSzPct val="70000"/>
              <a:buFont typeface="Wingdings" pitchFamily="2" charset="2"/>
              <a:buNone/>
              <a:defRPr/>
            </a:pPr>
            <a:r>
              <a:rPr lang="zh-CN" altLang="en-US" sz="2800" b="1" dirty="0">
                <a:solidFill>
                  <a:srgbClr val="683799"/>
                </a:solidFill>
                <a:ea typeface="华文楷体" pitchFamily="2" charset="-122"/>
              </a:rPr>
              <a:t>不可再生资源</a:t>
            </a:r>
          </a:p>
        </p:txBody>
      </p:sp>
      <p:sp>
        <p:nvSpPr>
          <p:cNvPr id="71688" name="AutoShape 8">
            <a:extLst>
              <a:ext uri="{FF2B5EF4-FFF2-40B4-BE49-F238E27FC236}">
                <a16:creationId xmlns:a16="http://schemas.microsoft.com/office/drawing/2014/main" id="{AB1C06D3-CA2D-4B2E-8760-E500630DBF6C}"/>
              </a:ext>
            </a:extLst>
          </p:cNvPr>
          <p:cNvSpPr>
            <a:spLocks/>
          </p:cNvSpPr>
          <p:nvPr/>
        </p:nvSpPr>
        <p:spPr bwMode="auto">
          <a:xfrm>
            <a:off x="1092200" y="4360863"/>
            <a:ext cx="228600" cy="1143000"/>
          </a:xfrm>
          <a:prstGeom prst="leftBrace">
            <a:avLst>
              <a:gd name="adj1" fmla="val 41667"/>
              <a:gd name="adj2" fmla="val 50000"/>
            </a:avLst>
          </a:prstGeom>
          <a:noFill/>
          <a:ln w="28575">
            <a:solidFill>
              <a:schemeClr val="tx1">
                <a:lumMod val="95000"/>
                <a:lumOff val="5000"/>
              </a:schemeClr>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D6992BFB-3D5D-4363-A4A5-8F8A67C1DA9F}"/>
              </a:ext>
            </a:extLst>
          </p:cNvPr>
          <p:cNvSpPr>
            <a:spLocks noGrp="1" noChangeArrowheads="1"/>
          </p:cNvSpPr>
          <p:nvPr>
            <p:ph type="title"/>
          </p:nvPr>
        </p:nvSpPr>
        <p:spPr>
          <a:xfrm>
            <a:off x="285720" y="0"/>
            <a:ext cx="5072098" cy="942975"/>
          </a:xfrm>
        </p:spPr>
        <p:txBody>
          <a:bodyPr>
            <a:normAutofit/>
          </a:bodyPr>
          <a:lstStyle/>
          <a:p>
            <a:pPr algn="l"/>
            <a:r>
              <a:rPr lang="zh-CN" altLang="en-US" sz="3600" b="1" dirty="0">
                <a:solidFill>
                  <a:srgbClr val="660066"/>
                </a:solidFill>
                <a:latin typeface="黑体" panose="02010609060101010101" pitchFamily="49" charset="-122"/>
                <a:ea typeface="黑体" panose="02010609060101010101" pitchFamily="49" charset="-122"/>
              </a:rPr>
              <a:t>1.1</a:t>
            </a:r>
            <a:r>
              <a:rPr lang="en-US" altLang="zh-CN" sz="3600" b="1" dirty="0">
                <a:solidFill>
                  <a:srgbClr val="660066"/>
                </a:solidFill>
                <a:latin typeface="黑体" panose="02010609060101010101" pitchFamily="49" charset="-122"/>
                <a:ea typeface="黑体" panose="02010609060101010101" pitchFamily="49" charset="-122"/>
              </a:rPr>
              <a:t>.1</a:t>
            </a:r>
            <a:r>
              <a:rPr lang="zh-CN" altLang="en-US" sz="3600" b="1" dirty="0">
                <a:solidFill>
                  <a:srgbClr val="660066"/>
                </a:solidFill>
                <a:latin typeface="黑体" panose="02010609060101010101" pitchFamily="49" charset="-122"/>
                <a:ea typeface="黑体" panose="02010609060101010101" pitchFamily="49" charset="-122"/>
              </a:rPr>
              <a:t> 信息的定义</a:t>
            </a:r>
          </a:p>
        </p:txBody>
      </p:sp>
      <p:sp>
        <p:nvSpPr>
          <p:cNvPr id="33795" name="Rectangle 3">
            <a:extLst>
              <a:ext uri="{FF2B5EF4-FFF2-40B4-BE49-F238E27FC236}">
                <a16:creationId xmlns:a16="http://schemas.microsoft.com/office/drawing/2014/main" id="{62D6F8D7-48FE-422A-8332-D128024983A6}"/>
              </a:ext>
            </a:extLst>
          </p:cNvPr>
          <p:cNvSpPr>
            <a:spLocks noGrp="1" noChangeArrowheads="1"/>
          </p:cNvSpPr>
          <p:nvPr>
            <p:ph type="body" sz="half" idx="1"/>
          </p:nvPr>
        </p:nvSpPr>
        <p:spPr>
          <a:xfrm>
            <a:off x="457200" y="1447800"/>
            <a:ext cx="4430713" cy="4678363"/>
          </a:xfrm>
        </p:spPr>
        <p:txBody>
          <a:bodyPr>
            <a:normAutofit/>
          </a:bodyPr>
          <a:lstStyle/>
          <a:p>
            <a:pPr>
              <a:lnSpc>
                <a:spcPct val="120000"/>
              </a:lnSpc>
            </a:pPr>
            <a:r>
              <a:rPr lang="zh-CN" altLang="en-US" sz="2400" b="1" dirty="0">
                <a:latin typeface="华文中宋" panose="02010600040101010101" pitchFamily="2" charset="-122"/>
                <a:ea typeface="华文中宋" panose="02010600040101010101" pitchFamily="2" charset="-122"/>
              </a:rPr>
              <a:t>引子：信息活动与信息行为</a:t>
            </a:r>
          </a:p>
          <a:p>
            <a:pPr lvl="1">
              <a:lnSpc>
                <a:spcPct val="120000"/>
              </a:lnSpc>
            </a:pPr>
            <a:r>
              <a:rPr lang="zh-CN" altLang="en-US" b="1" dirty="0">
                <a:latin typeface="华文中宋" panose="02010600040101010101" pitchFamily="2" charset="-122"/>
                <a:ea typeface="华文中宋" panose="02010600040101010101" pitchFamily="2" charset="-122"/>
              </a:rPr>
              <a:t>阅读</a:t>
            </a:r>
          </a:p>
          <a:p>
            <a:pPr lvl="1">
              <a:lnSpc>
                <a:spcPct val="120000"/>
              </a:lnSpc>
            </a:pPr>
            <a:r>
              <a:rPr lang="zh-CN" altLang="en-US" b="1" dirty="0">
                <a:latin typeface="华文中宋" panose="02010600040101010101" pitchFamily="2" charset="-122"/>
                <a:ea typeface="华文中宋" panose="02010600040101010101" pitchFamily="2" charset="-122"/>
              </a:rPr>
              <a:t>学习</a:t>
            </a:r>
          </a:p>
          <a:p>
            <a:pPr lvl="1">
              <a:lnSpc>
                <a:spcPct val="120000"/>
              </a:lnSpc>
            </a:pPr>
            <a:r>
              <a:rPr lang="zh-CN" altLang="en-US" b="1" dirty="0">
                <a:latin typeface="华文中宋" panose="02010600040101010101" pitchFamily="2" charset="-122"/>
                <a:ea typeface="华文中宋" panose="02010600040101010101" pitchFamily="2" charset="-122"/>
              </a:rPr>
              <a:t>通信</a:t>
            </a:r>
          </a:p>
          <a:p>
            <a:pPr lvl="1">
              <a:lnSpc>
                <a:spcPct val="120000"/>
              </a:lnSpc>
            </a:pPr>
            <a:r>
              <a:rPr lang="zh-CN" altLang="en-US" b="1" dirty="0">
                <a:latin typeface="华文中宋" panose="02010600040101010101" pitchFamily="2" charset="-122"/>
                <a:ea typeface="华文中宋" panose="02010600040101010101" pitchFamily="2" charset="-122"/>
              </a:rPr>
              <a:t>文化娱乐</a:t>
            </a:r>
          </a:p>
          <a:p>
            <a:pPr lvl="1">
              <a:lnSpc>
                <a:spcPct val="120000"/>
              </a:lnSpc>
            </a:pPr>
            <a:r>
              <a:rPr lang="zh-CN" altLang="en-US" b="1" dirty="0">
                <a:latin typeface="华文中宋" panose="02010600040101010101" pitchFamily="2" charset="-122"/>
                <a:ea typeface="华文中宋" panose="02010600040101010101" pitchFamily="2" charset="-122"/>
              </a:rPr>
              <a:t>谈判</a:t>
            </a:r>
          </a:p>
          <a:p>
            <a:pPr lvl="1">
              <a:lnSpc>
                <a:spcPct val="120000"/>
              </a:lnSpc>
            </a:pPr>
            <a:r>
              <a:rPr lang="zh-CN" altLang="en-US" b="1" dirty="0">
                <a:latin typeface="华文中宋" panose="02010600040101010101" pitchFamily="2" charset="-122"/>
                <a:ea typeface="华文中宋" panose="02010600040101010101" pitchFamily="2" charset="-122"/>
              </a:rPr>
              <a:t>编程</a:t>
            </a:r>
          </a:p>
          <a:p>
            <a:pPr lvl="1">
              <a:lnSpc>
                <a:spcPct val="120000"/>
              </a:lnSpc>
            </a:pPr>
            <a:r>
              <a:rPr lang="zh-CN" altLang="en-US" b="1" dirty="0">
                <a:latin typeface="华文中宋" panose="02010600040101010101" pitchFamily="2" charset="-122"/>
                <a:ea typeface="华文中宋" panose="02010600040101010101" pitchFamily="2" charset="-122"/>
              </a:rPr>
              <a:t>……</a:t>
            </a:r>
          </a:p>
        </p:txBody>
      </p:sp>
      <p:pic>
        <p:nvPicPr>
          <p:cNvPr id="33796" name="Picture 4">
            <a:extLst>
              <a:ext uri="{FF2B5EF4-FFF2-40B4-BE49-F238E27FC236}">
                <a16:creationId xmlns:a16="http://schemas.microsoft.com/office/drawing/2014/main" id="{F3A712D7-2D2A-4320-AE6C-3904098364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5963" y="1573213"/>
            <a:ext cx="1984375" cy="1236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7" name="Picture 5">
            <a:extLst>
              <a:ext uri="{FF2B5EF4-FFF2-40B4-BE49-F238E27FC236}">
                <a16:creationId xmlns:a16="http://schemas.microsoft.com/office/drawing/2014/main" id="{82FB9D4D-77E6-4092-AD1F-AA05F1C616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6688" y="3076575"/>
            <a:ext cx="1992312"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8" name="Picture 6">
            <a:extLst>
              <a:ext uri="{FF2B5EF4-FFF2-40B4-BE49-F238E27FC236}">
                <a16:creationId xmlns:a16="http://schemas.microsoft.com/office/drawing/2014/main" id="{AD4BF354-0AC7-4D8F-879D-849AE77564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0000" y="3076575"/>
            <a:ext cx="1985963" cy="1317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9" name="Picture 7">
            <a:extLst>
              <a:ext uri="{FF2B5EF4-FFF2-40B4-BE49-F238E27FC236}">
                <a16:creationId xmlns:a16="http://schemas.microsoft.com/office/drawing/2014/main" id="{36049CB3-C1B7-40C3-9F4E-BD7E9806FDE5}"/>
              </a:ext>
            </a:extLst>
          </p:cNvPr>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a:xfrm>
            <a:off x="5253038" y="4591050"/>
            <a:ext cx="2828925" cy="1609725"/>
          </a:xfrm>
          <a:noFill/>
        </p:spPr>
      </p:pic>
      <p:pic>
        <p:nvPicPr>
          <p:cNvPr id="33800" name="Picture 8">
            <a:extLst>
              <a:ext uri="{FF2B5EF4-FFF2-40B4-BE49-F238E27FC236}">
                <a16:creationId xmlns:a16="http://schemas.microsoft.com/office/drawing/2014/main" id="{536293C7-4873-47E0-BD50-9CDBADC4D76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67013" y="4791075"/>
            <a:ext cx="2120900" cy="1411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3795">
                                            <p:txEl>
                                              <p:pRg st="0" end="0"/>
                                            </p:txEl>
                                          </p:spTgt>
                                        </p:tgtEl>
                                        <p:attrNameLst>
                                          <p:attrName>style.visibility</p:attrName>
                                        </p:attrNameLst>
                                      </p:cBhvr>
                                      <p:to>
                                        <p:strVal val="visible"/>
                                      </p:to>
                                    </p:set>
                                    <p:animEffect transition="in" filter="blinds(horizontal)">
                                      <p:cBhvr>
                                        <p:cTn id="7" dur="500"/>
                                        <p:tgtEl>
                                          <p:spTgt spid="3379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33795">
                                            <p:txEl>
                                              <p:pRg st="1" end="1"/>
                                            </p:txEl>
                                          </p:spTgt>
                                        </p:tgtEl>
                                        <p:attrNameLst>
                                          <p:attrName>style.visibility</p:attrName>
                                        </p:attrNameLst>
                                      </p:cBhvr>
                                      <p:to>
                                        <p:strVal val="visible"/>
                                      </p:to>
                                    </p:set>
                                    <p:animEffect transition="in" filter="box(in)">
                                      <p:cBhvr>
                                        <p:cTn id="12" dur="500"/>
                                        <p:tgtEl>
                                          <p:spTgt spid="3379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33795">
                                            <p:txEl>
                                              <p:pRg st="2" end="2"/>
                                            </p:txEl>
                                          </p:spTgt>
                                        </p:tgtEl>
                                        <p:attrNameLst>
                                          <p:attrName>style.visibility</p:attrName>
                                        </p:attrNameLst>
                                      </p:cBhvr>
                                      <p:to>
                                        <p:strVal val="visible"/>
                                      </p:to>
                                    </p:set>
                                    <p:animEffect transition="in" filter="box(in)">
                                      <p:cBhvr>
                                        <p:cTn id="17" dur="500"/>
                                        <p:tgtEl>
                                          <p:spTgt spid="3379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33795">
                                            <p:txEl>
                                              <p:pRg st="3" end="3"/>
                                            </p:txEl>
                                          </p:spTgt>
                                        </p:tgtEl>
                                        <p:attrNameLst>
                                          <p:attrName>style.visibility</p:attrName>
                                        </p:attrNameLst>
                                      </p:cBhvr>
                                      <p:to>
                                        <p:strVal val="visible"/>
                                      </p:to>
                                    </p:set>
                                    <p:animEffect transition="in" filter="box(in)">
                                      <p:cBhvr>
                                        <p:cTn id="22" dur="500"/>
                                        <p:tgtEl>
                                          <p:spTgt spid="33795">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33795">
                                            <p:txEl>
                                              <p:pRg st="4" end="4"/>
                                            </p:txEl>
                                          </p:spTgt>
                                        </p:tgtEl>
                                        <p:attrNameLst>
                                          <p:attrName>style.visibility</p:attrName>
                                        </p:attrNameLst>
                                      </p:cBhvr>
                                      <p:to>
                                        <p:strVal val="visible"/>
                                      </p:to>
                                    </p:set>
                                    <p:animEffect transition="in" filter="box(in)">
                                      <p:cBhvr>
                                        <p:cTn id="27" dur="500"/>
                                        <p:tgtEl>
                                          <p:spTgt spid="33795">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33795">
                                            <p:txEl>
                                              <p:pRg st="5" end="5"/>
                                            </p:txEl>
                                          </p:spTgt>
                                        </p:tgtEl>
                                        <p:attrNameLst>
                                          <p:attrName>style.visibility</p:attrName>
                                        </p:attrNameLst>
                                      </p:cBhvr>
                                      <p:to>
                                        <p:strVal val="visible"/>
                                      </p:to>
                                    </p:set>
                                    <p:animEffect transition="in" filter="box(in)">
                                      <p:cBhvr>
                                        <p:cTn id="32" dur="500"/>
                                        <p:tgtEl>
                                          <p:spTgt spid="33795">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nodeType="clickEffect">
                                  <p:stCondLst>
                                    <p:cond delay="0"/>
                                  </p:stCondLst>
                                  <p:childTnLst>
                                    <p:set>
                                      <p:cBhvr>
                                        <p:cTn id="36" dur="1" fill="hold">
                                          <p:stCondLst>
                                            <p:cond delay="0"/>
                                          </p:stCondLst>
                                        </p:cTn>
                                        <p:tgtEl>
                                          <p:spTgt spid="33795">
                                            <p:txEl>
                                              <p:pRg st="6" end="6"/>
                                            </p:txEl>
                                          </p:spTgt>
                                        </p:tgtEl>
                                        <p:attrNameLst>
                                          <p:attrName>style.visibility</p:attrName>
                                        </p:attrNameLst>
                                      </p:cBhvr>
                                      <p:to>
                                        <p:strVal val="visible"/>
                                      </p:to>
                                    </p:set>
                                    <p:animEffect transition="in" filter="box(in)">
                                      <p:cBhvr>
                                        <p:cTn id="37" dur="500"/>
                                        <p:tgtEl>
                                          <p:spTgt spid="33795">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4" presetClass="entr" presetSubtype="16" fill="hold" nodeType="clickEffect">
                                  <p:stCondLst>
                                    <p:cond delay="0"/>
                                  </p:stCondLst>
                                  <p:childTnLst>
                                    <p:set>
                                      <p:cBhvr>
                                        <p:cTn id="41" dur="1" fill="hold">
                                          <p:stCondLst>
                                            <p:cond delay="0"/>
                                          </p:stCondLst>
                                        </p:cTn>
                                        <p:tgtEl>
                                          <p:spTgt spid="33795">
                                            <p:txEl>
                                              <p:pRg st="7" end="7"/>
                                            </p:txEl>
                                          </p:spTgt>
                                        </p:tgtEl>
                                        <p:attrNameLst>
                                          <p:attrName>style.visibility</p:attrName>
                                        </p:attrNameLst>
                                      </p:cBhvr>
                                      <p:to>
                                        <p:strVal val="visible"/>
                                      </p:to>
                                    </p:set>
                                    <p:animEffect transition="in" filter="box(in)">
                                      <p:cBhvr>
                                        <p:cTn id="42" dur="500"/>
                                        <p:tgtEl>
                                          <p:spTgt spid="33795">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 presetClass="entr" presetSubtype="4" fill="hold" nodeType="clickEffect">
                                  <p:stCondLst>
                                    <p:cond delay="0"/>
                                  </p:stCondLst>
                                  <p:childTnLst>
                                    <p:set>
                                      <p:cBhvr>
                                        <p:cTn id="46" dur="1" fill="hold">
                                          <p:stCondLst>
                                            <p:cond delay="0"/>
                                          </p:stCondLst>
                                        </p:cTn>
                                        <p:tgtEl>
                                          <p:spTgt spid="33796"/>
                                        </p:tgtEl>
                                        <p:attrNameLst>
                                          <p:attrName>style.visibility</p:attrName>
                                        </p:attrNameLst>
                                      </p:cBhvr>
                                      <p:to>
                                        <p:strVal val="visible"/>
                                      </p:to>
                                    </p:set>
                                    <p:anim calcmode="lin" valueType="num">
                                      <p:cBhvr additive="base">
                                        <p:cTn id="47" dur="500" fill="hold"/>
                                        <p:tgtEl>
                                          <p:spTgt spid="33796"/>
                                        </p:tgtEl>
                                        <p:attrNameLst>
                                          <p:attrName>ppt_x</p:attrName>
                                        </p:attrNameLst>
                                      </p:cBhvr>
                                      <p:tavLst>
                                        <p:tav tm="0">
                                          <p:val>
                                            <p:strVal val="#ppt_x"/>
                                          </p:val>
                                        </p:tav>
                                        <p:tav tm="100000">
                                          <p:val>
                                            <p:strVal val="#ppt_x"/>
                                          </p:val>
                                        </p:tav>
                                      </p:tavLst>
                                    </p:anim>
                                    <p:anim calcmode="lin" valueType="num">
                                      <p:cBhvr additive="base">
                                        <p:cTn id="48" dur="500" fill="hold"/>
                                        <p:tgtEl>
                                          <p:spTgt spid="33796"/>
                                        </p:tgtEl>
                                        <p:attrNameLst>
                                          <p:attrName>ppt_y</p:attrName>
                                        </p:attrNameLst>
                                      </p:cBhvr>
                                      <p:tavLst>
                                        <p:tav tm="0">
                                          <p:val>
                                            <p:strVal val="1+#ppt_h/2"/>
                                          </p:val>
                                        </p:tav>
                                        <p:tav tm="100000">
                                          <p:val>
                                            <p:strVal val="#ppt_y"/>
                                          </p:val>
                                        </p:tav>
                                      </p:tavLst>
                                    </p:anim>
                                  </p:childTnLst>
                                </p:cTn>
                              </p:par>
                            </p:childTnLst>
                          </p:cTn>
                        </p:par>
                      </p:childTnLst>
                    </p:cTn>
                  </p:par>
                  <p:par>
                    <p:cTn id="49" fill="hold" nodeType="clickPar">
                      <p:stCondLst>
                        <p:cond delay="indefinite"/>
                      </p:stCondLst>
                      <p:childTnLst>
                        <p:par>
                          <p:cTn id="50" fill="hold" nodeType="withGroup">
                            <p:stCondLst>
                              <p:cond delay="0"/>
                            </p:stCondLst>
                            <p:childTnLst>
                              <p:par>
                                <p:cTn id="51" presetID="2" presetClass="entr" presetSubtype="4" fill="hold" nodeType="clickEffect">
                                  <p:stCondLst>
                                    <p:cond delay="0"/>
                                  </p:stCondLst>
                                  <p:childTnLst>
                                    <p:set>
                                      <p:cBhvr>
                                        <p:cTn id="52" dur="1" fill="hold">
                                          <p:stCondLst>
                                            <p:cond delay="0"/>
                                          </p:stCondLst>
                                        </p:cTn>
                                        <p:tgtEl>
                                          <p:spTgt spid="33797"/>
                                        </p:tgtEl>
                                        <p:attrNameLst>
                                          <p:attrName>style.visibility</p:attrName>
                                        </p:attrNameLst>
                                      </p:cBhvr>
                                      <p:to>
                                        <p:strVal val="visible"/>
                                      </p:to>
                                    </p:set>
                                    <p:anim calcmode="lin" valueType="num">
                                      <p:cBhvr additive="base">
                                        <p:cTn id="53" dur="500" fill="hold"/>
                                        <p:tgtEl>
                                          <p:spTgt spid="33797"/>
                                        </p:tgtEl>
                                        <p:attrNameLst>
                                          <p:attrName>ppt_x</p:attrName>
                                        </p:attrNameLst>
                                      </p:cBhvr>
                                      <p:tavLst>
                                        <p:tav tm="0">
                                          <p:val>
                                            <p:strVal val="#ppt_x"/>
                                          </p:val>
                                        </p:tav>
                                        <p:tav tm="100000">
                                          <p:val>
                                            <p:strVal val="#ppt_x"/>
                                          </p:val>
                                        </p:tav>
                                      </p:tavLst>
                                    </p:anim>
                                    <p:anim calcmode="lin" valueType="num">
                                      <p:cBhvr additive="base">
                                        <p:cTn id="54" dur="500" fill="hold"/>
                                        <p:tgtEl>
                                          <p:spTgt spid="33797"/>
                                        </p:tgtEl>
                                        <p:attrNameLst>
                                          <p:attrName>ppt_y</p:attrName>
                                        </p:attrNameLst>
                                      </p:cBhvr>
                                      <p:tavLst>
                                        <p:tav tm="0">
                                          <p:val>
                                            <p:strVal val="1+#ppt_h/2"/>
                                          </p:val>
                                        </p:tav>
                                        <p:tav tm="100000">
                                          <p:val>
                                            <p:strVal val="#ppt_y"/>
                                          </p:val>
                                        </p:tav>
                                      </p:tavLst>
                                    </p:anim>
                                  </p:childTnLst>
                                </p:cTn>
                              </p:par>
                            </p:childTnLst>
                          </p:cTn>
                        </p:par>
                      </p:childTnLst>
                    </p:cTn>
                  </p:par>
                  <p:par>
                    <p:cTn id="55" fill="hold" nodeType="clickPar">
                      <p:stCondLst>
                        <p:cond delay="indefinite"/>
                      </p:stCondLst>
                      <p:childTnLst>
                        <p:par>
                          <p:cTn id="56" fill="hold" nodeType="withGroup">
                            <p:stCondLst>
                              <p:cond delay="0"/>
                            </p:stCondLst>
                            <p:childTnLst>
                              <p:par>
                                <p:cTn id="57" presetID="5" presetClass="entr" presetSubtype="10" fill="hold" nodeType="clickEffect">
                                  <p:stCondLst>
                                    <p:cond delay="0"/>
                                  </p:stCondLst>
                                  <p:childTnLst>
                                    <p:set>
                                      <p:cBhvr>
                                        <p:cTn id="58" dur="1" fill="hold">
                                          <p:stCondLst>
                                            <p:cond delay="0"/>
                                          </p:stCondLst>
                                        </p:cTn>
                                        <p:tgtEl>
                                          <p:spTgt spid="33798"/>
                                        </p:tgtEl>
                                        <p:attrNameLst>
                                          <p:attrName>style.visibility</p:attrName>
                                        </p:attrNameLst>
                                      </p:cBhvr>
                                      <p:to>
                                        <p:strVal val="visible"/>
                                      </p:to>
                                    </p:set>
                                    <p:animEffect transition="in" filter="checkerboard(across)">
                                      <p:cBhvr>
                                        <p:cTn id="59" dur="500"/>
                                        <p:tgtEl>
                                          <p:spTgt spid="33798"/>
                                        </p:tgtEl>
                                      </p:cBhvr>
                                    </p:animEffect>
                                  </p:childTnLst>
                                </p:cTn>
                              </p:par>
                            </p:childTnLst>
                          </p:cTn>
                        </p:par>
                      </p:childTnLst>
                    </p:cTn>
                  </p:par>
                  <p:par>
                    <p:cTn id="60" fill="hold" nodeType="clickPar">
                      <p:stCondLst>
                        <p:cond delay="indefinite"/>
                      </p:stCondLst>
                      <p:childTnLst>
                        <p:par>
                          <p:cTn id="61" fill="hold" nodeType="withGroup">
                            <p:stCondLst>
                              <p:cond delay="0"/>
                            </p:stCondLst>
                            <p:childTnLst>
                              <p:par>
                                <p:cTn id="62" presetID="2" presetClass="entr" presetSubtype="4" fill="hold" nodeType="clickEffect">
                                  <p:stCondLst>
                                    <p:cond delay="0"/>
                                  </p:stCondLst>
                                  <p:childTnLst>
                                    <p:set>
                                      <p:cBhvr>
                                        <p:cTn id="63" dur="1" fill="hold">
                                          <p:stCondLst>
                                            <p:cond delay="0"/>
                                          </p:stCondLst>
                                        </p:cTn>
                                        <p:tgtEl>
                                          <p:spTgt spid="33799"/>
                                        </p:tgtEl>
                                        <p:attrNameLst>
                                          <p:attrName>style.visibility</p:attrName>
                                        </p:attrNameLst>
                                      </p:cBhvr>
                                      <p:to>
                                        <p:strVal val="visible"/>
                                      </p:to>
                                    </p:set>
                                    <p:anim calcmode="lin" valueType="num">
                                      <p:cBhvr additive="base">
                                        <p:cTn id="64" dur="500" fill="hold"/>
                                        <p:tgtEl>
                                          <p:spTgt spid="33799"/>
                                        </p:tgtEl>
                                        <p:attrNameLst>
                                          <p:attrName>ppt_x</p:attrName>
                                        </p:attrNameLst>
                                      </p:cBhvr>
                                      <p:tavLst>
                                        <p:tav tm="0">
                                          <p:val>
                                            <p:strVal val="#ppt_x"/>
                                          </p:val>
                                        </p:tav>
                                        <p:tav tm="100000">
                                          <p:val>
                                            <p:strVal val="#ppt_x"/>
                                          </p:val>
                                        </p:tav>
                                      </p:tavLst>
                                    </p:anim>
                                    <p:anim calcmode="lin" valueType="num">
                                      <p:cBhvr additive="base">
                                        <p:cTn id="65" dur="500" fill="hold"/>
                                        <p:tgtEl>
                                          <p:spTgt spid="33799"/>
                                        </p:tgtEl>
                                        <p:attrNameLst>
                                          <p:attrName>ppt_y</p:attrName>
                                        </p:attrNameLst>
                                      </p:cBhvr>
                                      <p:tavLst>
                                        <p:tav tm="0">
                                          <p:val>
                                            <p:strVal val="1+#ppt_h/2"/>
                                          </p:val>
                                        </p:tav>
                                        <p:tav tm="100000">
                                          <p:val>
                                            <p:strVal val="#ppt_y"/>
                                          </p:val>
                                        </p:tav>
                                      </p:tavLst>
                                    </p:anim>
                                  </p:childTnLst>
                                </p:cTn>
                              </p:par>
                            </p:childTnLst>
                          </p:cTn>
                        </p:par>
                      </p:childTnLst>
                    </p:cTn>
                  </p:par>
                  <p:par>
                    <p:cTn id="66" fill="hold" nodeType="clickPar">
                      <p:stCondLst>
                        <p:cond delay="indefinite"/>
                      </p:stCondLst>
                      <p:childTnLst>
                        <p:par>
                          <p:cTn id="67" fill="hold" nodeType="withGroup">
                            <p:stCondLst>
                              <p:cond delay="0"/>
                            </p:stCondLst>
                            <p:childTnLst>
                              <p:par>
                                <p:cTn id="68" presetID="8" presetClass="entr" presetSubtype="16" fill="hold" nodeType="clickEffect">
                                  <p:stCondLst>
                                    <p:cond delay="0"/>
                                  </p:stCondLst>
                                  <p:childTnLst>
                                    <p:set>
                                      <p:cBhvr>
                                        <p:cTn id="69" dur="1" fill="hold">
                                          <p:stCondLst>
                                            <p:cond delay="0"/>
                                          </p:stCondLst>
                                        </p:cTn>
                                        <p:tgtEl>
                                          <p:spTgt spid="33800"/>
                                        </p:tgtEl>
                                        <p:attrNameLst>
                                          <p:attrName>style.visibility</p:attrName>
                                        </p:attrNameLst>
                                      </p:cBhvr>
                                      <p:to>
                                        <p:strVal val="visible"/>
                                      </p:to>
                                    </p:set>
                                    <p:animEffect transition="in" filter="diamond(in)">
                                      <p:cBhvr>
                                        <p:cTn id="70" dur="2000"/>
                                        <p:tgtEl>
                                          <p:spTgt spid="338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31455F13-44D7-4C70-AF20-648F9754CE2C}"/>
              </a:ext>
            </a:extLst>
          </p:cNvPr>
          <p:cNvSpPr>
            <a:spLocks noChangeArrowheads="1"/>
          </p:cNvSpPr>
          <p:nvPr/>
        </p:nvSpPr>
        <p:spPr bwMode="auto">
          <a:xfrm>
            <a:off x="357158" y="1071546"/>
            <a:ext cx="8229600" cy="2078038"/>
          </a:xfrm>
          <a:prstGeom prst="rect">
            <a:avLst/>
          </a:prstGeom>
          <a:noFill/>
          <a:ln w="9525" cmpd="sng">
            <a:solidFill>
              <a:srgbClr val="A7BCEF"/>
            </a:solidFill>
            <a:miter lim="800000"/>
            <a:headEnd/>
            <a:tailEnd/>
          </a:ln>
        </p:spPr>
        <p:txBody>
          <a:bodyPr wrap="none"/>
          <a:lstStyle/>
          <a:p>
            <a:pPr eaLnBrk="1" hangingPunct="1">
              <a:spcBef>
                <a:spcPct val="20000"/>
              </a:spcBef>
              <a:buClr>
                <a:schemeClr val="tx2"/>
              </a:buClr>
              <a:buSzPct val="70000"/>
              <a:buFont typeface="Wingdings" pitchFamily="2" charset="2"/>
              <a:buNone/>
              <a:defRPr/>
            </a:pPr>
            <a:r>
              <a:rPr lang="zh-CN" altLang="en-US" sz="2800" b="1" dirty="0">
                <a:solidFill>
                  <a:srgbClr val="683799"/>
                </a:solidFill>
                <a:ea typeface="华文楷体" pitchFamily="2" charset="-122"/>
              </a:rPr>
              <a:t>可再生资源：（第一资源）</a:t>
            </a:r>
          </a:p>
          <a:p>
            <a:pPr eaLnBrk="1" hangingPunct="1">
              <a:spcBef>
                <a:spcPct val="20000"/>
              </a:spcBef>
              <a:buClr>
                <a:schemeClr val="tx2"/>
              </a:buClr>
              <a:buSzPct val="70000"/>
              <a:buFont typeface="Wingdings" pitchFamily="2" charset="2"/>
              <a:buNone/>
              <a:defRPr/>
            </a:pPr>
            <a:r>
              <a:rPr lang="zh-CN" altLang="en-US" sz="2800" dirty="0">
                <a:ea typeface="华文楷体" pitchFamily="2" charset="-122"/>
              </a:rPr>
              <a:t>此类资源消耗后，在一定条件下人类或自然界可</a:t>
            </a:r>
          </a:p>
          <a:p>
            <a:pPr eaLnBrk="1" hangingPunct="1">
              <a:spcBef>
                <a:spcPct val="20000"/>
              </a:spcBef>
              <a:buClr>
                <a:schemeClr val="tx2"/>
              </a:buClr>
              <a:buSzPct val="70000"/>
              <a:buFont typeface="Wingdings" pitchFamily="2" charset="2"/>
              <a:buNone/>
              <a:defRPr/>
            </a:pPr>
            <a:r>
              <a:rPr lang="zh-CN" altLang="en-US" sz="2800" dirty="0">
                <a:ea typeface="华文楷体" pitchFamily="2" charset="-122"/>
              </a:rPr>
              <a:t>对其进行繁殖以生成新的资源</a:t>
            </a:r>
          </a:p>
          <a:p>
            <a:pPr eaLnBrk="1" hangingPunct="1">
              <a:spcBef>
                <a:spcPct val="20000"/>
              </a:spcBef>
              <a:buClr>
                <a:schemeClr val="tx2"/>
              </a:buClr>
              <a:buSzPct val="70000"/>
              <a:buFont typeface="Wingdings" pitchFamily="2" charset="2"/>
              <a:buNone/>
              <a:defRPr/>
            </a:pPr>
            <a:r>
              <a:rPr lang="zh-CN" altLang="en-US" sz="2800" dirty="0">
                <a:ea typeface="华文楷体" pitchFamily="2" charset="-122"/>
              </a:rPr>
              <a:t>如：森林、动物、植物等</a:t>
            </a:r>
          </a:p>
        </p:txBody>
      </p:sp>
      <p:sp>
        <p:nvSpPr>
          <p:cNvPr id="72707" name="Rectangle 3">
            <a:extLst>
              <a:ext uri="{FF2B5EF4-FFF2-40B4-BE49-F238E27FC236}">
                <a16:creationId xmlns:a16="http://schemas.microsoft.com/office/drawing/2014/main" id="{67647304-28AF-4122-A608-E52603961B36}"/>
              </a:ext>
            </a:extLst>
          </p:cNvPr>
          <p:cNvSpPr>
            <a:spLocks noChangeArrowheads="1"/>
          </p:cNvSpPr>
          <p:nvPr/>
        </p:nvSpPr>
        <p:spPr bwMode="auto">
          <a:xfrm>
            <a:off x="357158" y="3214686"/>
            <a:ext cx="8229600" cy="2549525"/>
          </a:xfrm>
          <a:prstGeom prst="rect">
            <a:avLst/>
          </a:prstGeom>
          <a:noFill/>
          <a:ln w="9525" cmpd="sng">
            <a:solidFill>
              <a:srgbClr val="A7BCEF"/>
            </a:solidFill>
            <a:miter lim="800000"/>
            <a:headEnd/>
            <a:tailEnd/>
          </a:ln>
        </p:spPr>
        <p:txBody>
          <a:bodyPr wrap="none"/>
          <a:lstStyle/>
          <a:p>
            <a:pPr>
              <a:spcBef>
                <a:spcPct val="20000"/>
              </a:spcBef>
              <a:buClr>
                <a:schemeClr val="tx2"/>
              </a:buClr>
              <a:buSzPct val="70000"/>
              <a:defRPr/>
            </a:pPr>
            <a:r>
              <a:rPr lang="zh-CN" altLang="en-US" sz="2800" b="1" dirty="0">
                <a:solidFill>
                  <a:srgbClr val="683799"/>
                </a:solidFill>
                <a:ea typeface="华文楷体" pitchFamily="2" charset="-122"/>
              </a:rPr>
              <a:t>非再生资源：</a:t>
            </a:r>
            <a:r>
              <a:rPr lang="zh-CN" altLang="en-US" sz="2800" b="1" dirty="0">
                <a:solidFill>
                  <a:srgbClr val="683799"/>
                </a:solidFill>
                <a:ea typeface="华文楷体" pitchFamily="2" charset="-122"/>
                <a:sym typeface="Wingdings" pitchFamily="2" charset="2"/>
              </a:rPr>
              <a:t>（第二资源）</a:t>
            </a:r>
            <a:endParaRPr lang="zh-CN" altLang="en-US" sz="2800" b="1" dirty="0">
              <a:solidFill>
                <a:srgbClr val="683799"/>
              </a:solidFill>
              <a:ea typeface="华文楷体" pitchFamily="2" charset="-122"/>
            </a:endParaRPr>
          </a:p>
          <a:p>
            <a:pPr eaLnBrk="1" hangingPunct="1">
              <a:spcBef>
                <a:spcPct val="20000"/>
              </a:spcBef>
              <a:buClr>
                <a:schemeClr val="tx2"/>
              </a:buClr>
              <a:buSzPct val="70000"/>
              <a:buFont typeface="Wingdings" pitchFamily="2" charset="2"/>
              <a:buNone/>
              <a:defRPr/>
            </a:pPr>
            <a:r>
              <a:rPr lang="zh-CN" altLang="en-US" sz="2800" dirty="0">
                <a:ea typeface="华文楷体" pitchFamily="2" charset="-122"/>
              </a:rPr>
              <a:t>此类资源消耗后，在人类历史的时间尺度上不可</a:t>
            </a:r>
          </a:p>
          <a:p>
            <a:pPr eaLnBrk="1" hangingPunct="1">
              <a:spcBef>
                <a:spcPct val="20000"/>
              </a:spcBef>
              <a:buClr>
                <a:schemeClr val="tx2"/>
              </a:buClr>
              <a:buSzPct val="70000"/>
              <a:buFont typeface="Wingdings" pitchFamily="2" charset="2"/>
              <a:buNone/>
              <a:defRPr/>
            </a:pPr>
            <a:r>
              <a:rPr lang="zh-CN" altLang="en-US" sz="2800" dirty="0">
                <a:ea typeface="华文楷体" pitchFamily="2" charset="-122"/>
              </a:rPr>
              <a:t>能再生</a:t>
            </a:r>
          </a:p>
          <a:p>
            <a:pPr eaLnBrk="1" hangingPunct="1">
              <a:spcBef>
                <a:spcPct val="20000"/>
              </a:spcBef>
              <a:buClr>
                <a:schemeClr val="tx2"/>
              </a:buClr>
              <a:buSzPct val="70000"/>
              <a:buFont typeface="Wingdings" pitchFamily="2" charset="2"/>
              <a:buNone/>
              <a:defRPr/>
            </a:pPr>
            <a:r>
              <a:rPr lang="zh-CN" altLang="en-US" sz="2800" dirty="0">
                <a:ea typeface="华文楷体" pitchFamily="2" charset="-122"/>
              </a:rPr>
              <a:t>如：各类金属、非金属矿产品、煤、石油、天然</a:t>
            </a:r>
          </a:p>
          <a:p>
            <a:pPr eaLnBrk="1" hangingPunct="1">
              <a:spcBef>
                <a:spcPct val="20000"/>
              </a:spcBef>
              <a:buClr>
                <a:schemeClr val="tx2"/>
              </a:buClr>
              <a:buSzPct val="70000"/>
              <a:buFont typeface="Wingdings" pitchFamily="2" charset="2"/>
              <a:buNone/>
              <a:defRPr/>
            </a:pPr>
            <a:r>
              <a:rPr lang="zh-CN" altLang="en-US" sz="2800" dirty="0">
                <a:ea typeface="华文楷体" pitchFamily="2" charset="-122"/>
              </a:rPr>
              <a:t>       气等</a:t>
            </a:r>
          </a:p>
        </p:txBody>
      </p:sp>
      <p:sp>
        <p:nvSpPr>
          <p:cNvPr id="72708" name="Rectangle 4">
            <a:extLst>
              <a:ext uri="{FF2B5EF4-FFF2-40B4-BE49-F238E27FC236}">
                <a16:creationId xmlns:a16="http://schemas.microsoft.com/office/drawing/2014/main" id="{F81B8FBE-32C3-432F-A46F-C9D3CDFCE739}"/>
              </a:ext>
            </a:extLst>
          </p:cNvPr>
          <p:cNvSpPr>
            <a:spLocks noChangeArrowheads="1"/>
          </p:cNvSpPr>
          <p:nvPr/>
        </p:nvSpPr>
        <p:spPr bwMode="auto">
          <a:xfrm>
            <a:off x="377825" y="5805488"/>
            <a:ext cx="8229600" cy="728662"/>
          </a:xfrm>
          <a:prstGeom prst="rect">
            <a:avLst/>
          </a:prstGeom>
          <a:noFill/>
          <a:ln w="9525" cmpd="sng">
            <a:solidFill>
              <a:srgbClr val="A7BCEF"/>
            </a:solidFill>
            <a:miter lim="800000"/>
            <a:headEnd/>
            <a:tailEnd/>
          </a:ln>
        </p:spPr>
        <p:txBody>
          <a:bodyPr wrap="none"/>
          <a:lstStyle/>
          <a:p>
            <a:pPr>
              <a:spcBef>
                <a:spcPct val="20000"/>
              </a:spcBef>
              <a:buClr>
                <a:schemeClr val="tx2"/>
              </a:buClr>
              <a:buSzPct val="70000"/>
              <a:buFont typeface="Wingdings" pitchFamily="2" charset="2"/>
              <a:buNone/>
              <a:defRPr/>
            </a:pPr>
            <a:r>
              <a:rPr lang="zh-CN" altLang="en-US" sz="2800" b="1" dirty="0">
                <a:solidFill>
                  <a:srgbClr val="683799"/>
                </a:solidFill>
                <a:ea typeface="华文楷体" pitchFamily="2" charset="-122"/>
              </a:rPr>
              <a:t>信息资源：（第三资源）</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72706"/>
                                        </p:tgtEl>
                                        <p:attrNameLst>
                                          <p:attrName>style.visibility</p:attrName>
                                        </p:attrNameLst>
                                      </p:cBhvr>
                                      <p:to>
                                        <p:strVal val="visible"/>
                                      </p:to>
                                    </p:set>
                                    <p:animEffect transition="in" filter="wipe(left)">
                                      <p:cBhvr>
                                        <p:cTn id="7" dur="500"/>
                                        <p:tgtEl>
                                          <p:spTgt spid="7270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5" fill="hold" nodeType="clickEffect">
                                  <p:stCondLst>
                                    <p:cond delay="0"/>
                                  </p:stCondLst>
                                  <p:childTnLst>
                                    <p:set>
                                      <p:cBhvr>
                                        <p:cTn id="11" dur="1" fill="hold">
                                          <p:stCondLst>
                                            <p:cond delay="0"/>
                                          </p:stCondLst>
                                        </p:cTn>
                                        <p:tgtEl>
                                          <p:spTgt spid="72707"/>
                                        </p:tgtEl>
                                        <p:attrNameLst>
                                          <p:attrName>style.visibility</p:attrName>
                                        </p:attrNameLst>
                                      </p:cBhvr>
                                      <p:to>
                                        <p:strVal val="visible"/>
                                      </p:to>
                                    </p:set>
                                    <p:animEffect transition="in" filter="checkerboard(down)">
                                      <p:cBhvr>
                                        <p:cTn id="12" dur="500"/>
                                        <p:tgtEl>
                                          <p:spTgt spid="7270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7" presetClass="entr" presetSubtype="2" fill="hold" nodeType="clickEffect">
                                  <p:stCondLst>
                                    <p:cond delay="0"/>
                                  </p:stCondLst>
                                  <p:childTnLst>
                                    <p:set>
                                      <p:cBhvr>
                                        <p:cTn id="16" dur="1" fill="hold">
                                          <p:stCondLst>
                                            <p:cond delay="0"/>
                                          </p:stCondLst>
                                        </p:cTn>
                                        <p:tgtEl>
                                          <p:spTgt spid="72708"/>
                                        </p:tgtEl>
                                        <p:attrNameLst>
                                          <p:attrName>style.visibility</p:attrName>
                                        </p:attrNameLst>
                                      </p:cBhvr>
                                      <p:to>
                                        <p:strVal val="visible"/>
                                      </p:to>
                                    </p:set>
                                    <p:anim calcmode="lin" valueType="num">
                                      <p:cBhvr>
                                        <p:cTn id="17" dur="500" fill="hold"/>
                                        <p:tgtEl>
                                          <p:spTgt spid="72708"/>
                                        </p:tgtEl>
                                        <p:attrNameLst>
                                          <p:attrName>ppt_x</p:attrName>
                                        </p:attrNameLst>
                                      </p:cBhvr>
                                      <p:tavLst>
                                        <p:tav tm="0">
                                          <p:val>
                                            <p:strVal val="#ppt_x+#ppt_w/2"/>
                                          </p:val>
                                        </p:tav>
                                        <p:tav tm="100000">
                                          <p:val>
                                            <p:strVal val="#ppt_x"/>
                                          </p:val>
                                        </p:tav>
                                      </p:tavLst>
                                    </p:anim>
                                    <p:anim calcmode="lin" valueType="num">
                                      <p:cBhvr>
                                        <p:cTn id="18" dur="500" fill="hold"/>
                                        <p:tgtEl>
                                          <p:spTgt spid="72708"/>
                                        </p:tgtEl>
                                        <p:attrNameLst>
                                          <p:attrName>ppt_y</p:attrName>
                                        </p:attrNameLst>
                                      </p:cBhvr>
                                      <p:tavLst>
                                        <p:tav tm="0">
                                          <p:val>
                                            <p:strVal val="#ppt_y"/>
                                          </p:val>
                                        </p:tav>
                                        <p:tav tm="100000">
                                          <p:val>
                                            <p:strVal val="#ppt_y"/>
                                          </p:val>
                                        </p:tav>
                                      </p:tavLst>
                                    </p:anim>
                                    <p:anim calcmode="lin" valueType="num">
                                      <p:cBhvr>
                                        <p:cTn id="19" dur="500" fill="hold"/>
                                        <p:tgtEl>
                                          <p:spTgt spid="72708"/>
                                        </p:tgtEl>
                                        <p:attrNameLst>
                                          <p:attrName>ppt_w</p:attrName>
                                        </p:attrNameLst>
                                      </p:cBhvr>
                                      <p:tavLst>
                                        <p:tav tm="0">
                                          <p:val>
                                            <p:fltVal val="0"/>
                                          </p:val>
                                        </p:tav>
                                        <p:tav tm="100000">
                                          <p:val>
                                            <p:strVal val="#ppt_w"/>
                                          </p:val>
                                        </p:tav>
                                      </p:tavLst>
                                    </p:anim>
                                    <p:anim calcmode="lin" valueType="num">
                                      <p:cBhvr>
                                        <p:cTn id="20" dur="500" fill="hold"/>
                                        <p:tgtEl>
                                          <p:spTgt spid="7270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951F8A2C-7BBD-4D1C-9BB5-E13950056F52}"/>
              </a:ext>
            </a:extLst>
          </p:cNvPr>
          <p:cNvSpPr>
            <a:spLocks noGrp="1" noRot="1" noChangeArrowheads="1"/>
          </p:cNvSpPr>
          <p:nvPr>
            <p:ph type="title" idx="4294967295"/>
          </p:nvPr>
        </p:nvSpPr>
        <p:spPr>
          <a:xfrm>
            <a:off x="107950" y="908050"/>
            <a:ext cx="2808288" cy="981075"/>
          </a:xfrm>
        </p:spPr>
        <p:txBody>
          <a:bodyPr/>
          <a:lstStyle/>
          <a:p>
            <a:pPr eaLnBrk="1" hangingPunct="1"/>
            <a:r>
              <a:rPr lang="zh-CN" altLang="zh-CN" sz="2800" b="1" dirty="0"/>
              <a:t>（三）信息资源</a:t>
            </a:r>
          </a:p>
        </p:txBody>
      </p:sp>
      <p:sp>
        <p:nvSpPr>
          <p:cNvPr id="73731" name="Rectangle 3">
            <a:extLst>
              <a:ext uri="{FF2B5EF4-FFF2-40B4-BE49-F238E27FC236}">
                <a16:creationId xmlns:a16="http://schemas.microsoft.com/office/drawing/2014/main" id="{4857FC49-EC9D-470B-8D13-2C3BCD2C82E9}"/>
              </a:ext>
            </a:extLst>
          </p:cNvPr>
          <p:cNvSpPr>
            <a:spLocks noChangeArrowheads="1"/>
          </p:cNvSpPr>
          <p:nvPr/>
        </p:nvSpPr>
        <p:spPr bwMode="auto">
          <a:xfrm>
            <a:off x="228600" y="1628775"/>
            <a:ext cx="82296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ea typeface="华文楷体" panose="02010600040101010101" pitchFamily="2" charset="-122"/>
              </a:rPr>
              <a:t>1</a:t>
            </a:r>
            <a:r>
              <a:rPr lang="zh-CN" altLang="en-US" sz="2800" dirty="0">
                <a:ea typeface="华文楷体" panose="02010600040101010101" pitchFamily="2" charset="-122"/>
              </a:rPr>
              <a:t>、狭义信息资源：</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    指信息内容本身。</a:t>
            </a:r>
          </a:p>
          <a:p>
            <a:pPr eaLnBrk="1" hangingPunct="1">
              <a:spcBef>
                <a:spcPct val="20000"/>
              </a:spcBef>
              <a:buClr>
                <a:schemeClr val="tx2"/>
              </a:buClr>
              <a:buSzPct val="70000"/>
              <a:buFont typeface="Wingdings" panose="05000000000000000000" pitchFamily="2" charset="2"/>
              <a:buNone/>
            </a:pPr>
            <a:endParaRPr lang="en-US" altLang="zh-CN" sz="2800" dirty="0">
              <a:ea typeface="华文楷体" panose="02010600040101010101" pitchFamily="2" charset="-122"/>
            </a:endParaRPr>
          </a:p>
        </p:txBody>
      </p:sp>
      <p:sp>
        <p:nvSpPr>
          <p:cNvPr id="73732" name="Rectangle 4">
            <a:extLst>
              <a:ext uri="{FF2B5EF4-FFF2-40B4-BE49-F238E27FC236}">
                <a16:creationId xmlns:a16="http://schemas.microsoft.com/office/drawing/2014/main" id="{A809ED06-6DEF-46CD-85A0-2933F23BBA95}"/>
              </a:ext>
            </a:extLst>
          </p:cNvPr>
          <p:cNvSpPr>
            <a:spLocks noChangeArrowheads="1"/>
          </p:cNvSpPr>
          <p:nvPr/>
        </p:nvSpPr>
        <p:spPr bwMode="auto">
          <a:xfrm>
            <a:off x="228600" y="2708275"/>
            <a:ext cx="82296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en-US" altLang="zh-CN" sz="2800" dirty="0">
                <a:ea typeface="华文楷体" panose="02010600040101010101" pitchFamily="2" charset="-122"/>
              </a:rPr>
              <a:t>2</a:t>
            </a:r>
            <a:r>
              <a:rPr lang="zh-CN" altLang="en-US" sz="2800" dirty="0">
                <a:ea typeface="华文楷体" panose="02010600040101010101" pitchFamily="2" charset="-122"/>
              </a:rPr>
              <a:t>、广义信息资源：</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   指信息和它的生产者以及信息技术等信息活动要素：</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a:t>
            </a:r>
            <a:r>
              <a:rPr lang="en-US" altLang="zh-CN" sz="2800" dirty="0">
                <a:ea typeface="华文楷体" panose="02010600040101010101" pitchFamily="2" charset="-122"/>
              </a:rPr>
              <a:t>1</a:t>
            </a:r>
            <a:r>
              <a:rPr lang="zh-CN" altLang="en-US" sz="2800" dirty="0">
                <a:ea typeface="华文楷体" panose="02010600040101010101" pitchFamily="2" charset="-122"/>
              </a:rPr>
              <a:t>）有用信息的集合</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a:t>
            </a:r>
            <a:r>
              <a:rPr lang="en-US" altLang="zh-CN" sz="2800" dirty="0">
                <a:ea typeface="华文楷体" panose="02010600040101010101" pitchFamily="2" charset="-122"/>
              </a:rPr>
              <a:t>2</a:t>
            </a:r>
            <a:r>
              <a:rPr lang="zh-CN" altLang="en-US" sz="2800" dirty="0">
                <a:ea typeface="华文楷体" panose="02010600040101010101" pitchFamily="2" charset="-122"/>
              </a:rPr>
              <a:t>）生产有用信息的信息生产者的集合</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a:t>
            </a:r>
            <a:r>
              <a:rPr lang="en-US" altLang="zh-CN" sz="2800" dirty="0">
                <a:ea typeface="华文楷体" panose="02010600040101010101" pitchFamily="2" charset="-122"/>
              </a:rPr>
              <a:t>3</a:t>
            </a:r>
            <a:r>
              <a:rPr lang="zh-CN" altLang="en-US" sz="2800" dirty="0">
                <a:ea typeface="华文楷体" panose="02010600040101010101" pitchFamily="2" charset="-122"/>
              </a:rPr>
              <a:t>）加工、处理和传递有用信息的信息技术的集合</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    信息内容</a:t>
            </a:r>
            <a:r>
              <a:rPr lang="en-US" altLang="zh-CN" sz="2800" dirty="0">
                <a:ea typeface="华文楷体" panose="02010600040101010101" pitchFamily="2" charset="-122"/>
              </a:rPr>
              <a:t>+</a:t>
            </a:r>
            <a:r>
              <a:rPr lang="zh-CN" altLang="en-US" sz="2800" dirty="0">
                <a:ea typeface="华文楷体" panose="02010600040101010101" pitchFamily="2" charset="-122"/>
              </a:rPr>
              <a:t>相关的技术设施</a:t>
            </a:r>
            <a:r>
              <a:rPr lang="en-US" altLang="zh-CN" sz="2800" dirty="0">
                <a:ea typeface="华文楷体" panose="02010600040101010101" pitchFamily="2" charset="-122"/>
              </a:rPr>
              <a:t>+</a:t>
            </a:r>
            <a:r>
              <a:rPr lang="zh-CN" altLang="en-US" sz="2800" dirty="0">
                <a:ea typeface="华文楷体" panose="02010600040101010101" pitchFamily="2" charset="-122"/>
              </a:rPr>
              <a:t>技术软件</a:t>
            </a:r>
            <a:r>
              <a:rPr lang="en-US" altLang="zh-CN" sz="2800" dirty="0">
                <a:ea typeface="华文楷体" panose="02010600040101010101" pitchFamily="2" charset="-122"/>
              </a:rPr>
              <a:t>+</a:t>
            </a:r>
            <a:r>
              <a:rPr lang="zh-CN" altLang="en-US" sz="2800" dirty="0">
                <a:ea typeface="华文楷体" panose="02010600040101010101" pitchFamily="2" charset="-122"/>
              </a:rPr>
              <a:t>机构</a:t>
            </a:r>
            <a:r>
              <a:rPr lang="en-US" altLang="zh-CN" sz="2800" dirty="0">
                <a:ea typeface="华文楷体" panose="02010600040101010101" pitchFamily="2" charset="-122"/>
              </a:rPr>
              <a:t>+</a:t>
            </a:r>
            <a:r>
              <a:rPr lang="zh-CN" altLang="en-US" sz="2800" dirty="0">
                <a:ea typeface="华文楷体" panose="02010600040101010101" pitchFamily="2" charset="-122"/>
              </a:rPr>
              <a:t>网络</a:t>
            </a:r>
          </a:p>
          <a:p>
            <a:pPr eaLnBrk="1" hangingPunct="1">
              <a:spcBef>
                <a:spcPct val="20000"/>
              </a:spcBef>
              <a:buClr>
                <a:schemeClr val="tx2"/>
              </a:buClr>
              <a:buSzPct val="70000"/>
              <a:buFont typeface="Wingdings" panose="05000000000000000000" pitchFamily="2" charset="2"/>
              <a:buNone/>
            </a:pPr>
            <a:r>
              <a:rPr lang="zh-CN" altLang="en-US" sz="2800" dirty="0">
                <a:ea typeface="华文楷体" panose="02010600040101010101" pitchFamily="2" charset="-122"/>
              </a:rPr>
              <a:t>    </a:t>
            </a:r>
            <a:r>
              <a:rPr lang="en-US" altLang="zh-CN" sz="2800" dirty="0">
                <a:ea typeface="华文楷体" panose="02010600040101010101" pitchFamily="2" charset="-122"/>
              </a:rPr>
              <a:t>+</a:t>
            </a:r>
            <a:r>
              <a:rPr lang="zh-CN" altLang="en-US" sz="2800" dirty="0">
                <a:ea typeface="华文楷体" panose="02010600040101010101" pitchFamily="2" charset="-122"/>
              </a:rPr>
              <a:t>人员</a:t>
            </a:r>
            <a:r>
              <a:rPr lang="en-US" altLang="zh-CN" sz="2800" dirty="0">
                <a:ea typeface="华文楷体" panose="02010600040101010101" pitchFamily="2" charset="-122"/>
              </a:rPr>
              <a:t>+</a:t>
            </a:r>
            <a:r>
              <a:rPr lang="zh-CN" altLang="en-US" sz="2800" dirty="0">
                <a:ea typeface="华文楷体" panose="02010600040101010101" pitchFamily="2" charset="-122"/>
              </a:rPr>
              <a:t>资金</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CB42A347-A823-474D-A64D-459374A6CD1D}"/>
              </a:ext>
            </a:extLst>
          </p:cNvPr>
          <p:cNvSpPr>
            <a:spLocks noGrp="1" noRot="1" noChangeArrowheads="1"/>
          </p:cNvSpPr>
          <p:nvPr>
            <p:ph type="title" idx="4294967295"/>
          </p:nvPr>
        </p:nvSpPr>
        <p:spPr>
          <a:xfrm>
            <a:off x="250825" y="0"/>
            <a:ext cx="7620000" cy="503238"/>
          </a:xfrm>
        </p:spPr>
        <p:txBody>
          <a:bodyPr>
            <a:normAutofit fontScale="90000"/>
          </a:bodyPr>
          <a:lstStyle/>
          <a:p>
            <a:pPr algn="l" eaLnBrk="1" hangingPunct="1"/>
            <a:r>
              <a:rPr lang="en-US" altLang="zh-CN" sz="3600" b="1" dirty="0">
                <a:solidFill>
                  <a:srgbClr val="660066"/>
                </a:solidFill>
                <a:latin typeface="黑体" panose="02010609060101010101" pitchFamily="49" charset="-122"/>
                <a:ea typeface="黑体" panose="02010609060101010101" pitchFamily="49" charset="-122"/>
              </a:rPr>
              <a:t>1.2.2 </a:t>
            </a:r>
            <a:r>
              <a:rPr lang="zh-CN" altLang="en-US" sz="3600" b="1" dirty="0">
                <a:solidFill>
                  <a:srgbClr val="660066"/>
                </a:solidFill>
                <a:latin typeface="黑体" panose="02010609060101010101" pitchFamily="49" charset="-122"/>
                <a:ea typeface="黑体" panose="02010609060101010101" pitchFamily="49" charset="-122"/>
              </a:rPr>
              <a:t>信息资源的类型</a:t>
            </a:r>
          </a:p>
        </p:txBody>
      </p:sp>
      <p:sp>
        <p:nvSpPr>
          <p:cNvPr id="74756" name="AutoShape 4">
            <a:extLst>
              <a:ext uri="{FF2B5EF4-FFF2-40B4-BE49-F238E27FC236}">
                <a16:creationId xmlns:a16="http://schemas.microsoft.com/office/drawing/2014/main" id="{1A007F15-85E7-47BE-8476-11AB70403F8F}"/>
              </a:ext>
            </a:extLst>
          </p:cNvPr>
          <p:cNvSpPr>
            <a:spLocks/>
          </p:cNvSpPr>
          <p:nvPr/>
        </p:nvSpPr>
        <p:spPr bwMode="auto">
          <a:xfrm>
            <a:off x="609600" y="2643182"/>
            <a:ext cx="176186" cy="3833818"/>
          </a:xfrm>
          <a:prstGeom prst="leftBrace">
            <a:avLst>
              <a:gd name="adj1" fmla="val 183333"/>
              <a:gd name="adj2" fmla="val 50000"/>
            </a:avLst>
          </a:prstGeom>
          <a:noFill/>
          <a:ln w="57150">
            <a:solidFill>
              <a:schemeClr val="accent4">
                <a:lumMod val="60000"/>
                <a:lumOff val="40000"/>
              </a:schemeClr>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en-US"/>
          </a:p>
        </p:txBody>
      </p:sp>
      <p:sp>
        <p:nvSpPr>
          <p:cNvPr id="74757" name="Rectangle 6">
            <a:extLst>
              <a:ext uri="{FF2B5EF4-FFF2-40B4-BE49-F238E27FC236}">
                <a16:creationId xmlns:a16="http://schemas.microsoft.com/office/drawing/2014/main" id="{7E8DCA6B-1E2F-47DB-9EB2-1C841D38D5C4}"/>
              </a:ext>
            </a:extLst>
          </p:cNvPr>
          <p:cNvSpPr>
            <a:spLocks noChangeArrowheads="1"/>
          </p:cNvSpPr>
          <p:nvPr/>
        </p:nvSpPr>
        <p:spPr bwMode="auto">
          <a:xfrm>
            <a:off x="900113" y="2276475"/>
            <a:ext cx="762000" cy="1295400"/>
          </a:xfrm>
          <a:prstGeom prst="rect">
            <a:avLst/>
          </a:prstGeom>
          <a:solidFill>
            <a:schemeClr val="accent2">
              <a:lumMod val="60000"/>
              <a:lumOff val="40000"/>
            </a:schemeClr>
          </a:solidFill>
          <a:ln w="9525">
            <a:no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狭义</a:t>
            </a:r>
          </a:p>
          <a:p>
            <a:pPr algn="ctr" eaLnBrk="1" hangingPunct="1">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信息</a:t>
            </a:r>
          </a:p>
          <a:p>
            <a:pPr algn="ctr" eaLnBrk="1" hangingPunct="1">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资源</a:t>
            </a:r>
          </a:p>
        </p:txBody>
      </p:sp>
      <p:sp>
        <p:nvSpPr>
          <p:cNvPr id="74758" name="Rectangle 7">
            <a:extLst>
              <a:ext uri="{FF2B5EF4-FFF2-40B4-BE49-F238E27FC236}">
                <a16:creationId xmlns:a16="http://schemas.microsoft.com/office/drawing/2014/main" id="{AC293091-9165-4F05-9EE1-40F34E231631}"/>
              </a:ext>
            </a:extLst>
          </p:cNvPr>
          <p:cNvSpPr>
            <a:spLocks noChangeArrowheads="1"/>
          </p:cNvSpPr>
          <p:nvPr/>
        </p:nvSpPr>
        <p:spPr bwMode="auto">
          <a:xfrm>
            <a:off x="838200" y="6172200"/>
            <a:ext cx="2019288" cy="457200"/>
          </a:xfrm>
          <a:prstGeom prst="rect">
            <a:avLst/>
          </a:prstGeom>
          <a:solidFill>
            <a:schemeClr val="accent2">
              <a:lumMod val="60000"/>
              <a:lumOff val="40000"/>
            </a:schemeClr>
          </a:solidFill>
          <a:ln w="9525">
            <a:solidFill>
              <a:schemeClr val="accent4">
                <a:lumMod val="60000"/>
                <a:lumOff val="40000"/>
              </a:schemeClr>
            </a:solid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新型信息资源</a:t>
            </a:r>
          </a:p>
        </p:txBody>
      </p:sp>
      <p:sp>
        <p:nvSpPr>
          <p:cNvPr id="74759" name="Rectangle 9">
            <a:extLst>
              <a:ext uri="{FF2B5EF4-FFF2-40B4-BE49-F238E27FC236}">
                <a16:creationId xmlns:a16="http://schemas.microsoft.com/office/drawing/2014/main" id="{E0AE8E13-1995-4748-87E2-1DE994B9C966}"/>
              </a:ext>
            </a:extLst>
          </p:cNvPr>
          <p:cNvSpPr>
            <a:spLocks noChangeArrowheads="1"/>
          </p:cNvSpPr>
          <p:nvPr/>
        </p:nvSpPr>
        <p:spPr bwMode="auto">
          <a:xfrm>
            <a:off x="2057400" y="762000"/>
            <a:ext cx="1600200" cy="457200"/>
          </a:xfrm>
          <a:prstGeom prst="rect">
            <a:avLst/>
          </a:prstGeom>
          <a:solidFill>
            <a:schemeClr val="accent4">
              <a:lumMod val="40000"/>
              <a:lumOff val="60000"/>
            </a:schemeClr>
          </a:solidFill>
          <a:ln w="28575">
            <a:no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dirty="0">
                <a:solidFill>
                  <a:srgbClr val="FF0000"/>
                </a:solidFill>
                <a:ea typeface="华文楷体" panose="02010600040101010101" pitchFamily="2" charset="-122"/>
              </a:rPr>
              <a:t>按内容类别</a:t>
            </a:r>
          </a:p>
        </p:txBody>
      </p:sp>
      <p:sp>
        <p:nvSpPr>
          <p:cNvPr id="74760" name="Rectangle 10">
            <a:extLst>
              <a:ext uri="{FF2B5EF4-FFF2-40B4-BE49-F238E27FC236}">
                <a16:creationId xmlns:a16="http://schemas.microsoft.com/office/drawing/2014/main" id="{AAAAEB4E-F50C-409D-8A86-37621EB5BF60}"/>
              </a:ext>
            </a:extLst>
          </p:cNvPr>
          <p:cNvSpPr>
            <a:spLocks noChangeArrowheads="1"/>
          </p:cNvSpPr>
          <p:nvPr/>
        </p:nvSpPr>
        <p:spPr bwMode="auto">
          <a:xfrm>
            <a:off x="2057400" y="1295400"/>
            <a:ext cx="1600200" cy="457200"/>
          </a:xfrm>
          <a:prstGeom prst="rect">
            <a:avLst/>
          </a:prstGeom>
          <a:solidFill>
            <a:schemeClr val="accent4">
              <a:lumMod val="40000"/>
              <a:lumOff val="60000"/>
            </a:schemeClr>
          </a:solidFill>
          <a:ln w="28575">
            <a:no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dirty="0">
                <a:solidFill>
                  <a:srgbClr val="000000"/>
                </a:solidFill>
                <a:ea typeface="华文楷体" panose="02010600040101010101" pitchFamily="2" charset="-122"/>
              </a:rPr>
              <a:t>按具体形态</a:t>
            </a:r>
          </a:p>
        </p:txBody>
      </p:sp>
      <p:sp>
        <p:nvSpPr>
          <p:cNvPr id="74761" name="Rectangle 11">
            <a:extLst>
              <a:ext uri="{FF2B5EF4-FFF2-40B4-BE49-F238E27FC236}">
                <a16:creationId xmlns:a16="http://schemas.microsoft.com/office/drawing/2014/main" id="{F02E03E2-2ED7-4C18-AAA7-B3CC8235FD62}"/>
              </a:ext>
            </a:extLst>
          </p:cNvPr>
          <p:cNvSpPr>
            <a:spLocks noChangeArrowheads="1"/>
          </p:cNvSpPr>
          <p:nvPr/>
        </p:nvSpPr>
        <p:spPr bwMode="auto">
          <a:xfrm>
            <a:off x="2057400" y="1828800"/>
            <a:ext cx="1600200" cy="381000"/>
          </a:xfrm>
          <a:prstGeom prst="rect">
            <a:avLst/>
          </a:prstGeom>
          <a:solidFill>
            <a:schemeClr val="accent4">
              <a:lumMod val="40000"/>
              <a:lumOff val="60000"/>
            </a:schemeClr>
          </a:solidFill>
          <a:ln w="28575">
            <a:no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dirty="0">
                <a:solidFill>
                  <a:srgbClr val="FF0000"/>
                </a:solidFill>
                <a:ea typeface="华文楷体" panose="02010600040101010101" pitchFamily="2" charset="-122"/>
              </a:rPr>
              <a:t>按运动方式</a:t>
            </a:r>
          </a:p>
        </p:txBody>
      </p:sp>
      <p:sp>
        <p:nvSpPr>
          <p:cNvPr id="74763" name="Rectangle 13">
            <a:extLst>
              <a:ext uri="{FF2B5EF4-FFF2-40B4-BE49-F238E27FC236}">
                <a16:creationId xmlns:a16="http://schemas.microsoft.com/office/drawing/2014/main" id="{07DAF91E-E697-4207-B263-AE840EB59A37}"/>
              </a:ext>
            </a:extLst>
          </p:cNvPr>
          <p:cNvSpPr>
            <a:spLocks noChangeArrowheads="1"/>
          </p:cNvSpPr>
          <p:nvPr/>
        </p:nvSpPr>
        <p:spPr bwMode="auto">
          <a:xfrm>
            <a:off x="3886200" y="609600"/>
            <a:ext cx="5105400" cy="457200"/>
          </a:xfrm>
          <a:prstGeom prst="rect">
            <a:avLst/>
          </a:prstGeom>
          <a:solidFill>
            <a:schemeClr val="accent4">
              <a:lumMod val="60000"/>
              <a:lumOff val="40000"/>
            </a:schemeClr>
          </a:solidFill>
          <a:ln w="38100">
            <a:noFill/>
            <a:miter lim="800000"/>
            <a:headEnd/>
            <a:tailEnd/>
          </a:ln>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自然、社会、经济、科技信息资源</a:t>
            </a:r>
          </a:p>
        </p:txBody>
      </p:sp>
      <p:sp>
        <p:nvSpPr>
          <p:cNvPr id="74765" name="Rectangle 15">
            <a:extLst>
              <a:ext uri="{FF2B5EF4-FFF2-40B4-BE49-F238E27FC236}">
                <a16:creationId xmlns:a16="http://schemas.microsoft.com/office/drawing/2014/main" id="{1EF5C82D-3D64-44B9-8611-D60FDCFEAF4B}"/>
              </a:ext>
            </a:extLst>
          </p:cNvPr>
          <p:cNvSpPr>
            <a:spLocks noChangeArrowheads="1"/>
          </p:cNvSpPr>
          <p:nvPr/>
        </p:nvSpPr>
        <p:spPr bwMode="auto">
          <a:xfrm>
            <a:off x="3886200" y="1219200"/>
            <a:ext cx="5105400" cy="457200"/>
          </a:xfrm>
          <a:prstGeom prst="rect">
            <a:avLst/>
          </a:prstGeom>
          <a:solidFill>
            <a:schemeClr val="accent4">
              <a:lumMod val="60000"/>
              <a:lumOff val="40000"/>
            </a:schemeClr>
          </a:solidFill>
          <a:ln w="38100">
            <a:noFill/>
            <a:miter lim="800000"/>
            <a:headEnd/>
            <a:tailEnd/>
          </a:ln>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有形、无形信息资源</a:t>
            </a:r>
          </a:p>
        </p:txBody>
      </p:sp>
      <p:sp>
        <p:nvSpPr>
          <p:cNvPr id="74767" name="Rectangle 17">
            <a:extLst>
              <a:ext uri="{FF2B5EF4-FFF2-40B4-BE49-F238E27FC236}">
                <a16:creationId xmlns:a16="http://schemas.microsoft.com/office/drawing/2014/main" id="{F4025118-2EC9-4FCB-AB8E-58729F1F6A45}"/>
              </a:ext>
            </a:extLst>
          </p:cNvPr>
          <p:cNvSpPr>
            <a:spLocks noChangeArrowheads="1"/>
          </p:cNvSpPr>
          <p:nvPr/>
        </p:nvSpPr>
        <p:spPr bwMode="auto">
          <a:xfrm>
            <a:off x="3886200" y="1828800"/>
            <a:ext cx="5105400" cy="457200"/>
          </a:xfrm>
          <a:prstGeom prst="rect">
            <a:avLst/>
          </a:prstGeom>
          <a:solidFill>
            <a:schemeClr val="accent4">
              <a:lumMod val="60000"/>
              <a:lumOff val="40000"/>
            </a:schemeClr>
          </a:solidFill>
          <a:ln w="38100">
            <a:noFill/>
            <a:miter lim="800000"/>
            <a:headEnd/>
            <a:tailEnd/>
          </a:ln>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静态、动态信息资源</a:t>
            </a:r>
          </a:p>
        </p:txBody>
      </p:sp>
      <p:sp>
        <p:nvSpPr>
          <p:cNvPr id="74768" name="AutoShape 18">
            <a:extLst>
              <a:ext uri="{FF2B5EF4-FFF2-40B4-BE49-F238E27FC236}">
                <a16:creationId xmlns:a16="http://schemas.microsoft.com/office/drawing/2014/main" id="{90287428-0F67-4337-A60B-3F72834F664B}"/>
              </a:ext>
            </a:extLst>
          </p:cNvPr>
          <p:cNvSpPr>
            <a:spLocks/>
          </p:cNvSpPr>
          <p:nvPr/>
        </p:nvSpPr>
        <p:spPr bwMode="auto">
          <a:xfrm>
            <a:off x="1676400" y="981075"/>
            <a:ext cx="381000" cy="4429125"/>
          </a:xfrm>
          <a:prstGeom prst="leftBrace">
            <a:avLst>
              <a:gd name="adj1" fmla="val 96875"/>
              <a:gd name="adj2" fmla="val 50000"/>
            </a:avLst>
          </a:prstGeom>
          <a:noFill/>
          <a:ln w="57150">
            <a:solidFill>
              <a:schemeClr val="accent4">
                <a:lumMod val="60000"/>
                <a:lumOff val="40000"/>
              </a:schemeClr>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en-US"/>
          </a:p>
        </p:txBody>
      </p:sp>
      <p:sp>
        <p:nvSpPr>
          <p:cNvPr id="74769" name="Rectangle 19">
            <a:extLst>
              <a:ext uri="{FF2B5EF4-FFF2-40B4-BE49-F238E27FC236}">
                <a16:creationId xmlns:a16="http://schemas.microsoft.com/office/drawing/2014/main" id="{1D8C2047-BFC2-4568-A514-55F2212FDFB5}"/>
              </a:ext>
            </a:extLst>
          </p:cNvPr>
          <p:cNvSpPr>
            <a:spLocks noChangeArrowheads="1"/>
          </p:cNvSpPr>
          <p:nvPr/>
        </p:nvSpPr>
        <p:spPr bwMode="auto">
          <a:xfrm>
            <a:off x="2071670" y="2357430"/>
            <a:ext cx="1600200" cy="561975"/>
          </a:xfrm>
          <a:prstGeom prst="rect">
            <a:avLst/>
          </a:prstGeom>
          <a:solidFill>
            <a:schemeClr val="accent4">
              <a:lumMod val="40000"/>
              <a:lumOff val="60000"/>
            </a:schemeClr>
          </a:solidFill>
          <a:ln w="28575">
            <a:no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Clr>
                <a:schemeClr val="tx2"/>
              </a:buClr>
              <a:buSzPct val="70000"/>
              <a:buFont typeface="Wingdings" panose="05000000000000000000" pitchFamily="2" charset="2"/>
              <a:buNone/>
            </a:pPr>
            <a:endParaRPr lang="en-US" altLang="zh-CN" sz="2400" dirty="0">
              <a:solidFill>
                <a:srgbClr val="000000"/>
              </a:solidFill>
              <a:ea typeface="华文楷体" panose="02010600040101010101" pitchFamily="2" charset="-122"/>
            </a:endParaRPr>
          </a:p>
          <a:p>
            <a:pPr algn="ctr" eaLnBrk="1" hangingPunct="1">
              <a:buClr>
                <a:schemeClr val="tx2"/>
              </a:buClr>
              <a:buSzPct val="70000"/>
              <a:buFont typeface="Wingdings" panose="05000000000000000000" pitchFamily="2" charset="2"/>
              <a:buNone/>
            </a:pPr>
            <a:r>
              <a:rPr lang="zh-CN" altLang="en-US" sz="2400" dirty="0">
                <a:solidFill>
                  <a:srgbClr val="000000"/>
                </a:solidFill>
                <a:ea typeface="华文楷体" panose="02010600040101010101" pitchFamily="2" charset="-122"/>
              </a:rPr>
              <a:t>按表示方式</a:t>
            </a:r>
          </a:p>
          <a:p>
            <a:pPr algn="ctr" eaLnBrk="1" hangingPunct="1">
              <a:buClr>
                <a:schemeClr val="tx2"/>
              </a:buClr>
              <a:buSzPct val="70000"/>
              <a:buFont typeface="Wingdings" panose="05000000000000000000" pitchFamily="2" charset="2"/>
              <a:buNone/>
            </a:pPr>
            <a:endParaRPr lang="en-US" altLang="zh-CN" sz="2400" dirty="0">
              <a:solidFill>
                <a:srgbClr val="000000"/>
              </a:solidFill>
              <a:ea typeface="华文楷体" panose="02010600040101010101" pitchFamily="2" charset="-122"/>
            </a:endParaRPr>
          </a:p>
        </p:txBody>
      </p:sp>
      <p:sp>
        <p:nvSpPr>
          <p:cNvPr id="74771" name="Rectangle 21">
            <a:extLst>
              <a:ext uri="{FF2B5EF4-FFF2-40B4-BE49-F238E27FC236}">
                <a16:creationId xmlns:a16="http://schemas.microsoft.com/office/drawing/2014/main" id="{65962921-8612-4EBC-BB94-44C653757C04}"/>
              </a:ext>
            </a:extLst>
          </p:cNvPr>
          <p:cNvSpPr>
            <a:spLocks noChangeArrowheads="1"/>
          </p:cNvSpPr>
          <p:nvPr/>
        </p:nvSpPr>
        <p:spPr bwMode="auto">
          <a:xfrm>
            <a:off x="3857620" y="2428868"/>
            <a:ext cx="5143536" cy="561975"/>
          </a:xfrm>
          <a:prstGeom prst="rect">
            <a:avLst/>
          </a:prstGeom>
          <a:solidFill>
            <a:schemeClr val="accent4">
              <a:lumMod val="60000"/>
              <a:lumOff val="40000"/>
            </a:schemeClr>
          </a:solidFill>
          <a:ln w="38100">
            <a:noFill/>
            <a:miter lim="800000"/>
            <a:headEnd/>
            <a:tailEnd/>
          </a:ln>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口语、体语、实物、文献信息资源</a:t>
            </a:r>
          </a:p>
        </p:txBody>
      </p:sp>
      <p:sp>
        <p:nvSpPr>
          <p:cNvPr id="74772" name="Rectangle 22">
            <a:extLst>
              <a:ext uri="{FF2B5EF4-FFF2-40B4-BE49-F238E27FC236}">
                <a16:creationId xmlns:a16="http://schemas.microsoft.com/office/drawing/2014/main" id="{8F63066B-7A76-406C-97E2-004323C2D25F}"/>
              </a:ext>
            </a:extLst>
          </p:cNvPr>
          <p:cNvSpPr>
            <a:spLocks noChangeArrowheads="1"/>
          </p:cNvSpPr>
          <p:nvPr/>
        </p:nvSpPr>
        <p:spPr bwMode="auto">
          <a:xfrm>
            <a:off x="2071670" y="3071810"/>
            <a:ext cx="1600200" cy="533400"/>
          </a:xfrm>
          <a:prstGeom prst="rect">
            <a:avLst/>
          </a:prstGeom>
          <a:solidFill>
            <a:schemeClr val="accent4">
              <a:lumMod val="40000"/>
              <a:lumOff val="60000"/>
            </a:schemeClr>
          </a:solidFill>
          <a:ln w="28575">
            <a:no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dirty="0">
                <a:solidFill>
                  <a:srgbClr val="FF0000"/>
                </a:solidFill>
                <a:ea typeface="华文楷体" panose="02010600040101010101" pitchFamily="2" charset="-122"/>
              </a:rPr>
              <a:t>按加工程度</a:t>
            </a:r>
          </a:p>
        </p:txBody>
      </p:sp>
      <p:sp>
        <p:nvSpPr>
          <p:cNvPr id="74773" name="Rectangle 23">
            <a:extLst>
              <a:ext uri="{FF2B5EF4-FFF2-40B4-BE49-F238E27FC236}">
                <a16:creationId xmlns:a16="http://schemas.microsoft.com/office/drawing/2014/main" id="{4702D6F1-054F-41A3-8980-6F02E471FBBB}"/>
              </a:ext>
            </a:extLst>
          </p:cNvPr>
          <p:cNvSpPr>
            <a:spLocks noChangeArrowheads="1"/>
          </p:cNvSpPr>
          <p:nvPr/>
        </p:nvSpPr>
        <p:spPr bwMode="auto">
          <a:xfrm>
            <a:off x="3857620" y="3143248"/>
            <a:ext cx="5029200" cy="457200"/>
          </a:xfrm>
          <a:prstGeom prst="rect">
            <a:avLst/>
          </a:prstGeom>
          <a:solidFill>
            <a:schemeClr val="accent4">
              <a:lumMod val="60000"/>
              <a:lumOff val="40000"/>
            </a:schemeClr>
          </a:solidFill>
          <a:ln w="38100">
            <a:noFill/>
            <a:miter lim="800000"/>
            <a:headEnd/>
            <a:tailEnd/>
          </a:ln>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零次、一次、二次、三次信息资源</a:t>
            </a:r>
          </a:p>
        </p:txBody>
      </p:sp>
      <p:sp>
        <p:nvSpPr>
          <p:cNvPr id="74775" name="Rectangle 25">
            <a:extLst>
              <a:ext uri="{FF2B5EF4-FFF2-40B4-BE49-F238E27FC236}">
                <a16:creationId xmlns:a16="http://schemas.microsoft.com/office/drawing/2014/main" id="{7A049DBF-9587-43A3-86D0-7162AB5CDD50}"/>
              </a:ext>
            </a:extLst>
          </p:cNvPr>
          <p:cNvSpPr>
            <a:spLocks noChangeArrowheads="1"/>
          </p:cNvSpPr>
          <p:nvPr/>
        </p:nvSpPr>
        <p:spPr bwMode="auto">
          <a:xfrm>
            <a:off x="2071670" y="3786190"/>
            <a:ext cx="1714512" cy="457200"/>
          </a:xfrm>
          <a:prstGeom prst="rect">
            <a:avLst/>
          </a:prstGeom>
          <a:solidFill>
            <a:schemeClr val="accent4">
              <a:lumMod val="40000"/>
              <a:lumOff val="60000"/>
            </a:schemeClr>
          </a:solidFill>
          <a:ln w="28575">
            <a:no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dirty="0">
                <a:solidFill>
                  <a:srgbClr val="000000"/>
                </a:solidFill>
                <a:ea typeface="华文楷体" panose="02010600040101010101" pitchFamily="2" charset="-122"/>
              </a:rPr>
              <a:t>管理开发角度</a:t>
            </a:r>
          </a:p>
        </p:txBody>
      </p:sp>
      <p:sp>
        <p:nvSpPr>
          <p:cNvPr id="74777" name="Rectangle 27">
            <a:extLst>
              <a:ext uri="{FF2B5EF4-FFF2-40B4-BE49-F238E27FC236}">
                <a16:creationId xmlns:a16="http://schemas.microsoft.com/office/drawing/2014/main" id="{A3F75348-86E4-42E5-A449-ECFEB785736F}"/>
              </a:ext>
            </a:extLst>
          </p:cNvPr>
          <p:cNvSpPr>
            <a:spLocks noChangeArrowheads="1"/>
          </p:cNvSpPr>
          <p:nvPr/>
        </p:nvSpPr>
        <p:spPr bwMode="auto">
          <a:xfrm>
            <a:off x="4000496" y="3810000"/>
            <a:ext cx="4991104" cy="547694"/>
          </a:xfrm>
          <a:prstGeom prst="rect">
            <a:avLst/>
          </a:prstGeom>
          <a:solidFill>
            <a:schemeClr val="accent4">
              <a:lumMod val="60000"/>
              <a:lumOff val="40000"/>
            </a:schemeClr>
          </a:solidFill>
          <a:ln w="38100">
            <a:noFill/>
            <a:miter lim="800000"/>
            <a:headEnd/>
            <a:tailEnd/>
          </a:ln>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记录、实物、智力、零次型信息资源</a:t>
            </a:r>
          </a:p>
        </p:txBody>
      </p:sp>
      <p:sp>
        <p:nvSpPr>
          <p:cNvPr id="74778" name="Rectangle 28">
            <a:extLst>
              <a:ext uri="{FF2B5EF4-FFF2-40B4-BE49-F238E27FC236}">
                <a16:creationId xmlns:a16="http://schemas.microsoft.com/office/drawing/2014/main" id="{9D047C61-E103-40C9-8F68-C33271BB8EB9}"/>
              </a:ext>
            </a:extLst>
          </p:cNvPr>
          <p:cNvSpPr>
            <a:spLocks noChangeArrowheads="1"/>
          </p:cNvSpPr>
          <p:nvPr/>
        </p:nvSpPr>
        <p:spPr bwMode="auto">
          <a:xfrm>
            <a:off x="2071670" y="4429132"/>
            <a:ext cx="1714512" cy="533400"/>
          </a:xfrm>
          <a:prstGeom prst="rect">
            <a:avLst/>
          </a:prstGeom>
          <a:solidFill>
            <a:schemeClr val="accent4">
              <a:lumMod val="40000"/>
              <a:lumOff val="60000"/>
            </a:schemeClr>
          </a:solidFill>
          <a:ln w="28575">
            <a:no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a:solidFill>
                  <a:srgbClr val="000000"/>
                </a:solidFill>
                <a:ea typeface="华文楷体" panose="02010600040101010101" pitchFamily="2" charset="-122"/>
              </a:rPr>
              <a:t>人接收方式</a:t>
            </a:r>
          </a:p>
        </p:txBody>
      </p:sp>
      <p:sp>
        <p:nvSpPr>
          <p:cNvPr id="74780" name="Rectangle 30">
            <a:extLst>
              <a:ext uri="{FF2B5EF4-FFF2-40B4-BE49-F238E27FC236}">
                <a16:creationId xmlns:a16="http://schemas.microsoft.com/office/drawing/2014/main" id="{B01A580E-0AE7-48CC-85B3-82E576043997}"/>
              </a:ext>
            </a:extLst>
          </p:cNvPr>
          <p:cNvSpPr>
            <a:spLocks noChangeArrowheads="1"/>
          </p:cNvSpPr>
          <p:nvPr/>
        </p:nvSpPr>
        <p:spPr bwMode="auto">
          <a:xfrm>
            <a:off x="4000496" y="4500570"/>
            <a:ext cx="5014914" cy="533400"/>
          </a:xfrm>
          <a:prstGeom prst="rect">
            <a:avLst/>
          </a:prstGeom>
          <a:solidFill>
            <a:schemeClr val="accent4">
              <a:lumMod val="60000"/>
              <a:lumOff val="40000"/>
            </a:schemeClr>
          </a:solidFill>
          <a:ln w="38100">
            <a:noFill/>
            <a:miter lim="800000"/>
            <a:headEnd/>
            <a:tailEnd/>
          </a:ln>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视觉、听觉、视听、触觉信息资源</a:t>
            </a:r>
          </a:p>
        </p:txBody>
      </p:sp>
      <p:sp>
        <p:nvSpPr>
          <p:cNvPr id="74781" name="Rectangle 31">
            <a:extLst>
              <a:ext uri="{FF2B5EF4-FFF2-40B4-BE49-F238E27FC236}">
                <a16:creationId xmlns:a16="http://schemas.microsoft.com/office/drawing/2014/main" id="{352318DC-3CEF-4385-A1E5-34ECDA18326C}"/>
              </a:ext>
            </a:extLst>
          </p:cNvPr>
          <p:cNvSpPr>
            <a:spLocks noChangeArrowheads="1"/>
          </p:cNvSpPr>
          <p:nvPr/>
        </p:nvSpPr>
        <p:spPr bwMode="auto">
          <a:xfrm>
            <a:off x="2071670" y="5143512"/>
            <a:ext cx="1714512" cy="533400"/>
          </a:xfrm>
          <a:prstGeom prst="rect">
            <a:avLst/>
          </a:prstGeom>
          <a:solidFill>
            <a:schemeClr val="accent4">
              <a:lumMod val="40000"/>
              <a:lumOff val="60000"/>
            </a:schemeClr>
          </a:solidFill>
          <a:ln w="28575">
            <a:noFill/>
            <a:miter lim="800000"/>
            <a:headEnd/>
            <a:tailEnd/>
          </a:ln>
        </p:spPr>
        <p:txBody>
          <a:bodyPr wrap="none" anchor="ctr"/>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tx2"/>
              </a:buClr>
              <a:buSzPct val="70000"/>
              <a:buFont typeface="Wingdings" panose="05000000000000000000" pitchFamily="2" charset="2"/>
              <a:buNone/>
            </a:pPr>
            <a:r>
              <a:rPr lang="zh-CN" altLang="en-US" sz="2400">
                <a:solidFill>
                  <a:srgbClr val="000000"/>
                </a:solidFill>
                <a:ea typeface="华文楷体" panose="02010600040101010101" pitchFamily="2" charset="-122"/>
              </a:rPr>
              <a:t>按传递范围</a:t>
            </a:r>
          </a:p>
        </p:txBody>
      </p:sp>
      <p:sp>
        <p:nvSpPr>
          <p:cNvPr id="74783" name="Rectangle 33">
            <a:extLst>
              <a:ext uri="{FF2B5EF4-FFF2-40B4-BE49-F238E27FC236}">
                <a16:creationId xmlns:a16="http://schemas.microsoft.com/office/drawing/2014/main" id="{222B53EA-D9C4-40F1-8572-BB0E5C518442}"/>
              </a:ext>
            </a:extLst>
          </p:cNvPr>
          <p:cNvSpPr>
            <a:spLocks noChangeArrowheads="1"/>
          </p:cNvSpPr>
          <p:nvPr/>
        </p:nvSpPr>
        <p:spPr bwMode="auto">
          <a:xfrm>
            <a:off x="4000496" y="5214950"/>
            <a:ext cx="5000660" cy="457200"/>
          </a:xfrm>
          <a:prstGeom prst="rect">
            <a:avLst/>
          </a:prstGeom>
          <a:solidFill>
            <a:schemeClr val="accent4">
              <a:lumMod val="60000"/>
              <a:lumOff val="40000"/>
            </a:schemeClr>
          </a:solidFill>
          <a:ln w="38100">
            <a:noFill/>
            <a:miter lim="800000"/>
            <a:headEnd/>
            <a:tailEnd/>
          </a:ln>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tx2"/>
              </a:buClr>
              <a:buSzPct val="70000"/>
              <a:buFont typeface="Wingdings" panose="05000000000000000000" pitchFamily="2" charset="2"/>
              <a:buNone/>
            </a:pPr>
            <a:r>
              <a:rPr lang="zh-CN" altLang="en-US" sz="2400" dirty="0">
                <a:solidFill>
                  <a:schemeClr val="bg1"/>
                </a:solidFill>
                <a:ea typeface="华文楷体" panose="02010600040101010101" pitchFamily="2" charset="-122"/>
              </a:rPr>
              <a:t>公开、半公开、非公开信息资源</a:t>
            </a:r>
          </a:p>
        </p:txBody>
      </p:sp>
      <p:sp>
        <p:nvSpPr>
          <p:cNvPr id="74784" name="Line 34">
            <a:extLst>
              <a:ext uri="{FF2B5EF4-FFF2-40B4-BE49-F238E27FC236}">
                <a16:creationId xmlns:a16="http://schemas.microsoft.com/office/drawing/2014/main" id="{6A6F7196-052B-49F5-8DD8-B878E7ABDF34}"/>
              </a:ext>
            </a:extLst>
          </p:cNvPr>
          <p:cNvSpPr>
            <a:spLocks noChangeShapeType="1"/>
          </p:cNvSpPr>
          <p:nvPr/>
        </p:nvSpPr>
        <p:spPr bwMode="auto">
          <a:xfrm>
            <a:off x="2971800" y="6400800"/>
            <a:ext cx="457200" cy="0"/>
          </a:xfrm>
          <a:prstGeom prst="line">
            <a:avLst/>
          </a:prstGeom>
          <a:noFill/>
          <a:ln w="57150">
            <a:solidFill>
              <a:schemeClr val="bg1"/>
            </a:solidFill>
            <a:round/>
            <a:headEnd/>
            <a:tailEnd/>
          </a:ln>
          <a:extLst>
            <a:ext uri="{909E8E84-426E-40DD-AFC4-6F175D3DCCD1}">
              <a14:hiddenFill xmlns:a14="http://schemas.microsoft.com/office/drawing/2010/main">
                <a:noFill/>
              </a14:hiddenFill>
            </a:ext>
          </a:extLst>
        </p:spPr>
        <p:txBody>
          <a:bodyPr anchor="ctr"/>
          <a:lstStyle/>
          <a:p>
            <a:endParaRPr lang="zh-CN" altLang="en-US"/>
          </a:p>
        </p:txBody>
      </p:sp>
      <p:sp>
        <p:nvSpPr>
          <p:cNvPr id="74785" name="Rectangle 35">
            <a:extLst>
              <a:ext uri="{FF2B5EF4-FFF2-40B4-BE49-F238E27FC236}">
                <a16:creationId xmlns:a16="http://schemas.microsoft.com/office/drawing/2014/main" id="{3421365A-DEEF-4113-B01B-C29E7F6DA9C4}"/>
              </a:ext>
            </a:extLst>
          </p:cNvPr>
          <p:cNvSpPr>
            <a:spLocks noChangeArrowheads="1"/>
          </p:cNvSpPr>
          <p:nvPr/>
        </p:nvSpPr>
        <p:spPr bwMode="auto">
          <a:xfrm>
            <a:off x="3000364" y="6100740"/>
            <a:ext cx="6143636" cy="757260"/>
          </a:xfrm>
          <a:prstGeom prst="rect">
            <a:avLst/>
          </a:prstGeom>
          <a:solidFill>
            <a:schemeClr val="accent4">
              <a:lumMod val="60000"/>
              <a:lumOff val="40000"/>
            </a:schemeClr>
          </a:solidFill>
          <a:ln w="38100">
            <a:noFill/>
            <a:miter lim="800000"/>
            <a:headEnd/>
            <a:tailEnd/>
          </a:ln>
        </p:spPr>
        <p:txBody>
          <a:bodyPr wrap="none"/>
          <a:lstStyle>
            <a:lvl1pPr marL="609600" indent="-6096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20000"/>
              </a:spcBef>
              <a:buClr>
                <a:schemeClr val="tx2"/>
              </a:buClr>
              <a:buSzPct val="70000"/>
            </a:pPr>
            <a:r>
              <a:rPr lang="zh-CN" altLang="en-US" sz="2400" dirty="0">
                <a:solidFill>
                  <a:schemeClr val="bg1"/>
                </a:solidFill>
                <a:ea typeface="华文楷体" panose="02010600040101010101" pitchFamily="2" charset="-122"/>
              </a:rPr>
              <a:t>多媒体信息资源、电子出版物、网络信息资源</a:t>
            </a:r>
          </a:p>
        </p:txBody>
      </p:sp>
      <p:sp>
        <p:nvSpPr>
          <p:cNvPr id="2" name="TextBox 1"/>
          <p:cNvSpPr txBox="1"/>
          <p:nvPr/>
        </p:nvSpPr>
        <p:spPr>
          <a:xfrm>
            <a:off x="55602" y="2681291"/>
            <a:ext cx="553998" cy="3638557"/>
          </a:xfrm>
          <a:prstGeom prst="rect">
            <a:avLst/>
          </a:prstGeom>
          <a:noFill/>
        </p:spPr>
        <p:txBody>
          <a:bodyPr vert="eaVert" wrap="square" rtlCol="0">
            <a:spAutoFit/>
          </a:bodyPr>
          <a:lstStyle/>
          <a:p>
            <a:pPr algn="dist"/>
            <a:r>
              <a:rPr lang="zh-CN" altLang="en-US" sz="2400" dirty="0">
                <a:solidFill>
                  <a:srgbClr val="000000"/>
                </a:solidFill>
                <a:latin typeface="Arial" panose="020B0604020202020204" pitchFamily="34" charset="0"/>
                <a:ea typeface="华文楷体" panose="02010600040101010101" pitchFamily="2" charset="-122"/>
              </a:rPr>
              <a:t>信息资源</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7D00A32-B315-44A6-B1CC-8862E3B9C86F}"/>
              </a:ext>
            </a:extLst>
          </p:cNvPr>
          <p:cNvSpPr>
            <a:spLocks noGrp="1" noRot="1" noChangeArrowheads="1"/>
          </p:cNvSpPr>
          <p:nvPr>
            <p:ph type="title" idx="4294967295"/>
          </p:nvPr>
        </p:nvSpPr>
        <p:spPr>
          <a:xfrm>
            <a:off x="285751" y="22520"/>
            <a:ext cx="8540750" cy="1143000"/>
          </a:xfrm>
        </p:spPr>
        <p:txBody>
          <a:bodyPr/>
          <a:lstStyle/>
          <a:p>
            <a:pPr algn="l" eaLnBrk="1" hangingPunct="1"/>
            <a:r>
              <a:rPr lang="en-US" altLang="zh-CN" sz="3200" b="1" dirty="0">
                <a:solidFill>
                  <a:srgbClr val="660066"/>
                </a:solidFill>
                <a:latin typeface="黑体" panose="02010609060101010101" pitchFamily="49" charset="-122"/>
                <a:ea typeface="黑体" panose="02010609060101010101" pitchFamily="49" charset="-122"/>
              </a:rPr>
              <a:t>1.2.3 </a:t>
            </a:r>
            <a:r>
              <a:rPr lang="zh-CN" altLang="en-US" sz="3200" b="1" dirty="0">
                <a:solidFill>
                  <a:srgbClr val="660066"/>
                </a:solidFill>
                <a:latin typeface="黑体" panose="02010609060101010101" pitchFamily="49" charset="-122"/>
                <a:ea typeface="黑体" panose="02010609060101010101" pitchFamily="49" charset="-122"/>
              </a:rPr>
              <a:t>信息资源的特征</a:t>
            </a:r>
          </a:p>
        </p:txBody>
      </p:sp>
      <p:sp>
        <p:nvSpPr>
          <p:cNvPr id="82947" name="Rectangle 3">
            <a:extLst>
              <a:ext uri="{FF2B5EF4-FFF2-40B4-BE49-F238E27FC236}">
                <a16:creationId xmlns:a16="http://schemas.microsoft.com/office/drawing/2014/main" id="{88AEA2A0-C1B8-4578-B877-6B2C9D1799D3}"/>
              </a:ext>
            </a:extLst>
          </p:cNvPr>
          <p:cNvSpPr>
            <a:spLocks noGrp="1" noRot="1" noChangeArrowheads="1"/>
          </p:cNvSpPr>
          <p:nvPr>
            <p:ph type="body" idx="4294967295"/>
          </p:nvPr>
        </p:nvSpPr>
        <p:spPr>
          <a:xfrm>
            <a:off x="285751" y="1484784"/>
            <a:ext cx="8540750" cy="3096344"/>
          </a:xfrm>
        </p:spPr>
        <p:txBody>
          <a:bodyPr>
            <a:normAutofit/>
          </a:bodyPr>
          <a:lstStyle/>
          <a:p>
            <a:pPr eaLnBrk="1" hangingPunct="1">
              <a:lnSpc>
                <a:spcPct val="150000"/>
              </a:lnSpc>
            </a:pPr>
            <a:r>
              <a:rPr lang="zh-CN" altLang="en-US" sz="2400" dirty="0">
                <a:latin typeface="微软雅黑" panose="020B0503020204020204" pitchFamily="34" charset="-122"/>
                <a:ea typeface="微软雅黑" panose="020B0503020204020204" pitchFamily="34" charset="-122"/>
              </a:rPr>
              <a:t>信息资源作为经济资源，与物质资源和能源资源一样，具有经济资源的一般特征。</a:t>
            </a:r>
          </a:p>
          <a:p>
            <a:pPr eaLnBrk="1" hangingPunct="1">
              <a:lnSpc>
                <a:spcPct val="150000"/>
              </a:lnSpc>
              <a:buFont typeface="Wingdings" panose="05000000000000000000" pitchFamily="2" charset="2"/>
              <a:buNone/>
            </a:pPr>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、作为生产要素的人类需求性</a:t>
            </a:r>
          </a:p>
          <a:p>
            <a:pPr eaLnBrk="1" hangingPunct="1">
              <a:lnSpc>
                <a:spcPct val="150000"/>
              </a:lnSpc>
              <a:buFont typeface="Wingdings" panose="05000000000000000000" pitchFamily="2" charset="2"/>
              <a:buNone/>
            </a:pPr>
            <a:r>
              <a:rPr lang="en-US" altLang="zh-CN" sz="24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、稀缺性</a:t>
            </a:r>
          </a:p>
          <a:p>
            <a:pPr eaLnBrk="1" hangingPunct="1">
              <a:lnSpc>
                <a:spcPct val="150000"/>
              </a:lnSpc>
              <a:buFont typeface="Wingdings" panose="05000000000000000000" pitchFamily="2" charset="2"/>
              <a:buNone/>
            </a:pPr>
            <a:r>
              <a:rPr lang="en-US" altLang="zh-CN" sz="2400" dirty="0">
                <a:latin typeface="微软雅黑" panose="020B0503020204020204" pitchFamily="34" charset="-122"/>
                <a:ea typeface="微软雅黑" panose="020B0503020204020204" pitchFamily="34" charset="-122"/>
              </a:rPr>
              <a:t>3</a:t>
            </a:r>
            <a:r>
              <a:rPr lang="zh-CN" altLang="en-US" sz="2400" dirty="0">
                <a:latin typeface="微软雅黑" panose="020B0503020204020204" pitchFamily="34" charset="-122"/>
                <a:ea typeface="微软雅黑" panose="020B0503020204020204" pitchFamily="34" charset="-122"/>
              </a:rPr>
              <a:t>、使用方向的可选择性</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4">
            <a:extLst>
              <a:ext uri="{FF2B5EF4-FFF2-40B4-BE49-F238E27FC236}">
                <a16:creationId xmlns:a16="http://schemas.microsoft.com/office/drawing/2014/main" id="{7C1E8D4C-A1F5-459C-9BC7-B7B887804CD0}"/>
              </a:ext>
            </a:extLst>
          </p:cNvPr>
          <p:cNvSpPr>
            <a:spLocks noGrp="1" noRot="1" noChangeArrowheads="1"/>
          </p:cNvSpPr>
          <p:nvPr>
            <p:ph idx="4294967295"/>
          </p:nvPr>
        </p:nvSpPr>
        <p:spPr>
          <a:xfrm>
            <a:off x="250825" y="1268413"/>
            <a:ext cx="8540750" cy="4681537"/>
          </a:xfrm>
        </p:spPr>
        <p:txBody>
          <a:bodyPr>
            <a:normAutofit/>
          </a:bodyPr>
          <a:lstStyle/>
          <a:p>
            <a:pPr eaLnBrk="1" hangingPunct="1">
              <a:lnSpc>
                <a:spcPct val="150000"/>
              </a:lnSpc>
            </a:pPr>
            <a:r>
              <a:rPr lang="zh-CN" altLang="en-US" sz="2400" dirty="0">
                <a:latin typeface="微软雅黑" panose="020B0503020204020204" pitchFamily="34" charset="-122"/>
                <a:ea typeface="微软雅黑" panose="020B0503020204020204" pitchFamily="34" charset="-122"/>
              </a:rPr>
              <a:t>信息资源的特殊性</a:t>
            </a:r>
          </a:p>
          <a:p>
            <a:pPr eaLnBrk="1" hangingPunct="1">
              <a:lnSpc>
                <a:spcPct val="150000"/>
              </a:lnSpc>
              <a:buFont typeface="Wingdings" panose="05000000000000000000" pitchFamily="2" charset="2"/>
              <a:buNone/>
            </a:pPr>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、共享性</a:t>
            </a:r>
          </a:p>
          <a:p>
            <a:pPr eaLnBrk="1" hangingPunct="1">
              <a:lnSpc>
                <a:spcPct val="150000"/>
              </a:lnSpc>
              <a:buFont typeface="Wingdings" panose="05000000000000000000" pitchFamily="2" charset="2"/>
              <a:buNone/>
            </a:pPr>
            <a:r>
              <a:rPr lang="en-US" altLang="zh-CN" sz="24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、时效性</a:t>
            </a:r>
          </a:p>
          <a:p>
            <a:pPr eaLnBrk="1" hangingPunct="1">
              <a:lnSpc>
                <a:spcPct val="150000"/>
              </a:lnSpc>
              <a:buFont typeface="Wingdings" panose="05000000000000000000" pitchFamily="2" charset="2"/>
              <a:buNone/>
            </a:pPr>
            <a:r>
              <a:rPr lang="en-US" altLang="zh-CN" sz="2400" dirty="0">
                <a:latin typeface="微软雅黑" panose="020B0503020204020204" pitchFamily="34" charset="-122"/>
                <a:ea typeface="微软雅黑" panose="020B0503020204020204" pitchFamily="34" charset="-122"/>
              </a:rPr>
              <a:t>3</a:t>
            </a:r>
            <a:r>
              <a:rPr lang="zh-CN" altLang="en-US" sz="2400" dirty="0">
                <a:latin typeface="微软雅黑" panose="020B0503020204020204" pitchFamily="34" charset="-122"/>
                <a:ea typeface="微软雅黑" panose="020B0503020204020204" pitchFamily="34" charset="-122"/>
              </a:rPr>
              <a:t>、生产和使用中的不可分性</a:t>
            </a:r>
          </a:p>
          <a:p>
            <a:pPr eaLnBrk="1" hangingPunct="1">
              <a:lnSpc>
                <a:spcPct val="150000"/>
              </a:lnSpc>
              <a:buFont typeface="Wingdings" panose="05000000000000000000" pitchFamily="2" charset="2"/>
              <a:buNone/>
            </a:pPr>
            <a:r>
              <a:rPr lang="en-US" altLang="zh-CN" sz="2400" dirty="0">
                <a:latin typeface="微软雅黑" panose="020B0503020204020204" pitchFamily="34" charset="-122"/>
                <a:ea typeface="微软雅黑" panose="020B0503020204020204" pitchFamily="34" charset="-122"/>
              </a:rPr>
              <a:t>4</a:t>
            </a:r>
            <a:r>
              <a:rPr lang="zh-CN" altLang="en-US" sz="2400" dirty="0">
                <a:latin typeface="微软雅黑" panose="020B0503020204020204" pitchFamily="34" charset="-122"/>
                <a:ea typeface="微软雅黑" panose="020B0503020204020204" pitchFamily="34" charset="-122"/>
              </a:rPr>
              <a:t>、不同一性</a:t>
            </a:r>
          </a:p>
          <a:p>
            <a:pPr eaLnBrk="1" hangingPunct="1">
              <a:lnSpc>
                <a:spcPct val="150000"/>
              </a:lnSpc>
              <a:buFont typeface="Wingdings" panose="05000000000000000000" pitchFamily="2" charset="2"/>
              <a:buNone/>
            </a:pPr>
            <a:r>
              <a:rPr lang="en-US" altLang="zh-CN" sz="2400" dirty="0">
                <a:latin typeface="微软雅黑" panose="020B0503020204020204" pitchFamily="34" charset="-122"/>
                <a:ea typeface="微软雅黑" panose="020B0503020204020204" pitchFamily="34" charset="-122"/>
              </a:rPr>
              <a:t>5</a:t>
            </a:r>
            <a:r>
              <a:rPr lang="zh-CN" altLang="en-US" sz="2400" dirty="0">
                <a:latin typeface="微软雅黑" panose="020B0503020204020204" pitchFamily="34" charset="-122"/>
                <a:ea typeface="微软雅黑" panose="020B0503020204020204" pitchFamily="34" charset="-122"/>
              </a:rPr>
              <a:t>、驾驭性</a:t>
            </a:r>
          </a:p>
          <a:p>
            <a:pPr eaLnBrk="1" hangingPunct="1">
              <a:lnSpc>
                <a:spcPct val="150000"/>
              </a:lnSpc>
              <a:buFont typeface="Wingdings" panose="05000000000000000000" pitchFamily="2" charset="2"/>
              <a:buNone/>
            </a:pPr>
            <a:r>
              <a:rPr lang="en-US" altLang="zh-CN" sz="2400" dirty="0">
                <a:latin typeface="微软雅黑" panose="020B0503020204020204" pitchFamily="34" charset="-122"/>
                <a:ea typeface="微软雅黑" panose="020B0503020204020204" pitchFamily="34" charset="-122"/>
              </a:rPr>
              <a:t>6</a:t>
            </a:r>
            <a:r>
              <a:rPr lang="zh-CN" altLang="en-US" sz="2400" dirty="0">
                <a:latin typeface="微软雅黑" panose="020B0503020204020204" pitchFamily="34" charset="-122"/>
                <a:ea typeface="微软雅黑" panose="020B0503020204020204" pitchFamily="34" charset="-122"/>
              </a:rPr>
              <a:t>、累积性与再生性</a:t>
            </a:r>
          </a:p>
        </p:txBody>
      </p:sp>
      <p:sp>
        <p:nvSpPr>
          <p:cNvPr id="3" name="Rectangle 2">
            <a:extLst>
              <a:ext uri="{FF2B5EF4-FFF2-40B4-BE49-F238E27FC236}">
                <a16:creationId xmlns:a16="http://schemas.microsoft.com/office/drawing/2014/main" id="{E7D00A32-B315-44A6-B1CC-8862E3B9C86F}"/>
              </a:ext>
            </a:extLst>
          </p:cNvPr>
          <p:cNvSpPr txBox="1">
            <a:spLocks noRot="1" noChangeArrowheads="1"/>
          </p:cNvSpPr>
          <p:nvPr/>
        </p:nvSpPr>
        <p:spPr>
          <a:xfrm>
            <a:off x="285751" y="22520"/>
            <a:ext cx="85407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3200" b="1">
                <a:solidFill>
                  <a:srgbClr val="660066"/>
                </a:solidFill>
                <a:latin typeface="黑体" panose="02010609060101010101" pitchFamily="49" charset="-122"/>
                <a:ea typeface="黑体" panose="02010609060101010101" pitchFamily="49" charset="-122"/>
              </a:rPr>
              <a:t>1.2.3 </a:t>
            </a:r>
            <a:r>
              <a:rPr lang="zh-CN" altLang="en-US" sz="3200" b="1">
                <a:solidFill>
                  <a:srgbClr val="660066"/>
                </a:solidFill>
                <a:latin typeface="黑体" panose="02010609060101010101" pitchFamily="49" charset="-122"/>
                <a:ea typeface="黑体" panose="02010609060101010101" pitchFamily="49" charset="-122"/>
              </a:rPr>
              <a:t>信息资源的特征</a:t>
            </a:r>
            <a:endParaRPr lang="zh-CN" altLang="en-US" sz="3200" b="1" dirty="0">
              <a:solidFill>
                <a:srgbClr val="660066"/>
              </a:solidFill>
              <a:latin typeface="黑体" panose="02010609060101010101" pitchFamily="49" charset="-122"/>
              <a:ea typeface="黑体" panose="02010609060101010101" pitchFamily="49" charset="-122"/>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0" y="285728"/>
            <a:ext cx="571472" cy="571504"/>
          </a:xfrm>
          <a:prstGeom prst="rect">
            <a:avLst/>
          </a:prstGeom>
          <a:solidFill>
            <a:srgbClr val="5826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1071546"/>
            <a:ext cx="357158" cy="5786478"/>
          </a:xfrm>
          <a:prstGeom prst="rect">
            <a:avLst/>
          </a:prstGeom>
          <a:solidFill>
            <a:srgbClr val="D4D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Picture 1" descr="C:\Users\user\AppData\Roaming\Tencent\Users\837722370\QQ\WinTemp\RichOle\BFT22Q[%T0`SABDTI%FRHDW.png">
            <a:extLst>
              <a:ext uri="{FF2B5EF4-FFF2-40B4-BE49-F238E27FC236}">
                <a16:creationId xmlns:a16="http://schemas.microsoft.com/office/drawing/2014/main" id="{3A358D0B-B25C-4F98-A6B9-0C96E193DE70}"/>
              </a:ext>
            </a:extLst>
          </p:cNvPr>
          <p:cNvPicPr>
            <a:picLocks noChangeAspect="1" noChangeArrowheads="1"/>
          </p:cNvPicPr>
          <p:nvPr/>
        </p:nvPicPr>
        <p:blipFill>
          <a:blip r:embed="rId3"/>
          <a:srcRect/>
          <a:stretch>
            <a:fillRect/>
          </a:stretch>
        </p:blipFill>
        <p:spPr bwMode="auto">
          <a:xfrm>
            <a:off x="0" y="902920"/>
            <a:ext cx="9144000" cy="236907"/>
          </a:xfrm>
          <a:prstGeom prst="rect">
            <a:avLst/>
          </a:prstGeom>
          <a:noFill/>
        </p:spPr>
      </p:pic>
      <p:sp>
        <p:nvSpPr>
          <p:cNvPr id="3" name="文本框 2">
            <a:extLst>
              <a:ext uri="{FF2B5EF4-FFF2-40B4-BE49-F238E27FC236}">
                <a16:creationId xmlns:a16="http://schemas.microsoft.com/office/drawing/2014/main" id="{794B313A-ABBC-478F-BC9E-607FBD03A6A0}"/>
              </a:ext>
            </a:extLst>
          </p:cNvPr>
          <p:cNvSpPr txBox="1"/>
          <p:nvPr/>
        </p:nvSpPr>
        <p:spPr>
          <a:xfrm>
            <a:off x="571472" y="3429000"/>
            <a:ext cx="8465024" cy="646331"/>
          </a:xfrm>
          <a:prstGeom prst="rect">
            <a:avLst/>
          </a:prstGeom>
          <a:noFill/>
        </p:spPr>
        <p:txBody>
          <a:bodyPr wrap="square" rtlCol="0">
            <a:spAutoFit/>
          </a:bodyPr>
          <a:lstStyle/>
          <a:p>
            <a:pPr algn="ctr"/>
            <a:r>
              <a:rPr lang="en-US" altLang="zh-CN" sz="3600" b="1" dirty="0">
                <a:solidFill>
                  <a:srgbClr val="660066"/>
                </a:solidFill>
                <a:latin typeface="微软雅黑" panose="020B0503020204020204" pitchFamily="34" charset="-122"/>
                <a:ea typeface="微软雅黑" panose="020B0503020204020204" pitchFamily="34" charset="-122"/>
              </a:rPr>
              <a:t>1.3 </a:t>
            </a:r>
            <a:r>
              <a:rPr lang="zh-CN" altLang="en-US" sz="3600" b="1" dirty="0">
                <a:solidFill>
                  <a:srgbClr val="660066"/>
                </a:solidFill>
                <a:latin typeface="微软雅黑" panose="020B0503020204020204" pitchFamily="34" charset="-122"/>
                <a:ea typeface="微软雅黑" panose="020B0503020204020204" pitchFamily="34" charset="-122"/>
              </a:rPr>
              <a:t>信息资源管理</a:t>
            </a:r>
          </a:p>
        </p:txBody>
      </p:sp>
    </p:spTree>
    <p:extLst>
      <p:ext uri="{BB962C8B-B14F-4D97-AF65-F5344CB8AC3E}">
        <p14:creationId xmlns:p14="http://schemas.microsoft.com/office/powerpoint/2010/main" val="445342084"/>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3">
            <a:extLst>
              <a:ext uri="{FF2B5EF4-FFF2-40B4-BE49-F238E27FC236}">
                <a16:creationId xmlns:a16="http://schemas.microsoft.com/office/drawing/2014/main" id="{51F2BFA1-A5D4-45D6-9E79-837FE2C1E0B5}"/>
              </a:ext>
            </a:extLst>
          </p:cNvPr>
          <p:cNvSpPr>
            <a:spLocks noGrp="1" noChangeArrowheads="1"/>
          </p:cNvSpPr>
          <p:nvPr>
            <p:ph type="body" idx="4294967295"/>
          </p:nvPr>
        </p:nvSpPr>
        <p:spPr>
          <a:xfrm>
            <a:off x="466667" y="1268760"/>
            <a:ext cx="7772400" cy="4967288"/>
          </a:xfrm>
        </p:spPr>
        <p:txBody>
          <a:bodyPr>
            <a:normAutofit/>
          </a:bodyPr>
          <a:lstStyle/>
          <a:p>
            <a:pPr marL="0" indent="0" algn="just">
              <a:spcAft>
                <a:spcPts val="1200"/>
              </a:spcAft>
              <a:buNone/>
            </a:pPr>
            <a:r>
              <a:rPr lang="en-US" altLang="zh-CN" sz="2800" dirty="0">
                <a:latin typeface="微软雅黑" pitchFamily="34" charset="-122"/>
                <a:ea typeface="微软雅黑" pitchFamily="34" charset="-122"/>
              </a:rPr>
              <a:t>1.3.1.1  </a:t>
            </a:r>
            <a:r>
              <a:rPr lang="zh-CN" altLang="en-US" sz="2800" dirty="0">
                <a:latin typeface="微软雅黑" pitchFamily="34" charset="-122"/>
                <a:ea typeface="微软雅黑" pitchFamily="34" charset="-122"/>
              </a:rPr>
              <a:t>信息资源管理在不同角度的定义</a:t>
            </a:r>
          </a:p>
          <a:p>
            <a:pPr algn="just" eaLnBrk="1" hangingPunct="1">
              <a:spcAft>
                <a:spcPts val="1200"/>
              </a:spcAft>
            </a:pPr>
            <a:r>
              <a:rPr lang="zh-CN" altLang="en-US" sz="2400" dirty="0">
                <a:latin typeface="微软雅黑" pitchFamily="34" charset="-122"/>
                <a:ea typeface="微软雅黑" pitchFamily="34" charset="-122"/>
              </a:rPr>
              <a:t>（1）管理哲学 </a:t>
            </a:r>
          </a:p>
          <a:p>
            <a:pPr indent="342900" algn="just" eaLnBrk="1" hangingPunct="1">
              <a:spcAft>
                <a:spcPts val="1200"/>
              </a:spcAft>
              <a:buFont typeface="Monotype Sorts" pitchFamily="2" charset="2"/>
              <a:buNone/>
            </a:pPr>
            <a:r>
              <a:rPr lang="zh-CN" altLang="en-US" sz="2400" dirty="0">
                <a:latin typeface="微软雅黑" pitchFamily="34" charset="-122"/>
                <a:ea typeface="微软雅黑" pitchFamily="34" charset="-122"/>
              </a:rPr>
              <a:t>美国学者马钱德（</a:t>
            </a:r>
            <a:r>
              <a:rPr lang="en-US" altLang="zh-CN" sz="2400" dirty="0" err="1">
                <a:latin typeface="微软雅黑" pitchFamily="34" charset="-122"/>
                <a:ea typeface="微软雅黑" pitchFamily="34" charset="-122"/>
              </a:rPr>
              <a:t>D.A.Marchand</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和克雷斯莱因（</a:t>
            </a:r>
            <a:r>
              <a:rPr lang="en-US" altLang="zh-CN" sz="2400" dirty="0" err="1">
                <a:latin typeface="微软雅黑" pitchFamily="34" charset="-122"/>
                <a:ea typeface="微软雅黑" pitchFamily="34" charset="-122"/>
              </a:rPr>
              <a:t>J.C.Kresslein</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信息资源管理是一种对改进组织的生产率和效率有独特认识的管理哲学。</a:t>
            </a:r>
          </a:p>
          <a:p>
            <a:pPr indent="342900" algn="just" eaLnBrk="1" hangingPunct="1">
              <a:spcAft>
                <a:spcPts val="1200"/>
              </a:spcAft>
              <a:buFont typeface="Monotype Sorts" pitchFamily="2" charset="2"/>
              <a:buNone/>
            </a:pPr>
            <a:r>
              <a:rPr lang="zh-CN" altLang="en-US" sz="2400" dirty="0">
                <a:latin typeface="微软雅黑" pitchFamily="34" charset="-122"/>
                <a:ea typeface="微软雅黑" pitchFamily="34" charset="-122"/>
              </a:rPr>
              <a:t>美国另两位学者史密斯（</a:t>
            </a:r>
            <a:r>
              <a:rPr lang="en-US" altLang="zh-CN" sz="2400" dirty="0" err="1">
                <a:latin typeface="微软雅黑" pitchFamily="34" charset="-122"/>
                <a:ea typeface="微软雅黑" pitchFamily="34" charset="-122"/>
              </a:rPr>
              <a:t>N.Smith</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和梅德利（</a:t>
            </a:r>
            <a:r>
              <a:rPr lang="en-US" altLang="zh-CN" sz="2400" dirty="0" err="1">
                <a:latin typeface="微软雅黑" pitchFamily="34" charset="-122"/>
                <a:ea typeface="微软雅黑" pitchFamily="34" charset="-122"/>
              </a:rPr>
              <a:t>B.Medley</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信息资源管理比管理信息系统复杂得多，它可能是整合所有学科、电子通信和商业过程的一种管理哲学。 </a:t>
            </a:r>
            <a:r>
              <a:rPr lang="en-US" altLang="zh-CN" sz="2400" dirty="0">
                <a:latin typeface="微软雅黑" pitchFamily="34" charset="-122"/>
                <a:ea typeface="微软雅黑" pitchFamily="34" charset="-122"/>
              </a:rPr>
              <a:t> </a:t>
            </a:r>
            <a:endParaRPr lang="zh-CN" altLang="en-US" sz="2400" dirty="0">
              <a:latin typeface="微软雅黑" pitchFamily="34" charset="-122"/>
              <a:ea typeface="微软雅黑" pitchFamily="34" charset="-122"/>
            </a:endParaRPr>
          </a:p>
          <a:p>
            <a:pPr algn="ctr" eaLnBrk="1" hangingPunct="1"/>
            <a:endParaRPr lang="zh-CN" altLang="en-US" sz="2800" b="1" dirty="0"/>
          </a:p>
        </p:txBody>
      </p:sp>
      <p:sp>
        <p:nvSpPr>
          <p:cNvPr id="2" name="矩形 1">
            <a:extLst>
              <a:ext uri="{FF2B5EF4-FFF2-40B4-BE49-F238E27FC236}">
                <a16:creationId xmlns:a16="http://schemas.microsoft.com/office/drawing/2014/main" id="{9958F62F-0E53-448B-BDA5-0AF35B23B752}"/>
              </a:ext>
            </a:extLst>
          </p:cNvPr>
          <p:cNvSpPr/>
          <p:nvPr/>
        </p:nvSpPr>
        <p:spPr>
          <a:xfrm>
            <a:off x="384318" y="260648"/>
            <a:ext cx="5295039" cy="646331"/>
          </a:xfrm>
          <a:prstGeom prst="rect">
            <a:avLst/>
          </a:prstGeom>
        </p:spPr>
        <p:txBody>
          <a:bodyPr wrap="none">
            <a:spAutoFit/>
          </a:bodyPr>
          <a:lstStyle/>
          <a:p>
            <a:pPr algn="ctr"/>
            <a:r>
              <a:rPr lang="en-US" altLang="zh-CN" sz="3600" dirty="0">
                <a:solidFill>
                  <a:srgbClr val="660066"/>
                </a:solidFill>
                <a:latin typeface="微软雅黑" panose="020B0503020204020204" pitchFamily="34" charset="-122"/>
                <a:ea typeface="微软雅黑" panose="020B0503020204020204" pitchFamily="34" charset="-122"/>
              </a:rPr>
              <a:t>1.3.1</a:t>
            </a:r>
            <a:r>
              <a:rPr lang="zh-CN" altLang="en-US" sz="3600" dirty="0">
                <a:solidFill>
                  <a:srgbClr val="660066"/>
                </a:solidFill>
                <a:latin typeface="微软雅黑" panose="020B0503020204020204" pitchFamily="34" charset="-122"/>
                <a:ea typeface="微软雅黑" panose="020B0503020204020204" pitchFamily="34" charset="-122"/>
              </a:rPr>
              <a:t> </a:t>
            </a:r>
            <a:r>
              <a:rPr lang="en-US" altLang="zh-CN" sz="3600" dirty="0">
                <a:solidFill>
                  <a:srgbClr val="660066"/>
                </a:solidFill>
                <a:latin typeface="微软雅黑" panose="020B0503020204020204" pitchFamily="34" charset="-122"/>
                <a:ea typeface="微软雅黑" panose="020B0503020204020204" pitchFamily="34" charset="-122"/>
              </a:rPr>
              <a:t> </a:t>
            </a:r>
            <a:r>
              <a:rPr lang="zh-CN" altLang="en-US" sz="3600" dirty="0">
                <a:solidFill>
                  <a:srgbClr val="660066"/>
                </a:solidFill>
                <a:latin typeface="微软雅黑" panose="020B0503020204020204" pitchFamily="34" charset="-122"/>
                <a:ea typeface="微软雅黑" panose="020B0503020204020204" pitchFamily="34" charset="-122"/>
              </a:rPr>
              <a:t>信息资源管理定义</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3C9E8BD6-4432-41D9-9FCE-8544C8478FA8}"/>
              </a:ext>
            </a:extLst>
          </p:cNvPr>
          <p:cNvSpPr>
            <a:spLocks noGrp="1" noChangeArrowheads="1"/>
          </p:cNvSpPr>
          <p:nvPr>
            <p:ph type="body" idx="4294967295"/>
          </p:nvPr>
        </p:nvSpPr>
        <p:spPr>
          <a:xfrm>
            <a:off x="539750" y="908050"/>
            <a:ext cx="8229600" cy="6553200"/>
          </a:xfrm>
        </p:spPr>
        <p:txBody>
          <a:bodyPr/>
          <a:lstStyle/>
          <a:p>
            <a:pPr eaLnBrk="1" hangingPunct="1">
              <a:lnSpc>
                <a:spcPct val="90000"/>
              </a:lnSpc>
              <a:buFont typeface="Monotype Sorts" pitchFamily="2" charset="2"/>
              <a:buNone/>
            </a:pPr>
            <a:endParaRPr lang="zh-CN" altLang="en-US" sz="2400" dirty="0">
              <a:latin typeface="微软雅黑" pitchFamily="34" charset="-122"/>
              <a:ea typeface="微软雅黑" pitchFamily="34" charset="-122"/>
            </a:endParaRPr>
          </a:p>
          <a:p>
            <a:pPr eaLnBrk="1" hangingPunct="1">
              <a:lnSpc>
                <a:spcPct val="90000"/>
              </a:lnSpc>
              <a:spcAft>
                <a:spcPts val="1200"/>
              </a:spcAft>
            </a:pPr>
            <a:r>
              <a:rPr lang="zh-CN" altLang="en-US" sz="2400" dirty="0">
                <a:latin typeface="微软雅黑" pitchFamily="34" charset="-122"/>
                <a:ea typeface="微软雅黑" pitchFamily="34" charset="-122"/>
              </a:rPr>
              <a:t>⑵ 管理过程 </a:t>
            </a:r>
          </a:p>
          <a:p>
            <a:pPr eaLnBrk="1" hangingPunct="1">
              <a:spcAft>
                <a:spcPts val="1200"/>
              </a:spcAft>
              <a:buFont typeface="Monotype Sorts" pitchFamily="2" charset="2"/>
              <a:buNone/>
            </a:pPr>
            <a:r>
              <a:rPr lang="zh-CN" altLang="en-US" sz="2400" dirty="0">
                <a:latin typeface="微软雅黑" pitchFamily="34" charset="-122"/>
                <a:ea typeface="微软雅黑" pitchFamily="34" charset="-122"/>
              </a:rPr>
              <a:t>          霍顿（</a:t>
            </a:r>
            <a:r>
              <a:rPr lang="en-US" altLang="zh-CN" sz="2400" dirty="0" err="1">
                <a:latin typeface="微软雅黑" pitchFamily="34" charset="-122"/>
                <a:ea typeface="微软雅黑" pitchFamily="34" charset="-122"/>
              </a:rPr>
              <a:t>F.W.Horton</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信息资源管理是对一个机构的信息内容及支持工具（信息、设备、资金等）的管理（过程）。 </a:t>
            </a:r>
          </a:p>
          <a:p>
            <a:pPr eaLnBrk="1" hangingPunct="1">
              <a:spcAft>
                <a:spcPts val="1200"/>
              </a:spcAft>
              <a:buFont typeface="Monotype Sorts" pitchFamily="2" charset="2"/>
              <a:buNone/>
            </a:pPr>
            <a:r>
              <a:rPr lang="zh-CN" altLang="en-US" sz="2400" dirty="0">
                <a:latin typeface="微软雅黑" pitchFamily="34" charset="-122"/>
                <a:ea typeface="微软雅黑" pitchFamily="34" charset="-122"/>
              </a:rPr>
              <a:t>          马丁（</a:t>
            </a:r>
            <a:r>
              <a:rPr lang="en-US" altLang="zh-CN" sz="2400" dirty="0" err="1">
                <a:latin typeface="微软雅黑" pitchFamily="34" charset="-122"/>
                <a:ea typeface="微软雅黑" pitchFamily="34" charset="-122"/>
              </a:rPr>
              <a:t>W.J,Martin</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信息管理就是与信息相关的计划、预算、组织、指挥、培训和控制过程 。</a:t>
            </a:r>
          </a:p>
          <a:p>
            <a:pPr eaLnBrk="1" hangingPunct="1">
              <a:spcAft>
                <a:spcPts val="1200"/>
              </a:spcAft>
              <a:buFont typeface="Monotype Sorts" pitchFamily="2" charset="2"/>
              <a:buNone/>
            </a:pPr>
            <a:r>
              <a:rPr lang="zh-CN" altLang="en-US" sz="2400" dirty="0">
                <a:latin typeface="微软雅黑" pitchFamily="34" charset="-122"/>
                <a:ea typeface="微软雅黑" pitchFamily="34" charset="-122"/>
              </a:rPr>
              <a:t>          怀特（</a:t>
            </a:r>
            <a:r>
              <a:rPr lang="en-US" altLang="zh-CN" sz="2400" dirty="0" err="1">
                <a:latin typeface="微软雅黑" pitchFamily="34" charset="-122"/>
                <a:ea typeface="微软雅黑" pitchFamily="34" charset="-122"/>
              </a:rPr>
              <a:t>M.S.White</a:t>
            </a:r>
            <a:r>
              <a:rPr lang="en-US" altLang="zh-CN" sz="2400" dirty="0">
                <a:latin typeface="微软雅黑" pitchFamily="34" charset="-122"/>
                <a:ea typeface="微软雅黑" pitchFamily="34" charset="-122"/>
              </a:rPr>
              <a:t>） ：</a:t>
            </a:r>
            <a:r>
              <a:rPr lang="zh-CN" altLang="en-US" sz="2400" dirty="0">
                <a:latin typeface="微软雅黑" pitchFamily="34" charset="-122"/>
                <a:ea typeface="微软雅黑" pitchFamily="34" charset="-122"/>
              </a:rPr>
              <a:t>信息资源管理是有效地确定、获取、综合和利用各种信息资源，以满足当前和未来的信息需求的过程。 </a:t>
            </a:r>
          </a:p>
          <a:p>
            <a:pPr eaLnBrk="1" hangingPunct="1">
              <a:lnSpc>
                <a:spcPct val="90000"/>
              </a:lnSpc>
              <a:spcAft>
                <a:spcPts val="1200"/>
              </a:spcAft>
              <a:buFont typeface="Monotype Sorts" pitchFamily="2" charset="2"/>
              <a:buNone/>
            </a:pPr>
            <a:r>
              <a:rPr lang="en-US" altLang="zh-CN" sz="2800" b="1" dirty="0">
                <a:latin typeface="宋体" panose="02010600030101010101" pitchFamily="2" charset="-122"/>
              </a:rPr>
              <a:t> </a:t>
            </a:r>
            <a:endParaRPr lang="zh-CN" altLang="en-US" sz="2800" b="1" dirty="0">
              <a:latin typeface="宋体" panose="02010600030101010101" pitchFamily="2" charset="-122"/>
            </a:endParaRPr>
          </a:p>
          <a:p>
            <a:pPr eaLnBrk="1" hangingPunct="1">
              <a:lnSpc>
                <a:spcPct val="90000"/>
              </a:lnSpc>
              <a:buFont typeface="Monotype Sorts" pitchFamily="2" charset="2"/>
              <a:buNone/>
            </a:pPr>
            <a:endParaRPr lang="zh-CN" altLang="en-US" sz="2800" b="1" dirty="0">
              <a:latin typeface="宋体" panose="02010600030101010101" pitchFamily="2" charset="-122"/>
            </a:endParaRPr>
          </a:p>
          <a:p>
            <a:pPr eaLnBrk="1" hangingPunct="1">
              <a:lnSpc>
                <a:spcPct val="90000"/>
              </a:lnSpc>
              <a:buFont typeface="Monotype Sorts" pitchFamily="2" charset="2"/>
              <a:buNone/>
            </a:pPr>
            <a:endParaRPr lang="zh-CN" altLang="en-US" sz="2800" b="1" dirty="0">
              <a:latin typeface="宋体" panose="02010600030101010101" pitchFamily="2" charset="-122"/>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2C3ACA71-911B-4892-977C-5597BFE6E597}"/>
              </a:ext>
            </a:extLst>
          </p:cNvPr>
          <p:cNvSpPr>
            <a:spLocks noGrp="1" noChangeArrowheads="1"/>
          </p:cNvSpPr>
          <p:nvPr>
            <p:ph type="body" idx="4294967295"/>
          </p:nvPr>
        </p:nvSpPr>
        <p:spPr>
          <a:xfrm>
            <a:off x="611188" y="819150"/>
            <a:ext cx="7924800" cy="6019800"/>
          </a:xfrm>
        </p:spPr>
        <p:txBody>
          <a:bodyPr/>
          <a:lstStyle/>
          <a:p>
            <a:pPr algn="just" eaLnBrk="1" hangingPunct="1"/>
            <a:endParaRPr lang="zh-CN" altLang="en-US" sz="2800" b="1" dirty="0">
              <a:latin typeface="宋体" panose="02010600030101010101" pitchFamily="2" charset="-122"/>
              <a:cs typeface="Times New Roman" panose="02020603050405020304" pitchFamily="18" charset="0"/>
            </a:endParaRPr>
          </a:p>
          <a:p>
            <a:pPr algn="just" eaLnBrk="1" hangingPunct="1">
              <a:spcAft>
                <a:spcPts val="1200"/>
              </a:spcAft>
            </a:pPr>
            <a:r>
              <a:rPr lang="zh-CN" altLang="en-US" sz="2400" dirty="0">
                <a:latin typeface="微软雅黑" pitchFamily="34" charset="-122"/>
                <a:ea typeface="微软雅黑" pitchFamily="34" charset="-122"/>
              </a:rPr>
              <a:t>⑶ 管理活动 </a:t>
            </a:r>
          </a:p>
          <a:p>
            <a:pPr indent="342900" algn="just" eaLnBrk="1" hangingPunct="1">
              <a:lnSpc>
                <a:spcPct val="150000"/>
              </a:lnSpc>
              <a:spcAft>
                <a:spcPts val="1200"/>
              </a:spcAft>
              <a:buFont typeface="Monotype Sorts" pitchFamily="2" charset="2"/>
              <a:buNone/>
            </a:pPr>
            <a:r>
              <a:rPr lang="zh-CN" altLang="en-US" sz="2400" dirty="0">
                <a:latin typeface="微软雅黑" pitchFamily="34" charset="-122"/>
                <a:ea typeface="微软雅黑" pitchFamily="34" charset="-122"/>
              </a:rPr>
              <a:t>博蒙特</a:t>
            </a:r>
            <a:r>
              <a:rPr lang="en-US" altLang="zh-CN" sz="2400" dirty="0">
                <a:latin typeface="微软雅黑" pitchFamily="34" charset="-122"/>
                <a:ea typeface="微软雅黑" pitchFamily="34" charset="-122"/>
              </a:rPr>
              <a:t>(</a:t>
            </a:r>
            <a:r>
              <a:rPr lang="en-US" altLang="zh-CN" sz="2400" dirty="0" err="1">
                <a:latin typeface="微软雅黑" pitchFamily="34" charset="-122"/>
                <a:ea typeface="微软雅黑" pitchFamily="34" charset="-122"/>
              </a:rPr>
              <a:t>J.R.Beaumont</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和萨瑟兰（</a:t>
            </a:r>
            <a:r>
              <a:rPr lang="en-US" altLang="zh-CN" sz="2400" dirty="0" err="1">
                <a:latin typeface="微软雅黑" pitchFamily="34" charset="-122"/>
                <a:ea typeface="微软雅黑" pitchFamily="34" charset="-122"/>
              </a:rPr>
              <a:t>E.Sutherland</a:t>
            </a:r>
            <a:r>
              <a:rPr lang="en-US" altLang="zh-CN" sz="2400" dirty="0">
                <a:latin typeface="微软雅黑" pitchFamily="34" charset="-122"/>
                <a:ea typeface="微软雅黑" pitchFamily="34" charset="-122"/>
              </a:rPr>
              <a:t>） ：</a:t>
            </a:r>
            <a:r>
              <a:rPr lang="zh-CN" altLang="en-US" sz="2400" dirty="0">
                <a:latin typeface="微软雅黑" pitchFamily="34" charset="-122"/>
                <a:ea typeface="微软雅黑" pitchFamily="34" charset="-122"/>
              </a:rPr>
              <a:t>信息资源管理是一个集合词，它包含了所有能够确保信息利用的管理活动 。</a:t>
            </a:r>
          </a:p>
          <a:p>
            <a:pPr indent="342900" eaLnBrk="1" hangingPunct="1">
              <a:lnSpc>
                <a:spcPct val="150000"/>
              </a:lnSpc>
              <a:spcAft>
                <a:spcPts val="1200"/>
              </a:spcAft>
              <a:buFont typeface="Monotype Sorts" pitchFamily="2" charset="2"/>
              <a:buNone/>
            </a:pPr>
            <a:r>
              <a:rPr lang="zh-CN" altLang="en-US" sz="2400" dirty="0">
                <a:latin typeface="微软雅黑" pitchFamily="34" charset="-122"/>
                <a:ea typeface="微软雅黑" pitchFamily="34" charset="-122"/>
              </a:rPr>
              <a:t>麦克劳德</a:t>
            </a:r>
            <a:r>
              <a:rPr lang="en-US" altLang="zh-CN" sz="2400" dirty="0">
                <a:latin typeface="微软雅黑" pitchFamily="34" charset="-122"/>
                <a:ea typeface="微软雅黑" pitchFamily="34" charset="-122"/>
              </a:rPr>
              <a:t>(</a:t>
            </a:r>
            <a:r>
              <a:rPr lang="en-US" altLang="zh-CN" sz="2400" dirty="0" err="1">
                <a:latin typeface="微软雅黑" pitchFamily="34" charset="-122"/>
                <a:ea typeface="微软雅黑" pitchFamily="34" charset="-122"/>
              </a:rPr>
              <a:t>R.Mcleod</a:t>
            </a:r>
            <a:r>
              <a:rPr lang="en-US" altLang="zh-CN" sz="2400" dirty="0">
                <a:latin typeface="微软雅黑" pitchFamily="34" charset="-122"/>
                <a:ea typeface="微软雅黑" pitchFamily="34" charset="-122"/>
              </a:rPr>
              <a:t> Jr.)：</a:t>
            </a:r>
            <a:r>
              <a:rPr lang="zh-CN" altLang="en-US" sz="2400" dirty="0">
                <a:latin typeface="微软雅黑" pitchFamily="34" charset="-122"/>
                <a:ea typeface="微软雅黑" pitchFamily="34" charset="-122"/>
              </a:rPr>
              <a:t>信息资源管理是公司各层次的管理者为确认、获取和管理满足公司信息需求的信息资源而从事的活动。 </a:t>
            </a:r>
          </a:p>
          <a:p>
            <a:pPr algn="just" eaLnBrk="1" hangingPunct="1">
              <a:buFont typeface="Monotype Sorts" pitchFamily="2" charset="2"/>
              <a:buNone/>
            </a:pPr>
            <a:endParaRPr lang="zh-CN" altLang="en-US" sz="2800" b="1" dirty="0">
              <a:latin typeface="宋体" panose="02010600030101010101" pitchFamily="2" charset="-122"/>
            </a:endParaRPr>
          </a:p>
          <a:p>
            <a:pPr eaLnBrk="1" hangingPunct="1">
              <a:buFont typeface="Monotype Sorts" pitchFamily="2" charset="2"/>
              <a:buNone/>
            </a:pPr>
            <a:endParaRPr lang="zh-CN" altLang="en-US" sz="28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51726A0-C840-4935-AAF7-F1F421C05158}"/>
              </a:ext>
            </a:extLst>
          </p:cNvPr>
          <p:cNvSpPr>
            <a:spLocks noGrp="1" noChangeArrowheads="1"/>
          </p:cNvSpPr>
          <p:nvPr>
            <p:ph type="body" idx="4294967295"/>
          </p:nvPr>
        </p:nvSpPr>
        <p:spPr>
          <a:xfrm>
            <a:off x="395288" y="908050"/>
            <a:ext cx="8229600" cy="6172200"/>
          </a:xfrm>
        </p:spPr>
        <p:txBody>
          <a:bodyPr/>
          <a:lstStyle/>
          <a:p>
            <a:pPr algn="just" eaLnBrk="1" hangingPunct="1"/>
            <a:endParaRPr lang="zh-CN" altLang="en-US" sz="2800" dirty="0">
              <a:latin typeface="宋体" panose="02010600030101010101" pitchFamily="2" charset="-122"/>
            </a:endParaRPr>
          </a:p>
          <a:p>
            <a:pPr>
              <a:lnSpc>
                <a:spcPct val="150000"/>
              </a:lnSpc>
              <a:spcAft>
                <a:spcPts val="1200"/>
              </a:spcAft>
              <a:buNone/>
            </a:pPr>
            <a:r>
              <a:rPr lang="zh-CN" altLang="en-US" sz="2400" dirty="0">
                <a:latin typeface="微软雅黑" pitchFamily="34" charset="-122"/>
                <a:ea typeface="微软雅黑" pitchFamily="34" charset="-122"/>
              </a:rPr>
              <a:t>⑷ 管理手段 </a:t>
            </a:r>
          </a:p>
          <a:p>
            <a:pPr>
              <a:lnSpc>
                <a:spcPct val="150000"/>
              </a:lnSpc>
              <a:spcAft>
                <a:spcPts val="1200"/>
              </a:spcAft>
              <a:buNone/>
            </a:pPr>
            <a:r>
              <a:rPr lang="zh-CN" altLang="en-US" sz="2400" dirty="0">
                <a:latin typeface="微软雅黑" pitchFamily="34" charset="-122"/>
                <a:ea typeface="微软雅黑" pitchFamily="34" charset="-122"/>
              </a:rPr>
              <a:t>      莱维坦</a:t>
            </a:r>
            <a:r>
              <a:rPr lang="en-US" altLang="zh-CN" sz="2400" dirty="0">
                <a:latin typeface="微软雅黑" pitchFamily="34" charset="-122"/>
                <a:ea typeface="微软雅黑" pitchFamily="34" charset="-122"/>
              </a:rPr>
              <a:t>(</a:t>
            </a:r>
            <a:r>
              <a:rPr lang="en-US" altLang="zh-CN" sz="2400" dirty="0" err="1">
                <a:latin typeface="微软雅黑" pitchFamily="34" charset="-122"/>
                <a:ea typeface="微软雅黑" pitchFamily="34" charset="-122"/>
              </a:rPr>
              <a:t>K.B.Levitan</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与迪宁</a:t>
            </a:r>
            <a:r>
              <a:rPr lang="en-US" altLang="zh-CN" sz="2400" dirty="0">
                <a:latin typeface="微软雅黑" pitchFamily="34" charset="-122"/>
                <a:ea typeface="微软雅黑" pitchFamily="34" charset="-122"/>
              </a:rPr>
              <a:t>(</a:t>
            </a:r>
            <a:r>
              <a:rPr lang="en-US" altLang="zh-CN" sz="2400" dirty="0" err="1">
                <a:latin typeface="微软雅黑" pitchFamily="34" charset="-122"/>
                <a:ea typeface="微软雅黑" pitchFamily="34" charset="-122"/>
              </a:rPr>
              <a:t>J.Dineen</a:t>
            </a:r>
            <a:r>
              <a:rPr lang="en-US" altLang="zh-CN" sz="2400" dirty="0">
                <a:latin typeface="微软雅黑" pitchFamily="34" charset="-122"/>
                <a:ea typeface="微软雅黑" pitchFamily="34" charset="-122"/>
              </a:rPr>
              <a:t>) ：</a:t>
            </a:r>
            <a:r>
              <a:rPr lang="zh-CN" altLang="en-US" sz="2400" dirty="0">
                <a:latin typeface="微软雅黑" pitchFamily="34" charset="-122"/>
                <a:ea typeface="微软雅黑" pitchFamily="34" charset="-122"/>
              </a:rPr>
              <a:t>信息资源管理为一种集成化的管理手段，主张从管理对象的角度来探讨信息资源管理。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EC77262C-FEFB-4AAB-8967-5C6409580D20}"/>
              </a:ext>
            </a:extLst>
          </p:cNvPr>
          <p:cNvSpPr>
            <a:spLocks noGrp="1" noChangeArrowheads="1"/>
          </p:cNvSpPr>
          <p:nvPr>
            <p:ph type="title"/>
          </p:nvPr>
        </p:nvSpPr>
        <p:spPr>
          <a:xfrm>
            <a:off x="457200" y="0"/>
            <a:ext cx="8229600" cy="1143000"/>
          </a:xfrm>
        </p:spPr>
        <p:txBody>
          <a:bodyPr>
            <a:normAutofit/>
          </a:bodyPr>
          <a:lstStyle/>
          <a:p>
            <a:pPr algn="l"/>
            <a:r>
              <a:rPr lang="zh-CN" altLang="en-US" sz="3600" b="1" dirty="0">
                <a:solidFill>
                  <a:srgbClr val="660066"/>
                </a:solidFill>
                <a:latin typeface="黑体" panose="02010609060101010101" pitchFamily="49" charset="-122"/>
                <a:ea typeface="黑体" panose="02010609060101010101" pitchFamily="49" charset="-122"/>
              </a:rPr>
              <a:t>什么是信息？</a:t>
            </a:r>
          </a:p>
        </p:txBody>
      </p:sp>
      <p:sp>
        <p:nvSpPr>
          <p:cNvPr id="43011" name="Rectangle 3">
            <a:extLst>
              <a:ext uri="{FF2B5EF4-FFF2-40B4-BE49-F238E27FC236}">
                <a16:creationId xmlns:a16="http://schemas.microsoft.com/office/drawing/2014/main" id="{0D13A5FD-6B6F-4CA1-9ECB-A4E48E7082E9}"/>
              </a:ext>
            </a:extLst>
          </p:cNvPr>
          <p:cNvSpPr>
            <a:spLocks noGrp="1" noChangeArrowheads="1"/>
          </p:cNvSpPr>
          <p:nvPr>
            <p:ph type="body" idx="1"/>
          </p:nvPr>
        </p:nvSpPr>
        <p:spPr/>
        <p:txBody>
          <a:bodyPr>
            <a:normAutofit fontScale="92500"/>
          </a:bodyPr>
          <a:lstStyle/>
          <a:p>
            <a:pPr algn="just">
              <a:lnSpc>
                <a:spcPct val="130000"/>
              </a:lnSpc>
            </a:pPr>
            <a:r>
              <a:rPr lang="zh-CN" altLang="zh-CN" sz="2700" b="1" dirty="0">
                <a:solidFill>
                  <a:srgbClr val="FF0066"/>
                </a:solidFill>
                <a:latin typeface="华文中宋" panose="02010600040101010101" pitchFamily="2" charset="-122"/>
                <a:ea typeface="华文中宋" panose="02010600040101010101" pitchFamily="2" charset="-122"/>
              </a:rPr>
              <a:t>美国《韦伯斯特字典》对信息解释</a:t>
            </a:r>
          </a:p>
          <a:p>
            <a:pPr lvl="1" algn="just">
              <a:lnSpc>
                <a:spcPct val="130000"/>
              </a:lnSpc>
            </a:pPr>
            <a:r>
              <a:rPr lang="zh-CN" altLang="zh-CN" sz="2400" b="1" dirty="0">
                <a:latin typeface="华文中宋" panose="02010600040101010101" pitchFamily="2" charset="-122"/>
                <a:ea typeface="华文中宋" panose="02010600040101010101" pitchFamily="2" charset="-122"/>
              </a:rPr>
              <a:t>信息是用来通讯的事实，在观察中得到的数据、新闻和知识。</a:t>
            </a:r>
          </a:p>
          <a:p>
            <a:pPr algn="just">
              <a:lnSpc>
                <a:spcPct val="130000"/>
              </a:lnSpc>
            </a:pPr>
            <a:r>
              <a:rPr lang="zh-CN" altLang="zh-CN" sz="2700" b="1" dirty="0">
                <a:solidFill>
                  <a:srgbClr val="FF0066"/>
                </a:solidFill>
                <a:latin typeface="华文中宋" panose="02010600040101010101" pitchFamily="2" charset="-122"/>
                <a:ea typeface="华文中宋" panose="02010600040101010101" pitchFamily="2" charset="-122"/>
              </a:rPr>
              <a:t>英国的《牛律字典》对信息解释</a:t>
            </a:r>
          </a:p>
          <a:p>
            <a:pPr lvl="1" algn="just">
              <a:lnSpc>
                <a:spcPct val="130000"/>
              </a:lnSpc>
            </a:pPr>
            <a:r>
              <a:rPr lang="zh-CN" altLang="zh-CN" sz="2400" b="1" dirty="0">
                <a:latin typeface="华文中宋" panose="02010600040101010101" pitchFamily="2" charset="-122"/>
                <a:ea typeface="华文中宋" panose="02010600040101010101" pitchFamily="2" charset="-122"/>
              </a:rPr>
              <a:t>信息是谈论的事情、新闻和知识。</a:t>
            </a:r>
            <a:endParaRPr lang="zh-CN" altLang="zh-CN" b="1" dirty="0">
              <a:latin typeface="华文中宋" panose="02010600040101010101" pitchFamily="2" charset="-122"/>
              <a:ea typeface="华文中宋" panose="02010600040101010101" pitchFamily="2" charset="-122"/>
            </a:endParaRPr>
          </a:p>
          <a:p>
            <a:pPr>
              <a:lnSpc>
                <a:spcPct val="130000"/>
              </a:lnSpc>
            </a:pPr>
            <a:r>
              <a:rPr lang="zh-CN" altLang="zh-CN" sz="2700" b="1" dirty="0">
                <a:solidFill>
                  <a:srgbClr val="FF0066"/>
                </a:solidFill>
                <a:latin typeface="华文中宋" panose="02010600040101010101" pitchFamily="2" charset="-122"/>
                <a:ea typeface="华文中宋" panose="02010600040101010101" pitchFamily="2" charset="-122"/>
              </a:rPr>
              <a:t>我国《辞海》对信息解释</a:t>
            </a:r>
          </a:p>
          <a:p>
            <a:pPr lvl="1">
              <a:lnSpc>
                <a:spcPct val="130000"/>
              </a:lnSpc>
            </a:pPr>
            <a:r>
              <a:rPr lang="zh-CN" altLang="zh-CN" sz="2400" b="1" dirty="0">
                <a:latin typeface="华文中宋" panose="02010600040101010101" pitchFamily="2" charset="-122"/>
                <a:ea typeface="华文中宋" panose="02010600040101010101" pitchFamily="2" charset="-122"/>
              </a:rPr>
              <a:t>①音信、消息；</a:t>
            </a:r>
          </a:p>
          <a:p>
            <a:pPr lvl="1">
              <a:lnSpc>
                <a:spcPct val="130000"/>
              </a:lnSpc>
            </a:pPr>
            <a:r>
              <a:rPr lang="zh-CN" altLang="zh-CN" sz="2400" b="1" dirty="0">
                <a:latin typeface="华文中宋" panose="02010600040101010101" pitchFamily="2" charset="-122"/>
                <a:ea typeface="华文中宋" panose="02010600040101010101" pitchFamily="2" charset="-122"/>
              </a:rPr>
              <a:t>②人或事物发出的消息、指令、数据、符号等所包含的内容（对接收者来说一般是预先不知道的）。</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C7A06B6E-CC46-45BF-BAC4-D0E1E06E9980}"/>
              </a:ext>
            </a:extLst>
          </p:cNvPr>
          <p:cNvSpPr>
            <a:spLocks noGrp="1" noChangeArrowheads="1"/>
          </p:cNvSpPr>
          <p:nvPr>
            <p:ph type="body" idx="4294967295"/>
          </p:nvPr>
        </p:nvSpPr>
        <p:spPr>
          <a:xfrm>
            <a:off x="539750" y="836613"/>
            <a:ext cx="8001000" cy="5867400"/>
          </a:xfrm>
          <a:noFill/>
        </p:spPr>
        <p:txBody>
          <a:bodyPr/>
          <a:lstStyle/>
          <a:p>
            <a:pPr algn="just" eaLnBrk="1" hangingPunct="1"/>
            <a:endParaRPr lang="zh-CN" altLang="en-US" sz="2800" b="1" dirty="0">
              <a:latin typeface="宋体" panose="02010600030101010101" pitchFamily="2" charset="-122"/>
              <a:cs typeface="Times New Roman" panose="02020603050405020304" pitchFamily="18" charset="0"/>
            </a:endParaRPr>
          </a:p>
          <a:p>
            <a:pPr>
              <a:lnSpc>
                <a:spcPct val="150000"/>
              </a:lnSpc>
              <a:spcAft>
                <a:spcPts val="1200"/>
              </a:spcAft>
              <a:buNone/>
            </a:pPr>
            <a:r>
              <a:rPr lang="zh-CN" altLang="en-US" sz="2400" dirty="0">
                <a:latin typeface="微软雅黑" pitchFamily="34" charset="-122"/>
                <a:ea typeface="微软雅黑" pitchFamily="34" charset="-122"/>
              </a:rPr>
              <a:t>⑸ 系统方法 </a:t>
            </a:r>
          </a:p>
          <a:p>
            <a:pPr>
              <a:lnSpc>
                <a:spcPct val="150000"/>
              </a:lnSpc>
              <a:spcAft>
                <a:spcPts val="1200"/>
              </a:spcAft>
              <a:buNone/>
            </a:pPr>
            <a:r>
              <a:rPr lang="zh-CN" altLang="en-US" sz="2400" dirty="0">
                <a:latin typeface="微软雅黑" pitchFamily="34" charset="-122"/>
                <a:ea typeface="微软雅黑" pitchFamily="34" charset="-122"/>
              </a:rPr>
              <a:t>      里克斯（</a:t>
            </a:r>
            <a:r>
              <a:rPr lang="en-US" altLang="zh-CN" sz="2400" dirty="0" err="1">
                <a:latin typeface="微软雅黑" pitchFamily="34" charset="-122"/>
                <a:ea typeface="微软雅黑" pitchFamily="34" charset="-122"/>
              </a:rPr>
              <a:t>B.R.Ricks</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和高（</a:t>
            </a:r>
            <a:r>
              <a:rPr lang="en-US" altLang="zh-CN" sz="2400" dirty="0" err="1">
                <a:latin typeface="微软雅黑" pitchFamily="34" charset="-122"/>
                <a:ea typeface="微软雅黑" pitchFamily="34" charset="-122"/>
              </a:rPr>
              <a:t>K.F.Gow</a:t>
            </a:r>
            <a:r>
              <a:rPr lang="en-US" altLang="zh-CN" sz="2400" dirty="0">
                <a:latin typeface="微软雅黑" pitchFamily="34" charset="-122"/>
                <a:ea typeface="微软雅黑" pitchFamily="34" charset="-122"/>
              </a:rPr>
              <a:t>） ：</a:t>
            </a:r>
            <a:r>
              <a:rPr lang="zh-CN" altLang="en-US" sz="2400" dirty="0">
                <a:latin typeface="微软雅黑" pitchFamily="34" charset="-122"/>
                <a:ea typeface="微软雅黑" pitchFamily="34" charset="-122"/>
              </a:rPr>
              <a:t>信息资源管理是为了有效地利用（信息资源）这一重要的组织资源而实施规划、组织、用人、指挥、控制的系统方法。 </a:t>
            </a:r>
          </a:p>
          <a:p>
            <a:pPr>
              <a:lnSpc>
                <a:spcPct val="150000"/>
              </a:lnSpc>
              <a:spcAft>
                <a:spcPts val="1200"/>
              </a:spcAft>
              <a:buNone/>
            </a:pPr>
            <a:r>
              <a:rPr lang="zh-CN" altLang="en-US" sz="2400" dirty="0">
                <a:latin typeface="微软雅黑" pitchFamily="34" charset="-122"/>
                <a:ea typeface="微软雅黑" pitchFamily="34" charset="-122"/>
              </a:rPr>
              <a:t>     伍德（</a:t>
            </a:r>
            <a:r>
              <a:rPr lang="en-US" altLang="zh-CN" sz="2400" dirty="0" err="1">
                <a:latin typeface="微软雅黑" pitchFamily="34" charset="-122"/>
                <a:ea typeface="微软雅黑" pitchFamily="34" charset="-122"/>
              </a:rPr>
              <a:t>G.Wood</a:t>
            </a:r>
            <a:r>
              <a:rPr lang="en-US" altLang="zh-CN" sz="2400" dirty="0">
                <a:latin typeface="微软雅黑" pitchFamily="34" charset="-122"/>
                <a:ea typeface="微软雅黑" pitchFamily="34" charset="-122"/>
              </a:rPr>
              <a:t>） ：</a:t>
            </a:r>
            <a:r>
              <a:rPr lang="zh-CN" altLang="en-US" sz="2400" dirty="0">
                <a:latin typeface="微软雅黑" pitchFamily="34" charset="-122"/>
                <a:ea typeface="微软雅黑" pitchFamily="34" charset="-122"/>
              </a:rPr>
              <a:t>信息资源管理是信息管理中几种有效方法的综合。 </a:t>
            </a:r>
          </a:p>
          <a:p>
            <a:pPr algn="just" eaLnBrk="1" hangingPunct="1">
              <a:buFont typeface="Monotype Sorts" pitchFamily="2" charset="2"/>
              <a:buNone/>
            </a:pPr>
            <a:endParaRPr lang="zh-CN" altLang="en-US" sz="2800" dirty="0">
              <a:latin typeface="宋体" panose="02010600030101010101" pitchFamily="2" charset="-122"/>
            </a:endParaRPr>
          </a:p>
          <a:p>
            <a:pPr algn="just" eaLnBrk="1" hangingPunct="1"/>
            <a:endParaRPr lang="zh-CN" altLang="en-US" sz="2800" dirty="0">
              <a:latin typeface="宋体" panose="02010600030101010101" pitchFamily="2" charset="-122"/>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6729FB7A-1419-4FB5-8BE6-EBFF35A022A2}"/>
              </a:ext>
            </a:extLst>
          </p:cNvPr>
          <p:cNvSpPr>
            <a:spLocks noGrp="1" noChangeArrowheads="1"/>
          </p:cNvSpPr>
          <p:nvPr>
            <p:ph type="body" idx="4294967295"/>
          </p:nvPr>
        </p:nvSpPr>
        <p:spPr>
          <a:xfrm>
            <a:off x="452438" y="1340768"/>
            <a:ext cx="8686800" cy="4285332"/>
          </a:xfrm>
          <a:noFill/>
        </p:spPr>
        <p:txBody>
          <a:bodyPr>
            <a:normAutofit/>
          </a:bodyPr>
          <a:lstStyle/>
          <a:p>
            <a:pPr algn="just" eaLnBrk="1" hangingPunct="1">
              <a:lnSpc>
                <a:spcPct val="200000"/>
              </a:lnSpc>
              <a:spcAft>
                <a:spcPts val="1200"/>
              </a:spcAft>
              <a:buFont typeface="Monotype Sorts" pitchFamily="2" charset="2"/>
              <a:buNone/>
            </a:pPr>
            <a:r>
              <a:rPr lang="en-US" altLang="zh-CN" sz="2400" b="1" dirty="0">
                <a:latin typeface="微软雅黑" pitchFamily="34" charset="-122"/>
                <a:ea typeface="微软雅黑" pitchFamily="34" charset="-122"/>
              </a:rPr>
              <a:t>  </a:t>
            </a:r>
            <a:r>
              <a:rPr lang="zh-CN" altLang="zh-CN" sz="2400" dirty="0">
                <a:latin typeface="微软雅黑" pitchFamily="34" charset="-122"/>
                <a:ea typeface="微软雅黑" pitchFamily="34" charset="-122"/>
              </a:rPr>
              <a:t>第一、信息资源管理的主体是组织。 </a:t>
            </a:r>
          </a:p>
          <a:p>
            <a:pPr eaLnBrk="1" hangingPunct="1">
              <a:lnSpc>
                <a:spcPct val="200000"/>
              </a:lnSpc>
              <a:spcAft>
                <a:spcPts val="1200"/>
              </a:spcAft>
              <a:buFont typeface="Monotype Sorts" pitchFamily="2" charset="2"/>
              <a:buNone/>
            </a:pPr>
            <a:r>
              <a:rPr lang="zh-CN" altLang="zh-CN" sz="2400" dirty="0">
                <a:latin typeface="微软雅黑" pitchFamily="34" charset="-122"/>
                <a:ea typeface="微软雅黑" pitchFamily="34" charset="-122"/>
              </a:rPr>
              <a:t>  第二、信息资源管理的客体是广义信息资源。</a:t>
            </a:r>
          </a:p>
          <a:p>
            <a:pPr eaLnBrk="1" hangingPunct="1">
              <a:lnSpc>
                <a:spcPct val="200000"/>
              </a:lnSpc>
              <a:spcAft>
                <a:spcPts val="1200"/>
              </a:spcAft>
              <a:buFont typeface="Monotype Sorts" pitchFamily="2" charset="2"/>
              <a:buNone/>
            </a:pPr>
            <a:r>
              <a:rPr lang="zh-CN" altLang="zh-CN" sz="2400" dirty="0">
                <a:latin typeface="微软雅黑" pitchFamily="34" charset="-122"/>
                <a:ea typeface="微软雅黑" pitchFamily="34" charset="-122"/>
              </a:rPr>
              <a:t>  第三、信息资源管理的目标是提高组织效益。 </a:t>
            </a:r>
          </a:p>
          <a:p>
            <a:pPr eaLnBrk="1" hangingPunct="1">
              <a:lnSpc>
                <a:spcPct val="200000"/>
              </a:lnSpc>
              <a:spcAft>
                <a:spcPts val="1200"/>
              </a:spcAft>
              <a:buFont typeface="Monotype Sorts" pitchFamily="2" charset="2"/>
              <a:buNone/>
            </a:pPr>
            <a:r>
              <a:rPr lang="zh-CN" altLang="zh-CN" sz="2400" dirty="0">
                <a:latin typeface="微软雅黑" pitchFamily="34" charset="-122"/>
                <a:ea typeface="微软雅黑" pitchFamily="34" charset="-122"/>
              </a:rPr>
              <a:t>  第四、信息资源管理的核心是对信息资源的综合管理。  </a:t>
            </a:r>
          </a:p>
          <a:p>
            <a:pPr eaLnBrk="1" hangingPunct="1">
              <a:lnSpc>
                <a:spcPct val="200000"/>
              </a:lnSpc>
              <a:buFont typeface="Monotype Sorts" pitchFamily="2" charset="2"/>
              <a:buNone/>
            </a:pPr>
            <a:endParaRPr lang="zh-CN" altLang="zh-CN" b="1" dirty="0"/>
          </a:p>
        </p:txBody>
      </p:sp>
      <p:sp>
        <p:nvSpPr>
          <p:cNvPr id="2" name="矩形 1">
            <a:extLst>
              <a:ext uri="{FF2B5EF4-FFF2-40B4-BE49-F238E27FC236}">
                <a16:creationId xmlns:a16="http://schemas.microsoft.com/office/drawing/2014/main" id="{FDCDD571-27C7-4BA3-8CB5-96151A95FAEF}"/>
              </a:ext>
            </a:extLst>
          </p:cNvPr>
          <p:cNvSpPr/>
          <p:nvPr/>
        </p:nvSpPr>
        <p:spPr>
          <a:xfrm>
            <a:off x="755576" y="260648"/>
            <a:ext cx="6814686" cy="646331"/>
          </a:xfrm>
          <a:prstGeom prst="rect">
            <a:avLst/>
          </a:prstGeom>
        </p:spPr>
        <p:txBody>
          <a:bodyPr wrap="none">
            <a:spAutoFit/>
          </a:bodyPr>
          <a:lstStyle/>
          <a:p>
            <a:r>
              <a:rPr lang="en-US" altLang="zh-CN" sz="3600" dirty="0">
                <a:solidFill>
                  <a:srgbClr val="660066"/>
                </a:solidFill>
                <a:latin typeface="微软雅黑" panose="020B0503020204020204" pitchFamily="34" charset="-122"/>
                <a:ea typeface="微软雅黑" panose="020B0503020204020204" pitchFamily="34" charset="-122"/>
              </a:rPr>
              <a:t>1.3.1.2 </a:t>
            </a:r>
            <a:r>
              <a:rPr lang="zh-CN" altLang="zh-CN" sz="3600" dirty="0">
                <a:solidFill>
                  <a:srgbClr val="660066"/>
                </a:solidFill>
                <a:latin typeface="微软雅黑" panose="020B0503020204020204" pitchFamily="34" charset="-122"/>
                <a:ea typeface="微软雅黑" panose="020B0503020204020204" pitchFamily="34" charset="-122"/>
              </a:rPr>
              <a:t>信息资源管理的基本内涵</a:t>
            </a:r>
            <a:endParaRPr lang="zh-CN" altLang="en-US" sz="36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948AA1EB-E66E-4153-820B-660957CDA50A}"/>
              </a:ext>
            </a:extLst>
          </p:cNvPr>
          <p:cNvSpPr>
            <a:spLocks noGrp="1" noChangeArrowheads="1"/>
          </p:cNvSpPr>
          <p:nvPr>
            <p:ph type="body" idx="4294967295"/>
          </p:nvPr>
        </p:nvSpPr>
        <p:spPr>
          <a:xfrm>
            <a:off x="539552" y="1124744"/>
            <a:ext cx="7632848" cy="4794250"/>
          </a:xfrm>
        </p:spPr>
        <p:txBody>
          <a:bodyPr/>
          <a:lstStyle/>
          <a:p>
            <a:pPr algn="just" eaLnBrk="1" hangingPunct="1"/>
            <a:endParaRPr lang="zh-CN" altLang="en-US" sz="2800" dirty="0">
              <a:latin typeface="微软雅黑" panose="020B0503020204020204" pitchFamily="34" charset="-122"/>
              <a:ea typeface="微软雅黑" panose="020B0503020204020204" pitchFamily="34" charset="-122"/>
            </a:endParaRPr>
          </a:p>
          <a:p>
            <a:pPr algn="just" eaLnBrk="1" hangingPunct="1"/>
            <a:r>
              <a:rPr lang="zh-CN" altLang="en-US" dirty="0">
                <a:latin typeface="微软雅黑" panose="020B0503020204020204" pitchFamily="34" charset="-122"/>
                <a:ea typeface="微软雅黑" panose="020B0503020204020204" pitchFamily="34" charset="-122"/>
              </a:rPr>
              <a:t>信息资源管理与信息管理</a:t>
            </a:r>
          </a:p>
          <a:p>
            <a:pPr algn="just" eaLnBrk="1" hangingPunct="1">
              <a:spcAft>
                <a:spcPts val="1200"/>
              </a:spcAft>
              <a:buFont typeface="Monotype Sorts" pitchFamily="2" charset="2"/>
              <a:buNone/>
            </a:pPr>
            <a:endParaRPr lang="zh-CN" altLang="en-US" sz="2400" dirty="0">
              <a:latin typeface="微软雅黑" panose="020B0503020204020204" pitchFamily="34" charset="-122"/>
              <a:ea typeface="微软雅黑" panose="020B0503020204020204" pitchFamily="34" charset="-122"/>
            </a:endParaRPr>
          </a:p>
          <a:p>
            <a:pPr algn="just" eaLnBrk="1" hangingPunct="1">
              <a:spcAft>
                <a:spcPts val="1200"/>
              </a:spcAft>
              <a:buFont typeface="Monotype Sorts" pitchFamily="2" charset="2"/>
              <a:buNone/>
            </a:pPr>
            <a:r>
              <a:rPr lang="zh-CN" altLang="en-US" sz="2400" dirty="0">
                <a:latin typeface="微软雅黑" panose="020B0503020204020204" pitchFamily="34" charset="-122"/>
                <a:ea typeface="微软雅黑" panose="020B0503020204020204" pitchFamily="34" charset="-122"/>
              </a:rPr>
              <a:t>（1）信息资源管理等同于信息管理。 </a:t>
            </a:r>
          </a:p>
          <a:p>
            <a:pPr algn="just" eaLnBrk="1" hangingPunct="1">
              <a:spcAft>
                <a:spcPts val="1200"/>
              </a:spcAft>
              <a:buFont typeface="Monotype Sorts" pitchFamily="2" charset="2"/>
              <a:buNone/>
            </a:pPr>
            <a:r>
              <a:rPr lang="zh-CN" altLang="en-US" sz="2400" dirty="0">
                <a:latin typeface="微软雅黑" panose="020B0503020204020204" pitchFamily="34" charset="-122"/>
                <a:ea typeface="微软雅黑" panose="020B0503020204020204" pitchFamily="34" charset="-122"/>
              </a:rPr>
              <a:t>（2）信息资源管理从属于信息管理。 </a:t>
            </a:r>
          </a:p>
          <a:p>
            <a:pPr algn="just" eaLnBrk="1" hangingPunct="1">
              <a:spcAft>
                <a:spcPts val="1200"/>
              </a:spcAft>
              <a:buFont typeface="Monotype Sorts" pitchFamily="2" charset="2"/>
              <a:buNone/>
            </a:pPr>
            <a:r>
              <a:rPr lang="zh-CN" altLang="en-US" sz="2400" dirty="0">
                <a:latin typeface="微软雅黑" panose="020B0503020204020204" pitchFamily="34" charset="-122"/>
                <a:ea typeface="微软雅黑" panose="020B0503020204020204" pitchFamily="34" charset="-122"/>
              </a:rPr>
              <a:t>（3）信息资源管理是信息管理发展的新阶段。 </a:t>
            </a:r>
          </a:p>
          <a:p>
            <a:pPr algn="just" eaLnBrk="1" hangingPunct="1">
              <a:buFont typeface="Monotype Sorts" pitchFamily="2" charset="2"/>
              <a:buNone/>
            </a:pPr>
            <a:endParaRPr lang="zh-CN" altLang="en-US" sz="2800" b="1" dirty="0">
              <a:latin typeface="宋体" panose="02010600030101010101" pitchFamily="2" charset="-122"/>
            </a:endParaRPr>
          </a:p>
        </p:txBody>
      </p:sp>
      <p:sp>
        <p:nvSpPr>
          <p:cNvPr id="2" name="文本框 1">
            <a:extLst>
              <a:ext uri="{FF2B5EF4-FFF2-40B4-BE49-F238E27FC236}">
                <a16:creationId xmlns:a16="http://schemas.microsoft.com/office/drawing/2014/main" id="{7B40FD28-ACC5-45D2-8CE3-F14B8E3F8F84}"/>
              </a:ext>
            </a:extLst>
          </p:cNvPr>
          <p:cNvSpPr txBox="1"/>
          <p:nvPr/>
        </p:nvSpPr>
        <p:spPr>
          <a:xfrm>
            <a:off x="19089" y="194825"/>
            <a:ext cx="9145016" cy="1200329"/>
          </a:xfrm>
          <a:prstGeom prst="rect">
            <a:avLst/>
          </a:prstGeom>
          <a:noFill/>
        </p:spPr>
        <p:txBody>
          <a:bodyPr wrap="square" rtlCol="0">
            <a:spAutoFit/>
          </a:bodyPr>
          <a:lstStyle/>
          <a:p>
            <a:r>
              <a:rPr lang="en-US" altLang="zh-CN" sz="3600" dirty="0">
                <a:solidFill>
                  <a:srgbClr val="660066"/>
                </a:solidFill>
                <a:latin typeface="微软雅黑" panose="020B0503020204020204" pitchFamily="34" charset="-122"/>
                <a:ea typeface="微软雅黑" panose="020B0503020204020204" pitchFamily="34" charset="-122"/>
              </a:rPr>
              <a:t>1.3.1.3 </a:t>
            </a:r>
            <a:r>
              <a:rPr lang="zh-CN" altLang="en-US" sz="3600" dirty="0">
                <a:solidFill>
                  <a:srgbClr val="660066"/>
                </a:solidFill>
                <a:latin typeface="微软雅黑" panose="020B0503020204020204" pitchFamily="34" charset="-122"/>
                <a:ea typeface="微软雅黑" panose="020B0503020204020204" pitchFamily="34" charset="-122"/>
              </a:rPr>
              <a:t>信息资源管理研究中的相关问题</a:t>
            </a:r>
          </a:p>
          <a:p>
            <a:endParaRPr lang="zh-CN" altLang="en-US" sz="36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E35DCB18-14AD-4280-80E9-B82432051285}"/>
              </a:ext>
            </a:extLst>
          </p:cNvPr>
          <p:cNvSpPr>
            <a:spLocks noGrp="1" noChangeArrowheads="1"/>
          </p:cNvSpPr>
          <p:nvPr>
            <p:ph type="body" idx="4294967295"/>
          </p:nvPr>
        </p:nvSpPr>
        <p:spPr>
          <a:xfrm>
            <a:off x="383381" y="1124744"/>
            <a:ext cx="8377238" cy="5616624"/>
          </a:xfrm>
        </p:spPr>
        <p:txBody>
          <a:bodyPr>
            <a:normAutofit fontScale="92500" lnSpcReduction="20000"/>
          </a:bodyPr>
          <a:lstStyle/>
          <a:p>
            <a:pPr marL="0" indent="0" algn="just" eaLnBrk="1" hangingPunct="1">
              <a:lnSpc>
                <a:spcPct val="150000"/>
              </a:lnSpc>
              <a:buFont typeface="Monotype Sorts" pitchFamily="2" charset="2"/>
              <a:buNone/>
            </a:pPr>
            <a:r>
              <a:rPr lang="zh-CN" altLang="en-US" sz="2600" dirty="0">
                <a:latin typeface="微软雅黑" panose="020B0503020204020204" pitchFamily="34" charset="-122"/>
                <a:ea typeface="微软雅黑" panose="020B0503020204020204" pitchFamily="34" charset="-122"/>
              </a:rPr>
              <a:t>相互区别：</a:t>
            </a:r>
          </a:p>
          <a:p>
            <a:pPr marL="0" indent="0" algn="just" eaLnBrk="1" hangingPunct="1">
              <a:lnSpc>
                <a:spcPct val="150000"/>
              </a:lnSpc>
              <a:buFont typeface="Monotype Sorts" pitchFamily="2" charset="2"/>
              <a:buNone/>
            </a:pPr>
            <a:r>
              <a:rPr lang="zh-CN" altLang="en-US" sz="2600" dirty="0">
                <a:latin typeface="微软雅黑" panose="020B0503020204020204" pitchFamily="34" charset="-122"/>
                <a:ea typeface="微软雅黑" panose="020B0503020204020204" pitchFamily="34" charset="-122"/>
              </a:rPr>
              <a:t> （1）二者的成熟度不同。 </a:t>
            </a:r>
          </a:p>
          <a:p>
            <a:pPr marL="0" indent="0" algn="just" eaLnBrk="1" hangingPunct="1">
              <a:lnSpc>
                <a:spcPct val="150000"/>
              </a:lnSpc>
              <a:buFont typeface="Monotype Sorts" pitchFamily="2" charset="2"/>
              <a:buNone/>
            </a:pPr>
            <a:r>
              <a:rPr lang="zh-CN" altLang="en-US" sz="2600" dirty="0">
                <a:latin typeface="微软雅黑" panose="020B0503020204020204" pitchFamily="34" charset="-122"/>
                <a:ea typeface="微软雅黑" panose="020B0503020204020204" pitchFamily="34" charset="-122"/>
              </a:rPr>
              <a:t> （2）二者的研究范围不同。 </a:t>
            </a:r>
          </a:p>
          <a:p>
            <a:pPr marL="0" indent="0" algn="just" eaLnBrk="1" hangingPunct="1">
              <a:lnSpc>
                <a:spcPct val="150000"/>
              </a:lnSpc>
              <a:buFont typeface="Monotype Sorts" pitchFamily="2" charset="2"/>
              <a:buNone/>
            </a:pPr>
            <a:r>
              <a:rPr lang="zh-CN" altLang="en-US" sz="2600" dirty="0">
                <a:latin typeface="微软雅黑" panose="020B0503020204020204" pitchFamily="34" charset="-122"/>
                <a:ea typeface="微软雅黑" panose="020B0503020204020204" pitchFamily="34" charset="-122"/>
              </a:rPr>
              <a:t> （3）二者的学科性质不同。</a:t>
            </a:r>
            <a:endParaRPr lang="en-US" altLang="zh-CN" sz="2600" dirty="0">
              <a:latin typeface="微软雅黑" panose="020B0503020204020204" pitchFamily="34" charset="-122"/>
              <a:ea typeface="微软雅黑" panose="020B0503020204020204" pitchFamily="34" charset="-122"/>
            </a:endParaRPr>
          </a:p>
          <a:p>
            <a:pPr marL="0" indent="0" algn="just" eaLnBrk="1" hangingPunct="1">
              <a:lnSpc>
                <a:spcPct val="150000"/>
              </a:lnSpc>
            </a:pPr>
            <a:r>
              <a:rPr lang="zh-CN" altLang="en-US" sz="2600" dirty="0">
                <a:latin typeface="微软雅黑" panose="020B0503020204020204" pitchFamily="34" charset="-122"/>
                <a:ea typeface="微软雅黑" panose="020B0503020204020204" pitchFamily="34" charset="-122"/>
              </a:rPr>
              <a:t>密切联系：</a:t>
            </a:r>
          </a:p>
          <a:p>
            <a:pPr marL="0" indent="0" algn="just" eaLnBrk="1" hangingPunct="1">
              <a:lnSpc>
                <a:spcPct val="150000"/>
              </a:lnSpc>
              <a:buFont typeface="Monotype Sorts" pitchFamily="2" charset="2"/>
              <a:buNone/>
            </a:pPr>
            <a:r>
              <a:rPr lang="zh-CN" altLang="en-US" sz="2600" dirty="0">
                <a:latin typeface="微软雅黑" panose="020B0503020204020204" pitchFamily="34" charset="-122"/>
                <a:ea typeface="微软雅黑" panose="020B0503020204020204" pitchFamily="34" charset="-122"/>
              </a:rPr>
              <a:t>     首先，管理信息系统的发展与出现的问题，是信息资源管理产生和发展的前提之一。 </a:t>
            </a:r>
          </a:p>
          <a:p>
            <a:pPr marL="0" indent="0" algn="just" eaLnBrk="1" hangingPunct="1">
              <a:lnSpc>
                <a:spcPct val="150000"/>
              </a:lnSpc>
              <a:buFont typeface="Monotype Sorts" pitchFamily="2" charset="2"/>
              <a:buNone/>
            </a:pPr>
            <a:r>
              <a:rPr lang="zh-CN" altLang="en-US" sz="2600" dirty="0">
                <a:latin typeface="微软雅黑" panose="020B0503020204020204" pitchFamily="34" charset="-122"/>
                <a:ea typeface="微软雅黑" panose="020B0503020204020204" pitchFamily="34" charset="-122"/>
              </a:rPr>
              <a:t>      第二，管理信息系统与信息资源管理研究的内容相互交叉。 </a:t>
            </a:r>
          </a:p>
          <a:p>
            <a:pPr marL="0" indent="0" algn="just" eaLnBrk="1" hangingPunct="1">
              <a:lnSpc>
                <a:spcPct val="150000"/>
              </a:lnSpc>
              <a:buFont typeface="Monotype Sorts" pitchFamily="2" charset="2"/>
              <a:buNone/>
            </a:pPr>
            <a:r>
              <a:rPr lang="zh-CN" altLang="en-US" sz="2600" dirty="0">
                <a:latin typeface="微软雅黑" panose="020B0503020204020204" pitchFamily="34" charset="-122"/>
                <a:ea typeface="微软雅黑" panose="020B0503020204020204" pitchFamily="34" charset="-122"/>
              </a:rPr>
              <a:t>      第三，管理信息系统与信息资源管理相互影响和促进，界限日趋模糊。 </a:t>
            </a:r>
          </a:p>
          <a:p>
            <a:pPr marL="0" indent="0" algn="just" eaLnBrk="1" hangingPunct="1">
              <a:buFont typeface="Monotype Sorts" pitchFamily="2" charset="2"/>
              <a:buNone/>
            </a:pPr>
            <a:endParaRPr lang="zh-CN" altLang="en-US" b="1" dirty="0">
              <a:latin typeface="宋体" panose="02010600030101010101" pitchFamily="2" charset="-122"/>
            </a:endParaRPr>
          </a:p>
        </p:txBody>
      </p:sp>
      <p:sp>
        <p:nvSpPr>
          <p:cNvPr id="2" name="矩形 1"/>
          <p:cNvSpPr/>
          <p:nvPr/>
        </p:nvSpPr>
        <p:spPr>
          <a:xfrm>
            <a:off x="179512" y="260648"/>
            <a:ext cx="4852610" cy="523220"/>
          </a:xfrm>
          <a:prstGeom prst="rect">
            <a:avLst/>
          </a:prstGeom>
        </p:spPr>
        <p:txBody>
          <a:bodyPr wrap="none">
            <a:spAutoFit/>
          </a:bodyPr>
          <a:lstStyle/>
          <a:p>
            <a:pPr algn="just"/>
            <a:r>
              <a:rPr lang="zh-CN" altLang="en-US" sz="2800" b="1" dirty="0">
                <a:solidFill>
                  <a:srgbClr val="683799"/>
                </a:solidFill>
                <a:latin typeface="微软雅黑" panose="020B0503020204020204" pitchFamily="34" charset="-122"/>
                <a:ea typeface="微软雅黑" panose="020B0503020204020204" pitchFamily="34" charset="-122"/>
              </a:rPr>
              <a:t>信息资源管理与管理信息系统</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B06CD808-0013-4E22-BDEB-4D760E06C9F3}"/>
              </a:ext>
            </a:extLst>
          </p:cNvPr>
          <p:cNvSpPr>
            <a:spLocks noGrp="1" noChangeArrowheads="1"/>
          </p:cNvSpPr>
          <p:nvPr>
            <p:ph type="body" idx="4294967295"/>
          </p:nvPr>
        </p:nvSpPr>
        <p:spPr>
          <a:xfrm>
            <a:off x="755576" y="1052736"/>
            <a:ext cx="8001000" cy="5684838"/>
          </a:xfrm>
        </p:spPr>
        <p:txBody>
          <a:bodyPr/>
          <a:lstStyle/>
          <a:p>
            <a:pPr algn="just" eaLnBrk="1" hangingPunct="1"/>
            <a:r>
              <a:rPr lang="en-US" altLang="zh-CN" sz="2800" dirty="0">
                <a:solidFill>
                  <a:srgbClr val="660066"/>
                </a:solidFill>
                <a:latin typeface="微软雅黑" panose="020B0503020204020204" pitchFamily="34" charset="-122"/>
                <a:ea typeface="微软雅黑" panose="020B0503020204020204" pitchFamily="34" charset="-122"/>
              </a:rPr>
              <a:t>1.3.2.1 </a:t>
            </a:r>
            <a:r>
              <a:rPr lang="zh-CN" altLang="en-US" sz="2800" dirty="0">
                <a:solidFill>
                  <a:srgbClr val="660066"/>
                </a:solidFill>
                <a:latin typeface="微软雅黑" panose="020B0503020204020204" pitchFamily="34" charset="-122"/>
                <a:ea typeface="微软雅黑" panose="020B0503020204020204" pitchFamily="34" charset="-122"/>
              </a:rPr>
              <a:t>信息资源管理的产生</a:t>
            </a:r>
          </a:p>
          <a:p>
            <a:pPr marL="0" indent="0" algn="just" eaLnBrk="1" hangingPunct="1">
              <a:buNone/>
            </a:pPr>
            <a:r>
              <a:rPr lang="zh-CN" altLang="en-US" sz="2800" b="1" dirty="0"/>
              <a:t>     信息资源管理的产生条件</a:t>
            </a:r>
            <a:endParaRPr lang="zh-CN" altLang="en-US" sz="2000" b="1" dirty="0">
              <a:latin typeface="宋体" panose="02010600030101010101" pitchFamily="2" charset="-122"/>
            </a:endParaRPr>
          </a:p>
          <a:p>
            <a:pPr marL="457200" indent="-457200" algn="just" eaLnBrk="1" hangingPunct="1">
              <a:lnSpc>
                <a:spcPct val="150000"/>
              </a:lnSpc>
              <a:buFont typeface="+mj-lt"/>
              <a:buAutoNum type="alphaLcParenR"/>
            </a:pPr>
            <a:r>
              <a:rPr lang="zh-CN" altLang="en-US" sz="2400" b="1" dirty="0"/>
              <a:t>信息经济的崛起</a:t>
            </a:r>
          </a:p>
          <a:p>
            <a:pPr marL="457200" indent="-457200" algn="just" eaLnBrk="1" hangingPunct="1">
              <a:lnSpc>
                <a:spcPct val="150000"/>
              </a:lnSpc>
              <a:buFont typeface="+mj-lt"/>
              <a:buAutoNum type="alphaLcParenR"/>
            </a:pPr>
            <a:r>
              <a:rPr lang="zh-CN" altLang="en-US" sz="2400" b="1" dirty="0"/>
              <a:t>信息观念的转变</a:t>
            </a:r>
            <a:endParaRPr lang="zh-CN" altLang="en-US" sz="2400" b="1" dirty="0">
              <a:latin typeface="宋体" panose="02010600030101010101" pitchFamily="2" charset="-122"/>
            </a:endParaRPr>
          </a:p>
          <a:p>
            <a:pPr marL="457200" indent="-457200" algn="just" eaLnBrk="1" hangingPunct="1">
              <a:lnSpc>
                <a:spcPct val="150000"/>
              </a:lnSpc>
              <a:buFont typeface="+mj-lt"/>
              <a:buAutoNum type="alphaLcParenR"/>
            </a:pPr>
            <a:r>
              <a:rPr lang="zh-CN" altLang="en-US" sz="2400" b="1" dirty="0"/>
              <a:t>信息技术的发展</a:t>
            </a:r>
          </a:p>
          <a:p>
            <a:pPr marL="457200" indent="-457200" algn="just" eaLnBrk="1" hangingPunct="1">
              <a:lnSpc>
                <a:spcPct val="150000"/>
              </a:lnSpc>
              <a:buFont typeface="+mj-lt"/>
              <a:buAutoNum type="alphaLcParenR"/>
            </a:pPr>
            <a:r>
              <a:rPr lang="zh-CN" altLang="en-US" sz="2400" b="1" dirty="0"/>
              <a:t>企业的根本转变</a:t>
            </a:r>
          </a:p>
          <a:p>
            <a:pPr marL="0" indent="0" algn="just" eaLnBrk="1" hangingPunct="1">
              <a:lnSpc>
                <a:spcPct val="150000"/>
              </a:lnSpc>
              <a:buNone/>
            </a:pPr>
            <a:r>
              <a:rPr lang="zh-CN" altLang="en-US" sz="2400" b="1" dirty="0"/>
              <a:t>         （1）企业经营环境的变化</a:t>
            </a:r>
            <a:endParaRPr lang="en-US" altLang="zh-CN" sz="2400" b="1" dirty="0"/>
          </a:p>
          <a:p>
            <a:pPr marL="0" indent="0" algn="just" eaLnBrk="1" hangingPunct="1">
              <a:lnSpc>
                <a:spcPct val="150000"/>
              </a:lnSpc>
              <a:buNone/>
            </a:pPr>
            <a:r>
              <a:rPr lang="zh-CN" altLang="en-US" sz="2400" b="1" dirty="0"/>
              <a:t>         （2）资源观念的变迁</a:t>
            </a:r>
          </a:p>
          <a:p>
            <a:pPr eaLnBrk="1" hangingPunct="1"/>
            <a:endParaRPr lang="zh-CN" altLang="en-US" sz="4400" b="1" dirty="0"/>
          </a:p>
        </p:txBody>
      </p:sp>
      <p:sp>
        <p:nvSpPr>
          <p:cNvPr id="2" name="矩形 1">
            <a:extLst>
              <a:ext uri="{FF2B5EF4-FFF2-40B4-BE49-F238E27FC236}">
                <a16:creationId xmlns:a16="http://schemas.microsoft.com/office/drawing/2014/main" id="{105B22D4-EF0D-4EE6-9416-7718758FFF84}"/>
              </a:ext>
            </a:extLst>
          </p:cNvPr>
          <p:cNvSpPr/>
          <p:nvPr/>
        </p:nvSpPr>
        <p:spPr>
          <a:xfrm>
            <a:off x="395536" y="260648"/>
            <a:ext cx="7031092" cy="646331"/>
          </a:xfrm>
          <a:prstGeom prst="rect">
            <a:avLst/>
          </a:prstGeom>
        </p:spPr>
        <p:txBody>
          <a:bodyPr wrap="none">
            <a:spAutoFit/>
          </a:bodyPr>
          <a:lstStyle/>
          <a:p>
            <a:r>
              <a:rPr lang="en-US" altLang="zh-CN" sz="3600" dirty="0">
                <a:solidFill>
                  <a:srgbClr val="660066"/>
                </a:solidFill>
                <a:latin typeface="微软雅黑" panose="020B0503020204020204" pitchFamily="34" charset="-122"/>
                <a:ea typeface="微软雅黑" panose="020B0503020204020204" pitchFamily="34" charset="-122"/>
              </a:rPr>
              <a:t>1.3.2  </a:t>
            </a:r>
            <a:r>
              <a:rPr lang="zh-CN" altLang="en-US" sz="3600" dirty="0">
                <a:solidFill>
                  <a:srgbClr val="660066"/>
                </a:solidFill>
                <a:latin typeface="微软雅黑" panose="020B0503020204020204" pitchFamily="34" charset="-122"/>
                <a:ea typeface="微软雅黑" panose="020B0503020204020204" pitchFamily="34" charset="-122"/>
              </a:rPr>
              <a:t>信息资源管理的产生与发展</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CE61FB05-9C3B-441F-A465-A294D499D724}"/>
              </a:ext>
            </a:extLst>
          </p:cNvPr>
          <p:cNvSpPr>
            <a:spLocks noGrp="1" noChangeArrowheads="1"/>
          </p:cNvSpPr>
          <p:nvPr>
            <p:ph type="body" idx="4294967295"/>
          </p:nvPr>
        </p:nvSpPr>
        <p:spPr>
          <a:xfrm>
            <a:off x="571500" y="7113"/>
            <a:ext cx="8001000" cy="5395913"/>
          </a:xfrm>
        </p:spPr>
        <p:txBody>
          <a:bodyPr/>
          <a:lstStyle/>
          <a:p>
            <a:pPr algn="just" eaLnBrk="1" hangingPunct="1"/>
            <a:endParaRPr lang="zh-CN" altLang="en-US" b="1" dirty="0">
              <a:latin typeface="宋体" panose="02010600030101010101" pitchFamily="2" charset="-122"/>
            </a:endParaRPr>
          </a:p>
          <a:p>
            <a:pPr algn="just" eaLnBrk="1" hangingPunct="1"/>
            <a:endParaRPr lang="zh-CN" altLang="en-US" b="1" dirty="0">
              <a:latin typeface="宋体" panose="02010600030101010101" pitchFamily="2" charset="-122"/>
            </a:endParaRPr>
          </a:p>
          <a:p>
            <a:pPr algn="just" eaLnBrk="1" hangingPunct="1"/>
            <a:r>
              <a:rPr lang="zh-CN" altLang="en-US" sz="3600" b="1" dirty="0">
                <a:latin typeface="宋体" panose="02010600030101010101" pitchFamily="2" charset="-122"/>
              </a:rPr>
              <a:t>政府部门的信息资源管理</a:t>
            </a:r>
            <a:r>
              <a:rPr lang="zh-CN" altLang="en-US" b="1" dirty="0"/>
              <a:t> </a:t>
            </a:r>
          </a:p>
          <a:p>
            <a:pPr algn="just" eaLnBrk="1" hangingPunct="1">
              <a:lnSpc>
                <a:spcPct val="150000"/>
              </a:lnSpc>
              <a:buFont typeface="Monotype Sorts" pitchFamily="2" charset="2"/>
              <a:buNone/>
            </a:pPr>
            <a:r>
              <a:rPr lang="zh-CN" altLang="en-US" sz="2800" dirty="0">
                <a:latin typeface="微软雅黑" pitchFamily="34" charset="-122"/>
                <a:ea typeface="微软雅黑" pitchFamily="34" charset="-122"/>
              </a:rPr>
              <a:t>    </a:t>
            </a:r>
            <a:r>
              <a:rPr lang="zh-CN" altLang="en-US" sz="2400" dirty="0">
                <a:latin typeface="微软雅黑" pitchFamily="34" charset="-122"/>
                <a:ea typeface="微软雅黑" pitchFamily="34" charset="-122"/>
              </a:rPr>
              <a:t>美国政府部门的信息资源管理思想有以下几个特点：</a:t>
            </a:r>
          </a:p>
          <a:p>
            <a:pPr algn="just" eaLnBrk="1" hangingPunct="1">
              <a:lnSpc>
                <a:spcPct val="150000"/>
              </a:lnSpc>
              <a:buFont typeface="Monotype Sorts" pitchFamily="2" charset="2"/>
              <a:buNone/>
            </a:pPr>
            <a:r>
              <a:rPr lang="zh-CN" altLang="en-US" sz="2400" dirty="0">
                <a:latin typeface="微软雅黑" pitchFamily="34" charset="-122"/>
                <a:ea typeface="微软雅黑" pitchFamily="34" charset="-122"/>
              </a:rPr>
              <a:t>（1）制订信息政策规范信息资源管理活动。 </a:t>
            </a:r>
          </a:p>
          <a:p>
            <a:pPr algn="just" eaLnBrk="1" hangingPunct="1">
              <a:lnSpc>
                <a:spcPct val="150000"/>
              </a:lnSpc>
              <a:buFont typeface="Monotype Sorts" pitchFamily="2" charset="2"/>
              <a:buNone/>
            </a:pPr>
            <a:r>
              <a:rPr lang="zh-CN" altLang="en-US" sz="2400" dirty="0">
                <a:latin typeface="微软雅黑" pitchFamily="34" charset="-122"/>
                <a:ea typeface="微软雅黑" pitchFamily="34" charset="-122"/>
              </a:rPr>
              <a:t>（2）赋予信息资源管理权威定义。 </a:t>
            </a:r>
          </a:p>
          <a:p>
            <a:pPr algn="just" eaLnBrk="1" hangingPunct="1">
              <a:lnSpc>
                <a:spcPct val="150000"/>
              </a:lnSpc>
              <a:buFont typeface="Monotype Sorts" pitchFamily="2" charset="2"/>
              <a:buNone/>
            </a:pPr>
            <a:r>
              <a:rPr lang="zh-CN" altLang="en-US" sz="2400" dirty="0">
                <a:latin typeface="微软雅黑" pitchFamily="34" charset="-122"/>
                <a:ea typeface="微软雅黑" pitchFamily="34" charset="-122"/>
              </a:rPr>
              <a:t>（3）设置信息资源管理机构和官员。 </a:t>
            </a:r>
          </a:p>
          <a:p>
            <a:pPr algn="just" eaLnBrk="1" hangingPunct="1">
              <a:buFont typeface="Monotype Sorts" pitchFamily="2" charset="2"/>
              <a:buNone/>
            </a:pPr>
            <a:endParaRPr lang="zh-CN" altLang="en-US" b="1" dirty="0"/>
          </a:p>
          <a:p>
            <a:pPr eaLnBrk="1" hangingPunct="1">
              <a:buFont typeface="Monotype Sorts" pitchFamily="2" charset="2"/>
              <a:buNone/>
            </a:pPr>
            <a:endParaRPr lang="zh-CN" alt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21491612-FDB7-4F4C-A945-BFF4894F6C97}"/>
              </a:ext>
            </a:extLst>
          </p:cNvPr>
          <p:cNvSpPr>
            <a:spLocks noGrp="1" noChangeArrowheads="1"/>
          </p:cNvSpPr>
          <p:nvPr>
            <p:ph type="body" idx="4294967295"/>
          </p:nvPr>
        </p:nvSpPr>
        <p:spPr>
          <a:xfrm>
            <a:off x="609600" y="609600"/>
            <a:ext cx="7994650" cy="5638800"/>
          </a:xfrm>
        </p:spPr>
        <p:txBody>
          <a:bodyPr/>
          <a:lstStyle/>
          <a:p>
            <a:pPr marL="0" indent="0" algn="just" eaLnBrk="1" hangingPunct="1">
              <a:buNone/>
            </a:pPr>
            <a:endParaRPr lang="zh-CN" altLang="en-US" sz="4000" b="1" dirty="0"/>
          </a:p>
          <a:p>
            <a:pPr algn="just" eaLnBrk="1" hangingPunct="1">
              <a:buFont typeface="Monotype Sorts" pitchFamily="2" charset="2"/>
              <a:buNone/>
            </a:pPr>
            <a:r>
              <a:rPr lang="zh-CN" altLang="en-US" sz="2800" b="1" dirty="0"/>
              <a:t>    </a:t>
            </a:r>
            <a:r>
              <a:rPr lang="zh-CN" altLang="en-US" b="1" dirty="0"/>
              <a:t>工商领域信息资源管理思想的特点</a:t>
            </a:r>
            <a:r>
              <a:rPr lang="zh-CN" altLang="en-US" sz="2800" b="1" dirty="0"/>
              <a:t>：</a:t>
            </a:r>
          </a:p>
          <a:p>
            <a:pPr algn="just" eaLnBrk="1" hangingPunct="1">
              <a:lnSpc>
                <a:spcPct val="150000"/>
              </a:lnSpc>
              <a:buFont typeface="Monotype Sorts" pitchFamily="2" charset="2"/>
              <a:buNone/>
            </a:pPr>
            <a:r>
              <a:rPr lang="zh-CN" altLang="en-US" sz="2400" dirty="0">
                <a:latin typeface="微软雅黑" pitchFamily="34" charset="-122"/>
                <a:ea typeface="微软雅黑" pitchFamily="34" charset="-122"/>
              </a:rPr>
              <a:t>（1）将信息作为组织的重要资源。</a:t>
            </a:r>
          </a:p>
          <a:p>
            <a:pPr algn="just" eaLnBrk="1" hangingPunct="1">
              <a:lnSpc>
                <a:spcPct val="150000"/>
              </a:lnSpc>
              <a:buFont typeface="Monotype Sorts" pitchFamily="2" charset="2"/>
              <a:buNone/>
            </a:pPr>
            <a:r>
              <a:rPr lang="zh-CN" altLang="en-US" sz="2400" dirty="0">
                <a:latin typeface="微软雅黑" pitchFamily="34" charset="-122"/>
                <a:ea typeface="微软雅黑" pitchFamily="34" charset="-122"/>
              </a:rPr>
              <a:t>（2）以资源管理代替技术管理。 </a:t>
            </a:r>
          </a:p>
          <a:p>
            <a:pPr algn="just" eaLnBrk="1" hangingPunct="1">
              <a:lnSpc>
                <a:spcPct val="150000"/>
              </a:lnSpc>
              <a:buFont typeface="Monotype Sorts" pitchFamily="2" charset="2"/>
              <a:buNone/>
            </a:pPr>
            <a:r>
              <a:rPr lang="zh-CN" altLang="en-US" sz="2400" dirty="0">
                <a:latin typeface="微软雅黑" pitchFamily="34" charset="-122"/>
                <a:ea typeface="微软雅黑" pitchFamily="34" charset="-122"/>
              </a:rPr>
              <a:t>（3）以提高生产率为切入点，以支持组织战略为   </a:t>
            </a:r>
            <a:endParaRPr lang="en-US" altLang="zh-CN" sz="2400" dirty="0">
              <a:latin typeface="微软雅黑" pitchFamily="34" charset="-122"/>
              <a:ea typeface="微软雅黑" pitchFamily="34" charset="-122"/>
            </a:endParaRPr>
          </a:p>
          <a:p>
            <a:pPr algn="just" eaLnBrk="1" hangingPunct="1">
              <a:lnSpc>
                <a:spcPct val="150000"/>
              </a:lnSpc>
              <a:buFont typeface="Monotype Sorts" pitchFamily="2" charset="2"/>
              <a:buNone/>
            </a:pPr>
            <a:r>
              <a:rPr lang="en-US" altLang="zh-CN" sz="2400" dirty="0">
                <a:latin typeface="微软雅黑" pitchFamily="34" charset="-122"/>
                <a:ea typeface="微软雅黑" pitchFamily="34" charset="-122"/>
              </a:rPr>
              <a:t>     </a:t>
            </a:r>
            <a:r>
              <a:rPr lang="zh-CN" altLang="en-US" sz="2400" dirty="0">
                <a:latin typeface="微软雅黑" pitchFamily="34" charset="-122"/>
                <a:ea typeface="微软雅黑" pitchFamily="34" charset="-122"/>
              </a:rPr>
              <a:t>最高目标。 </a:t>
            </a:r>
          </a:p>
          <a:p>
            <a:pPr algn="just" eaLnBrk="1" hangingPunct="1">
              <a:lnSpc>
                <a:spcPct val="150000"/>
              </a:lnSpc>
              <a:buFont typeface="Monotype Sorts" pitchFamily="2" charset="2"/>
              <a:buNone/>
            </a:pPr>
            <a:r>
              <a:rPr lang="zh-CN" altLang="en-US" sz="2400" dirty="0">
                <a:latin typeface="微软雅黑" pitchFamily="34" charset="-122"/>
                <a:ea typeface="微软雅黑" pitchFamily="34" charset="-122"/>
              </a:rPr>
              <a:t>（4）设置</a:t>
            </a:r>
            <a:r>
              <a:rPr lang="en-US" altLang="zh-CN" sz="2400" dirty="0">
                <a:latin typeface="微软雅黑" pitchFamily="34" charset="-122"/>
                <a:ea typeface="微软雅黑" pitchFamily="34" charset="-122"/>
              </a:rPr>
              <a:t>CIO。 </a:t>
            </a:r>
            <a:endParaRPr lang="zh-CN" altLang="en-US" sz="2400" dirty="0">
              <a:latin typeface="微软雅黑" pitchFamily="34" charset="-122"/>
              <a:ea typeface="微软雅黑" pitchFamily="34" charset="-122"/>
            </a:endParaRPr>
          </a:p>
          <a:p>
            <a:pPr algn="just" eaLnBrk="1" hangingPunct="1"/>
            <a:endParaRPr lang="zh-CN" altLang="en-US" sz="3600" b="1" dirty="0"/>
          </a:p>
          <a:p>
            <a:pPr eaLnBrk="1" hangingPunct="1">
              <a:buFont typeface="Monotype Sorts" pitchFamily="2" charset="2"/>
              <a:buNone/>
            </a:pPr>
            <a:endParaRPr lang="zh-CN" altLang="en-US"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E63FC72D-DF38-49DF-B1D0-14CAE75E0E5D}"/>
              </a:ext>
            </a:extLst>
          </p:cNvPr>
          <p:cNvSpPr>
            <a:spLocks noGrp="1" noChangeArrowheads="1"/>
          </p:cNvSpPr>
          <p:nvPr>
            <p:ph type="body" idx="4294967295"/>
          </p:nvPr>
        </p:nvSpPr>
        <p:spPr>
          <a:xfrm>
            <a:off x="0" y="0"/>
            <a:ext cx="8686800" cy="6096000"/>
          </a:xfrm>
        </p:spPr>
        <p:txBody>
          <a:bodyPr/>
          <a:lstStyle/>
          <a:p>
            <a:pPr algn="just"/>
            <a:r>
              <a:rPr lang="en-US" altLang="zh-CN" sz="2800" dirty="0">
                <a:solidFill>
                  <a:srgbClr val="660066"/>
                </a:solidFill>
                <a:latin typeface="微软雅黑" panose="020B0503020204020204" pitchFamily="34" charset="-122"/>
                <a:ea typeface="微软雅黑" panose="020B0503020204020204" pitchFamily="34" charset="-122"/>
              </a:rPr>
              <a:t>1.3.2.2 </a:t>
            </a:r>
            <a:r>
              <a:rPr lang="zh-CN" altLang="en-US" sz="2800" dirty="0">
                <a:solidFill>
                  <a:srgbClr val="660066"/>
                </a:solidFill>
                <a:latin typeface="微软雅黑" panose="020B0503020204020204" pitchFamily="34" charset="-122"/>
                <a:ea typeface="微软雅黑" panose="020B0503020204020204" pitchFamily="34" charset="-122"/>
              </a:rPr>
              <a:t>信息资源管理的发展阶段</a:t>
            </a:r>
          </a:p>
          <a:p>
            <a:pPr algn="just" eaLnBrk="1" hangingPunct="1">
              <a:buFont typeface="Monotype Sorts" pitchFamily="2" charset="2"/>
              <a:buNone/>
            </a:pPr>
            <a:r>
              <a:rPr lang="zh-CN" altLang="en-US" sz="2400" b="1" dirty="0"/>
              <a:t>       诺兰阶段模型</a:t>
            </a:r>
          </a:p>
          <a:p>
            <a:pPr eaLnBrk="1" hangingPunct="1">
              <a:buFont typeface="Monotype Sorts" pitchFamily="2" charset="2"/>
              <a:buNone/>
            </a:pPr>
            <a:endParaRPr lang="zh-CN" altLang="en-US" dirty="0"/>
          </a:p>
          <a:p>
            <a:pPr algn="just" eaLnBrk="1" hangingPunct="1">
              <a:buFont typeface="Monotype Sorts" pitchFamily="2" charset="2"/>
              <a:buNone/>
            </a:pPr>
            <a:endParaRPr lang="zh-CN" altLang="en-US" dirty="0"/>
          </a:p>
        </p:txBody>
      </p:sp>
      <p:sp>
        <p:nvSpPr>
          <p:cNvPr id="98307" name="Text Box 3">
            <a:extLst>
              <a:ext uri="{FF2B5EF4-FFF2-40B4-BE49-F238E27FC236}">
                <a16:creationId xmlns:a16="http://schemas.microsoft.com/office/drawing/2014/main" id="{4A8A0453-9BA3-48BE-A0B5-7BFDA7BB9816}"/>
              </a:ext>
            </a:extLst>
          </p:cNvPr>
          <p:cNvSpPr txBox="1">
            <a:spLocks noChangeArrowheads="1"/>
          </p:cNvSpPr>
          <p:nvPr/>
        </p:nvSpPr>
        <p:spPr bwMode="auto">
          <a:xfrm>
            <a:off x="3276600" y="1905000"/>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spcBef>
                <a:spcPct val="50000"/>
              </a:spcBef>
              <a:buClrTx/>
              <a:buSzTx/>
              <a:buFont typeface="Arial" panose="020B0604020202020204" pitchFamily="34" charset="0"/>
              <a:buNone/>
            </a:pPr>
            <a:endParaRPr lang="zh-CN" altLang="en-US" sz="2400" b="1">
              <a:solidFill>
                <a:srgbClr val="402000"/>
              </a:solidFill>
            </a:endParaRPr>
          </a:p>
        </p:txBody>
      </p:sp>
      <p:grpSp>
        <p:nvGrpSpPr>
          <p:cNvPr id="98308" name="Group 4">
            <a:extLst>
              <a:ext uri="{FF2B5EF4-FFF2-40B4-BE49-F238E27FC236}">
                <a16:creationId xmlns:a16="http://schemas.microsoft.com/office/drawing/2014/main" id="{EAEE96F5-0B14-4EFC-A161-2E1404120275}"/>
              </a:ext>
            </a:extLst>
          </p:cNvPr>
          <p:cNvGrpSpPr>
            <a:grpSpLocks/>
          </p:cNvGrpSpPr>
          <p:nvPr/>
        </p:nvGrpSpPr>
        <p:grpSpPr bwMode="auto">
          <a:xfrm>
            <a:off x="457200" y="1052736"/>
            <a:ext cx="7774632" cy="5688632"/>
            <a:chOff x="0" y="0"/>
            <a:chExt cx="4346" cy="3750"/>
          </a:xfrm>
        </p:grpSpPr>
        <p:grpSp>
          <p:nvGrpSpPr>
            <p:cNvPr id="98309" name="Group 5">
              <a:extLst>
                <a:ext uri="{FF2B5EF4-FFF2-40B4-BE49-F238E27FC236}">
                  <a16:creationId xmlns:a16="http://schemas.microsoft.com/office/drawing/2014/main" id="{697429BD-414F-4463-A467-28BD135DE304}"/>
                </a:ext>
              </a:extLst>
            </p:cNvPr>
            <p:cNvGrpSpPr>
              <a:grpSpLocks/>
            </p:cNvGrpSpPr>
            <p:nvPr/>
          </p:nvGrpSpPr>
          <p:grpSpPr bwMode="auto">
            <a:xfrm>
              <a:off x="3" y="3"/>
              <a:ext cx="4340" cy="3744"/>
              <a:chOff x="0" y="0"/>
              <a:chExt cx="4340" cy="3744"/>
            </a:xfrm>
          </p:grpSpPr>
          <p:grpSp>
            <p:nvGrpSpPr>
              <p:cNvPr id="98311" name="Group 6">
                <a:extLst>
                  <a:ext uri="{FF2B5EF4-FFF2-40B4-BE49-F238E27FC236}">
                    <a16:creationId xmlns:a16="http://schemas.microsoft.com/office/drawing/2014/main" id="{D17811A1-B98B-4805-A15E-39DE8C46A503}"/>
                  </a:ext>
                </a:extLst>
              </p:cNvPr>
              <p:cNvGrpSpPr>
                <a:grpSpLocks/>
              </p:cNvGrpSpPr>
              <p:nvPr/>
            </p:nvGrpSpPr>
            <p:grpSpPr bwMode="auto">
              <a:xfrm>
                <a:off x="0" y="0"/>
                <a:ext cx="380" cy="384"/>
                <a:chOff x="0" y="0"/>
                <a:chExt cx="380" cy="384"/>
              </a:xfrm>
            </p:grpSpPr>
            <p:sp>
              <p:nvSpPr>
                <p:cNvPr id="98456" name="Rectangle 7">
                  <a:extLst>
                    <a:ext uri="{FF2B5EF4-FFF2-40B4-BE49-F238E27FC236}">
                      <a16:creationId xmlns:a16="http://schemas.microsoft.com/office/drawing/2014/main" id="{72F7E614-41DB-457A-8C08-9320387F29B3}"/>
                    </a:ext>
                  </a:extLst>
                </p:cNvPr>
                <p:cNvSpPr>
                  <a:spLocks noChangeArrowheads="1"/>
                </p:cNvSpPr>
                <p:nvPr/>
              </p:nvSpPr>
              <p:spPr bwMode="auto">
                <a:xfrm>
                  <a:off x="43" y="0"/>
                  <a:ext cx="29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400" b="1">
                      <a:solidFill>
                        <a:srgbClr val="402000"/>
                      </a:solidFill>
                    </a:rPr>
                    <a:t>阶段</a:t>
                  </a:r>
                </a:p>
                <a:p>
                  <a:pPr algn="ctr">
                    <a:spcBef>
                      <a:spcPct val="0"/>
                    </a:spcBef>
                    <a:buClrTx/>
                    <a:buSzTx/>
                    <a:buFont typeface="Arial" panose="020B0604020202020204" pitchFamily="34" charset="0"/>
                    <a:buNone/>
                  </a:pPr>
                  <a:endParaRPr lang="zh-CN" altLang="en-US" sz="1400" b="1">
                    <a:solidFill>
                      <a:srgbClr val="402000"/>
                    </a:solidFill>
                  </a:endParaRPr>
                </a:p>
              </p:txBody>
            </p:sp>
            <p:sp>
              <p:nvSpPr>
                <p:cNvPr id="98457" name="Rectangle 8">
                  <a:extLst>
                    <a:ext uri="{FF2B5EF4-FFF2-40B4-BE49-F238E27FC236}">
                      <a16:creationId xmlns:a16="http://schemas.microsoft.com/office/drawing/2014/main" id="{A672D10D-96E2-4BA3-BDF4-3394E4F2AC85}"/>
                    </a:ext>
                  </a:extLst>
                </p:cNvPr>
                <p:cNvSpPr>
                  <a:spLocks noChangeArrowheads="1"/>
                </p:cNvSpPr>
                <p:nvPr/>
              </p:nvSpPr>
              <p:spPr bwMode="auto">
                <a:xfrm>
                  <a:off x="0" y="0"/>
                  <a:ext cx="380"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12" name="Group 9">
                <a:extLst>
                  <a:ext uri="{FF2B5EF4-FFF2-40B4-BE49-F238E27FC236}">
                    <a16:creationId xmlns:a16="http://schemas.microsoft.com/office/drawing/2014/main" id="{66FF39F7-3271-46DF-9D7E-C9BA70BC0C68}"/>
                  </a:ext>
                </a:extLst>
              </p:cNvPr>
              <p:cNvGrpSpPr>
                <a:grpSpLocks/>
              </p:cNvGrpSpPr>
              <p:nvPr/>
            </p:nvGrpSpPr>
            <p:grpSpPr bwMode="auto">
              <a:xfrm>
                <a:off x="380" y="0"/>
                <a:ext cx="926" cy="384"/>
                <a:chOff x="0" y="0"/>
                <a:chExt cx="926" cy="384"/>
              </a:xfrm>
            </p:grpSpPr>
            <p:sp>
              <p:nvSpPr>
                <p:cNvPr id="98454" name="Rectangle 10">
                  <a:extLst>
                    <a:ext uri="{FF2B5EF4-FFF2-40B4-BE49-F238E27FC236}">
                      <a16:creationId xmlns:a16="http://schemas.microsoft.com/office/drawing/2014/main" id="{ED9D73A7-17DF-4EE8-BF5C-0EB27E03B615}"/>
                    </a:ext>
                  </a:extLst>
                </p:cNvPr>
                <p:cNvSpPr>
                  <a:spLocks noChangeArrowheads="1"/>
                </p:cNvSpPr>
                <p:nvPr/>
              </p:nvSpPr>
              <p:spPr bwMode="auto">
                <a:xfrm>
                  <a:off x="43" y="0"/>
                  <a:ext cx="84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400" b="1">
                      <a:solidFill>
                        <a:srgbClr val="402000"/>
                      </a:solidFill>
                    </a:rPr>
                    <a:t>动因</a:t>
                  </a:r>
                </a:p>
                <a:p>
                  <a:pPr algn="ctr">
                    <a:spcBef>
                      <a:spcPct val="0"/>
                    </a:spcBef>
                    <a:buClrTx/>
                    <a:buSzTx/>
                    <a:buFont typeface="Arial" panose="020B0604020202020204" pitchFamily="34" charset="0"/>
                    <a:buNone/>
                  </a:pPr>
                  <a:endParaRPr lang="zh-CN" altLang="en-US" sz="1400" b="1">
                    <a:solidFill>
                      <a:srgbClr val="402000"/>
                    </a:solidFill>
                  </a:endParaRPr>
                </a:p>
              </p:txBody>
            </p:sp>
            <p:sp>
              <p:nvSpPr>
                <p:cNvPr id="98455" name="Rectangle 11">
                  <a:extLst>
                    <a:ext uri="{FF2B5EF4-FFF2-40B4-BE49-F238E27FC236}">
                      <a16:creationId xmlns:a16="http://schemas.microsoft.com/office/drawing/2014/main" id="{0DB80C07-14D1-4279-A981-BC4307F7FB39}"/>
                    </a:ext>
                  </a:extLst>
                </p:cNvPr>
                <p:cNvSpPr>
                  <a:spLocks noChangeArrowheads="1"/>
                </p:cNvSpPr>
                <p:nvPr/>
              </p:nvSpPr>
              <p:spPr bwMode="auto">
                <a:xfrm>
                  <a:off x="0" y="0"/>
                  <a:ext cx="926"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13" name="Group 12">
                <a:extLst>
                  <a:ext uri="{FF2B5EF4-FFF2-40B4-BE49-F238E27FC236}">
                    <a16:creationId xmlns:a16="http://schemas.microsoft.com/office/drawing/2014/main" id="{82460D97-8986-4D26-B38B-13119CAD6199}"/>
                  </a:ext>
                </a:extLst>
              </p:cNvPr>
              <p:cNvGrpSpPr>
                <a:grpSpLocks/>
              </p:cNvGrpSpPr>
              <p:nvPr/>
            </p:nvGrpSpPr>
            <p:grpSpPr bwMode="auto">
              <a:xfrm>
                <a:off x="1306" y="0"/>
                <a:ext cx="716" cy="384"/>
                <a:chOff x="0" y="0"/>
                <a:chExt cx="716" cy="384"/>
              </a:xfrm>
            </p:grpSpPr>
            <p:sp>
              <p:nvSpPr>
                <p:cNvPr id="98452" name="Rectangle 13">
                  <a:extLst>
                    <a:ext uri="{FF2B5EF4-FFF2-40B4-BE49-F238E27FC236}">
                      <a16:creationId xmlns:a16="http://schemas.microsoft.com/office/drawing/2014/main" id="{C04ECC71-88D8-4644-B623-D53885B3C6B5}"/>
                    </a:ext>
                  </a:extLst>
                </p:cNvPr>
                <p:cNvSpPr>
                  <a:spLocks noChangeArrowheads="1"/>
                </p:cNvSpPr>
                <p:nvPr/>
              </p:nvSpPr>
              <p:spPr bwMode="auto">
                <a:xfrm>
                  <a:off x="43" y="0"/>
                  <a:ext cx="63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400" b="1">
                      <a:solidFill>
                        <a:srgbClr val="402000"/>
                      </a:solidFill>
                    </a:rPr>
                    <a:t>应用部门</a:t>
                  </a:r>
                </a:p>
                <a:p>
                  <a:pPr algn="ctr">
                    <a:spcBef>
                      <a:spcPct val="0"/>
                    </a:spcBef>
                    <a:buClrTx/>
                    <a:buSzTx/>
                    <a:buFont typeface="Arial" panose="020B0604020202020204" pitchFamily="34" charset="0"/>
                    <a:buNone/>
                  </a:pPr>
                  <a:endParaRPr lang="zh-CN" altLang="en-US" sz="1400" b="1">
                    <a:solidFill>
                      <a:srgbClr val="402000"/>
                    </a:solidFill>
                  </a:endParaRPr>
                </a:p>
              </p:txBody>
            </p:sp>
            <p:sp>
              <p:nvSpPr>
                <p:cNvPr id="98453" name="Rectangle 14">
                  <a:extLst>
                    <a:ext uri="{FF2B5EF4-FFF2-40B4-BE49-F238E27FC236}">
                      <a16:creationId xmlns:a16="http://schemas.microsoft.com/office/drawing/2014/main" id="{B2947107-73B9-4295-B0A9-0AEE30C36D4D}"/>
                    </a:ext>
                  </a:extLst>
                </p:cNvPr>
                <p:cNvSpPr>
                  <a:spLocks noChangeArrowheads="1"/>
                </p:cNvSpPr>
                <p:nvPr/>
              </p:nvSpPr>
              <p:spPr bwMode="auto">
                <a:xfrm>
                  <a:off x="0" y="0"/>
                  <a:ext cx="716"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14" name="Group 15">
                <a:extLst>
                  <a:ext uri="{FF2B5EF4-FFF2-40B4-BE49-F238E27FC236}">
                    <a16:creationId xmlns:a16="http://schemas.microsoft.com/office/drawing/2014/main" id="{4857316A-0D77-487D-9FFA-F51B92B24F72}"/>
                  </a:ext>
                </a:extLst>
              </p:cNvPr>
              <p:cNvGrpSpPr>
                <a:grpSpLocks/>
              </p:cNvGrpSpPr>
              <p:nvPr/>
            </p:nvGrpSpPr>
            <p:grpSpPr bwMode="auto">
              <a:xfrm>
                <a:off x="2022" y="0"/>
                <a:ext cx="548" cy="384"/>
                <a:chOff x="0" y="0"/>
                <a:chExt cx="548" cy="384"/>
              </a:xfrm>
            </p:grpSpPr>
            <p:sp>
              <p:nvSpPr>
                <p:cNvPr id="98450" name="Rectangle 16">
                  <a:extLst>
                    <a:ext uri="{FF2B5EF4-FFF2-40B4-BE49-F238E27FC236}">
                      <a16:creationId xmlns:a16="http://schemas.microsoft.com/office/drawing/2014/main" id="{A7804E0C-C7F5-4DFC-BDB8-2AB3AE6A0784}"/>
                    </a:ext>
                  </a:extLst>
                </p:cNvPr>
                <p:cNvSpPr>
                  <a:spLocks noChangeArrowheads="1"/>
                </p:cNvSpPr>
                <p:nvPr/>
              </p:nvSpPr>
              <p:spPr bwMode="auto">
                <a:xfrm>
                  <a:off x="43" y="0"/>
                  <a:ext cx="462"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400" b="1">
                      <a:solidFill>
                        <a:srgbClr val="402000"/>
                      </a:solidFill>
                    </a:rPr>
                    <a:t>用户状况</a:t>
                  </a:r>
                </a:p>
                <a:p>
                  <a:pPr algn="ctr">
                    <a:spcBef>
                      <a:spcPct val="0"/>
                    </a:spcBef>
                    <a:buClrTx/>
                    <a:buSzTx/>
                    <a:buFont typeface="Arial" panose="020B0604020202020204" pitchFamily="34" charset="0"/>
                    <a:buNone/>
                  </a:pPr>
                  <a:endParaRPr lang="zh-CN" altLang="en-US" sz="1400" b="1">
                    <a:solidFill>
                      <a:srgbClr val="402000"/>
                    </a:solidFill>
                  </a:endParaRPr>
                </a:p>
              </p:txBody>
            </p:sp>
            <p:sp>
              <p:nvSpPr>
                <p:cNvPr id="98451" name="Rectangle 17">
                  <a:extLst>
                    <a:ext uri="{FF2B5EF4-FFF2-40B4-BE49-F238E27FC236}">
                      <a16:creationId xmlns:a16="http://schemas.microsoft.com/office/drawing/2014/main" id="{5841A24D-0A62-42D7-97BC-C5C334654852}"/>
                    </a:ext>
                  </a:extLst>
                </p:cNvPr>
                <p:cNvSpPr>
                  <a:spLocks noChangeArrowheads="1"/>
                </p:cNvSpPr>
                <p:nvPr/>
              </p:nvSpPr>
              <p:spPr bwMode="auto">
                <a:xfrm>
                  <a:off x="0" y="0"/>
                  <a:ext cx="548"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15" name="Group 18">
                <a:extLst>
                  <a:ext uri="{FF2B5EF4-FFF2-40B4-BE49-F238E27FC236}">
                    <a16:creationId xmlns:a16="http://schemas.microsoft.com/office/drawing/2014/main" id="{C718BF21-3FCD-43AF-935C-64CADAC971F3}"/>
                  </a:ext>
                </a:extLst>
              </p:cNvPr>
              <p:cNvGrpSpPr>
                <a:grpSpLocks/>
              </p:cNvGrpSpPr>
              <p:nvPr/>
            </p:nvGrpSpPr>
            <p:grpSpPr bwMode="auto">
              <a:xfrm>
                <a:off x="2570" y="0"/>
                <a:ext cx="506" cy="384"/>
                <a:chOff x="0" y="0"/>
                <a:chExt cx="506" cy="384"/>
              </a:xfrm>
            </p:grpSpPr>
            <p:sp>
              <p:nvSpPr>
                <p:cNvPr id="98448" name="Rectangle 19">
                  <a:extLst>
                    <a:ext uri="{FF2B5EF4-FFF2-40B4-BE49-F238E27FC236}">
                      <a16:creationId xmlns:a16="http://schemas.microsoft.com/office/drawing/2014/main" id="{74C8C95D-77EB-4956-BEFA-29007530674F}"/>
                    </a:ext>
                  </a:extLst>
                </p:cNvPr>
                <p:cNvSpPr>
                  <a:spLocks noChangeArrowheads="1"/>
                </p:cNvSpPr>
                <p:nvPr/>
              </p:nvSpPr>
              <p:spPr bwMode="auto">
                <a:xfrm>
                  <a:off x="43" y="0"/>
                  <a:ext cx="42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400" b="1">
                      <a:solidFill>
                        <a:srgbClr val="402000"/>
                      </a:solidFill>
                    </a:rPr>
                    <a:t>预算</a:t>
                  </a:r>
                </a:p>
                <a:p>
                  <a:pPr algn="ctr">
                    <a:spcBef>
                      <a:spcPct val="0"/>
                    </a:spcBef>
                    <a:buClrTx/>
                    <a:buSzTx/>
                    <a:buFont typeface="Arial" panose="020B0604020202020204" pitchFamily="34" charset="0"/>
                    <a:buNone/>
                  </a:pPr>
                  <a:endParaRPr lang="zh-CN" altLang="en-US" sz="1400" b="1">
                    <a:solidFill>
                      <a:srgbClr val="402000"/>
                    </a:solidFill>
                  </a:endParaRPr>
                </a:p>
              </p:txBody>
            </p:sp>
            <p:sp>
              <p:nvSpPr>
                <p:cNvPr id="98449" name="Rectangle 20">
                  <a:extLst>
                    <a:ext uri="{FF2B5EF4-FFF2-40B4-BE49-F238E27FC236}">
                      <a16:creationId xmlns:a16="http://schemas.microsoft.com/office/drawing/2014/main" id="{44A4E73B-8D1C-43A2-AC40-809DA3DA9CEF}"/>
                    </a:ext>
                  </a:extLst>
                </p:cNvPr>
                <p:cNvSpPr>
                  <a:spLocks noChangeArrowheads="1"/>
                </p:cNvSpPr>
                <p:nvPr/>
              </p:nvSpPr>
              <p:spPr bwMode="auto">
                <a:xfrm>
                  <a:off x="0" y="0"/>
                  <a:ext cx="506"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16" name="Group 21">
                <a:extLst>
                  <a:ext uri="{FF2B5EF4-FFF2-40B4-BE49-F238E27FC236}">
                    <a16:creationId xmlns:a16="http://schemas.microsoft.com/office/drawing/2014/main" id="{7B1DA983-7EAC-49AE-B2AF-C8F335485B90}"/>
                  </a:ext>
                </a:extLst>
              </p:cNvPr>
              <p:cNvGrpSpPr>
                <a:grpSpLocks/>
              </p:cNvGrpSpPr>
              <p:nvPr/>
            </p:nvGrpSpPr>
            <p:grpSpPr bwMode="auto">
              <a:xfrm>
                <a:off x="3076" y="0"/>
                <a:ext cx="632" cy="384"/>
                <a:chOff x="0" y="0"/>
                <a:chExt cx="632" cy="384"/>
              </a:xfrm>
            </p:grpSpPr>
            <p:sp>
              <p:nvSpPr>
                <p:cNvPr id="98446" name="Rectangle 22">
                  <a:extLst>
                    <a:ext uri="{FF2B5EF4-FFF2-40B4-BE49-F238E27FC236}">
                      <a16:creationId xmlns:a16="http://schemas.microsoft.com/office/drawing/2014/main" id="{78A372ED-3864-463C-8594-E9A1ACD17EF9}"/>
                    </a:ext>
                  </a:extLst>
                </p:cNvPr>
                <p:cNvSpPr>
                  <a:spLocks noChangeArrowheads="1"/>
                </p:cNvSpPr>
                <p:nvPr/>
              </p:nvSpPr>
              <p:spPr bwMode="auto">
                <a:xfrm>
                  <a:off x="43" y="0"/>
                  <a:ext cx="546"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400" b="1" dirty="0">
                      <a:solidFill>
                        <a:srgbClr val="402000"/>
                      </a:solidFill>
                    </a:rPr>
                    <a:t>管理和控制</a:t>
                  </a:r>
                </a:p>
                <a:p>
                  <a:pPr algn="ctr">
                    <a:spcBef>
                      <a:spcPct val="0"/>
                    </a:spcBef>
                    <a:buClrTx/>
                    <a:buSzTx/>
                    <a:buFont typeface="Arial" panose="020B0604020202020204" pitchFamily="34" charset="0"/>
                    <a:buNone/>
                  </a:pPr>
                  <a:endParaRPr lang="zh-CN" altLang="en-US" sz="1400" b="1" dirty="0">
                    <a:solidFill>
                      <a:srgbClr val="402000"/>
                    </a:solidFill>
                  </a:endParaRPr>
                </a:p>
              </p:txBody>
            </p:sp>
            <p:sp>
              <p:nvSpPr>
                <p:cNvPr id="98447" name="Rectangle 23">
                  <a:extLst>
                    <a:ext uri="{FF2B5EF4-FFF2-40B4-BE49-F238E27FC236}">
                      <a16:creationId xmlns:a16="http://schemas.microsoft.com/office/drawing/2014/main" id="{4C3FE1F5-733E-4795-B18C-1F950B84F3D0}"/>
                    </a:ext>
                  </a:extLst>
                </p:cNvPr>
                <p:cNvSpPr>
                  <a:spLocks noChangeArrowheads="1"/>
                </p:cNvSpPr>
                <p:nvPr/>
              </p:nvSpPr>
              <p:spPr bwMode="auto">
                <a:xfrm>
                  <a:off x="0" y="0"/>
                  <a:ext cx="632"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17" name="Group 24">
                <a:extLst>
                  <a:ext uri="{FF2B5EF4-FFF2-40B4-BE49-F238E27FC236}">
                    <a16:creationId xmlns:a16="http://schemas.microsoft.com/office/drawing/2014/main" id="{1C62B1C2-9E3C-4BAB-9E39-E32C010B2B03}"/>
                  </a:ext>
                </a:extLst>
              </p:cNvPr>
              <p:cNvGrpSpPr>
                <a:grpSpLocks/>
              </p:cNvGrpSpPr>
              <p:nvPr/>
            </p:nvGrpSpPr>
            <p:grpSpPr bwMode="auto">
              <a:xfrm>
                <a:off x="3708" y="0"/>
                <a:ext cx="632" cy="384"/>
                <a:chOff x="0" y="0"/>
                <a:chExt cx="632" cy="384"/>
              </a:xfrm>
            </p:grpSpPr>
            <p:sp>
              <p:nvSpPr>
                <p:cNvPr id="98444" name="Rectangle 25">
                  <a:extLst>
                    <a:ext uri="{FF2B5EF4-FFF2-40B4-BE49-F238E27FC236}">
                      <a16:creationId xmlns:a16="http://schemas.microsoft.com/office/drawing/2014/main" id="{3FA1A972-47B0-4E90-B16D-6F4FC89537CA}"/>
                    </a:ext>
                  </a:extLst>
                </p:cNvPr>
                <p:cNvSpPr>
                  <a:spLocks noChangeArrowheads="1"/>
                </p:cNvSpPr>
                <p:nvPr/>
              </p:nvSpPr>
              <p:spPr bwMode="auto">
                <a:xfrm>
                  <a:off x="43" y="0"/>
                  <a:ext cx="546"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r>
                    <a:rPr lang="zh-CN" altLang="en-US" sz="1400" b="1">
                      <a:solidFill>
                        <a:srgbClr val="402000"/>
                      </a:solidFill>
                    </a:rPr>
                    <a:t>技术</a:t>
                  </a:r>
                </a:p>
                <a:p>
                  <a:pPr algn="ctr">
                    <a:spcBef>
                      <a:spcPct val="0"/>
                    </a:spcBef>
                    <a:buClrTx/>
                    <a:buSzTx/>
                    <a:buFont typeface="Arial" panose="020B0604020202020204" pitchFamily="34" charset="0"/>
                    <a:buNone/>
                  </a:pPr>
                  <a:endParaRPr lang="zh-CN" altLang="en-US" sz="1400" b="1">
                    <a:solidFill>
                      <a:srgbClr val="402000"/>
                    </a:solidFill>
                  </a:endParaRPr>
                </a:p>
              </p:txBody>
            </p:sp>
            <p:sp>
              <p:nvSpPr>
                <p:cNvPr id="98445" name="Rectangle 26">
                  <a:extLst>
                    <a:ext uri="{FF2B5EF4-FFF2-40B4-BE49-F238E27FC236}">
                      <a16:creationId xmlns:a16="http://schemas.microsoft.com/office/drawing/2014/main" id="{441651C0-88B7-4E87-89CA-C5F530490549}"/>
                    </a:ext>
                  </a:extLst>
                </p:cNvPr>
                <p:cNvSpPr>
                  <a:spLocks noChangeArrowheads="1"/>
                </p:cNvSpPr>
                <p:nvPr/>
              </p:nvSpPr>
              <p:spPr bwMode="auto">
                <a:xfrm>
                  <a:off x="0" y="0"/>
                  <a:ext cx="632"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18" name="Group 27">
                <a:extLst>
                  <a:ext uri="{FF2B5EF4-FFF2-40B4-BE49-F238E27FC236}">
                    <a16:creationId xmlns:a16="http://schemas.microsoft.com/office/drawing/2014/main" id="{4DF1EA04-BE66-4E51-84AB-444CE92A5F49}"/>
                  </a:ext>
                </a:extLst>
              </p:cNvPr>
              <p:cNvGrpSpPr>
                <a:grpSpLocks/>
              </p:cNvGrpSpPr>
              <p:nvPr/>
            </p:nvGrpSpPr>
            <p:grpSpPr bwMode="auto">
              <a:xfrm>
                <a:off x="0" y="384"/>
                <a:ext cx="380" cy="480"/>
                <a:chOff x="0" y="0"/>
                <a:chExt cx="380" cy="480"/>
              </a:xfrm>
            </p:grpSpPr>
            <p:sp>
              <p:nvSpPr>
                <p:cNvPr id="98442" name="Rectangle 28">
                  <a:extLst>
                    <a:ext uri="{FF2B5EF4-FFF2-40B4-BE49-F238E27FC236}">
                      <a16:creationId xmlns:a16="http://schemas.microsoft.com/office/drawing/2014/main" id="{B088C6A8-144F-4A79-A3D3-42CF6EF1EEA4}"/>
                    </a:ext>
                  </a:extLst>
                </p:cNvPr>
                <p:cNvSpPr>
                  <a:spLocks noChangeArrowheads="1"/>
                </p:cNvSpPr>
                <p:nvPr/>
              </p:nvSpPr>
              <p:spPr bwMode="auto">
                <a:xfrm>
                  <a:off x="43" y="0"/>
                  <a:ext cx="294"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初装</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43" name="Rectangle 29">
                  <a:extLst>
                    <a:ext uri="{FF2B5EF4-FFF2-40B4-BE49-F238E27FC236}">
                      <a16:creationId xmlns:a16="http://schemas.microsoft.com/office/drawing/2014/main" id="{5462173E-6BBA-421F-A5FA-06E1A8246D94}"/>
                    </a:ext>
                  </a:extLst>
                </p:cNvPr>
                <p:cNvSpPr>
                  <a:spLocks noChangeArrowheads="1"/>
                </p:cNvSpPr>
                <p:nvPr/>
              </p:nvSpPr>
              <p:spPr bwMode="auto">
                <a:xfrm>
                  <a:off x="0" y="0"/>
                  <a:ext cx="380"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19" name="Group 30">
                <a:extLst>
                  <a:ext uri="{FF2B5EF4-FFF2-40B4-BE49-F238E27FC236}">
                    <a16:creationId xmlns:a16="http://schemas.microsoft.com/office/drawing/2014/main" id="{94D83CB7-9B20-4454-9857-9FED892AE9FF}"/>
                  </a:ext>
                </a:extLst>
              </p:cNvPr>
              <p:cNvGrpSpPr>
                <a:grpSpLocks/>
              </p:cNvGrpSpPr>
              <p:nvPr/>
            </p:nvGrpSpPr>
            <p:grpSpPr bwMode="auto">
              <a:xfrm>
                <a:off x="380" y="384"/>
                <a:ext cx="926" cy="480"/>
                <a:chOff x="0" y="0"/>
                <a:chExt cx="926" cy="480"/>
              </a:xfrm>
            </p:grpSpPr>
            <p:sp>
              <p:nvSpPr>
                <p:cNvPr id="98440" name="Rectangle 31">
                  <a:extLst>
                    <a:ext uri="{FF2B5EF4-FFF2-40B4-BE49-F238E27FC236}">
                      <a16:creationId xmlns:a16="http://schemas.microsoft.com/office/drawing/2014/main" id="{A49BB8C3-A6C2-4D44-A7CA-8BD6640CAC42}"/>
                    </a:ext>
                  </a:extLst>
                </p:cNvPr>
                <p:cNvSpPr>
                  <a:spLocks noChangeArrowheads="1"/>
                </p:cNvSpPr>
                <p:nvPr/>
              </p:nvSpPr>
              <p:spPr bwMode="auto">
                <a:xfrm>
                  <a:off x="43" y="0"/>
                  <a:ext cx="84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计算机的出现</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41" name="Rectangle 32">
                  <a:extLst>
                    <a:ext uri="{FF2B5EF4-FFF2-40B4-BE49-F238E27FC236}">
                      <a16:creationId xmlns:a16="http://schemas.microsoft.com/office/drawing/2014/main" id="{7BDE7D7F-D0D8-4F8B-A244-2A4123F75E74}"/>
                    </a:ext>
                  </a:extLst>
                </p:cNvPr>
                <p:cNvSpPr>
                  <a:spLocks noChangeArrowheads="1"/>
                </p:cNvSpPr>
                <p:nvPr/>
              </p:nvSpPr>
              <p:spPr bwMode="auto">
                <a:xfrm>
                  <a:off x="0" y="0"/>
                  <a:ext cx="92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20" name="Group 33">
                <a:extLst>
                  <a:ext uri="{FF2B5EF4-FFF2-40B4-BE49-F238E27FC236}">
                    <a16:creationId xmlns:a16="http://schemas.microsoft.com/office/drawing/2014/main" id="{D2C57D3A-0E5F-4A06-856B-0E48A597609B}"/>
                  </a:ext>
                </a:extLst>
              </p:cNvPr>
              <p:cNvGrpSpPr>
                <a:grpSpLocks/>
              </p:cNvGrpSpPr>
              <p:nvPr/>
            </p:nvGrpSpPr>
            <p:grpSpPr bwMode="auto">
              <a:xfrm>
                <a:off x="1306" y="384"/>
                <a:ext cx="716" cy="480"/>
                <a:chOff x="0" y="0"/>
                <a:chExt cx="716" cy="480"/>
              </a:xfrm>
            </p:grpSpPr>
            <p:sp>
              <p:nvSpPr>
                <p:cNvPr id="98438" name="Rectangle 34">
                  <a:extLst>
                    <a:ext uri="{FF2B5EF4-FFF2-40B4-BE49-F238E27FC236}">
                      <a16:creationId xmlns:a16="http://schemas.microsoft.com/office/drawing/2014/main" id="{187ADD43-B4C0-46C2-B30F-5B81D0A82A82}"/>
                    </a:ext>
                  </a:extLst>
                </p:cNvPr>
                <p:cNvSpPr>
                  <a:spLocks noChangeArrowheads="1"/>
                </p:cNvSpPr>
                <p:nvPr/>
              </p:nvSpPr>
              <p:spPr bwMode="auto">
                <a:xfrm>
                  <a:off x="43" y="0"/>
                  <a:ext cx="63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财务、统计</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39" name="Rectangle 35">
                  <a:extLst>
                    <a:ext uri="{FF2B5EF4-FFF2-40B4-BE49-F238E27FC236}">
                      <a16:creationId xmlns:a16="http://schemas.microsoft.com/office/drawing/2014/main" id="{6EA5640F-94D3-4542-A07F-CEDD5EBBFA1D}"/>
                    </a:ext>
                  </a:extLst>
                </p:cNvPr>
                <p:cNvSpPr>
                  <a:spLocks noChangeArrowheads="1"/>
                </p:cNvSpPr>
                <p:nvPr/>
              </p:nvSpPr>
              <p:spPr bwMode="auto">
                <a:xfrm>
                  <a:off x="0" y="0"/>
                  <a:ext cx="71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21" name="Group 36">
                <a:extLst>
                  <a:ext uri="{FF2B5EF4-FFF2-40B4-BE49-F238E27FC236}">
                    <a16:creationId xmlns:a16="http://schemas.microsoft.com/office/drawing/2014/main" id="{7F0E477C-B9D1-4B24-8840-65E40791F37A}"/>
                  </a:ext>
                </a:extLst>
              </p:cNvPr>
              <p:cNvGrpSpPr>
                <a:grpSpLocks/>
              </p:cNvGrpSpPr>
              <p:nvPr/>
            </p:nvGrpSpPr>
            <p:grpSpPr bwMode="auto">
              <a:xfrm>
                <a:off x="2022" y="384"/>
                <a:ext cx="548" cy="480"/>
                <a:chOff x="0" y="0"/>
                <a:chExt cx="548" cy="480"/>
              </a:xfrm>
            </p:grpSpPr>
            <p:sp>
              <p:nvSpPr>
                <p:cNvPr id="98436" name="Rectangle 37">
                  <a:extLst>
                    <a:ext uri="{FF2B5EF4-FFF2-40B4-BE49-F238E27FC236}">
                      <a16:creationId xmlns:a16="http://schemas.microsoft.com/office/drawing/2014/main" id="{DCBBBC8E-42B1-451E-9D14-6419B17E63AB}"/>
                    </a:ext>
                  </a:extLst>
                </p:cNvPr>
                <p:cNvSpPr>
                  <a:spLocks noChangeArrowheads="1"/>
                </p:cNvSpPr>
                <p:nvPr/>
              </p:nvSpPr>
              <p:spPr bwMode="auto">
                <a:xfrm>
                  <a:off x="43" y="0"/>
                  <a:ext cx="462"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陌生</a:t>
                  </a:r>
                </a:p>
                <a:p>
                  <a:pPr algn="just">
                    <a:spcBef>
                      <a:spcPct val="0"/>
                    </a:spcBef>
                    <a:buClrTx/>
                    <a:buSzTx/>
                    <a:buFont typeface="Arial" panose="020B0604020202020204" pitchFamily="34" charset="0"/>
                    <a:buNone/>
                  </a:pPr>
                  <a:r>
                    <a:rPr lang="zh-CN" altLang="en-US" sz="1400" b="1">
                      <a:solidFill>
                        <a:srgbClr val="402000"/>
                      </a:solidFill>
                    </a:rPr>
                    <a:t>怀疑 </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37" name="Rectangle 38">
                  <a:extLst>
                    <a:ext uri="{FF2B5EF4-FFF2-40B4-BE49-F238E27FC236}">
                      <a16:creationId xmlns:a16="http://schemas.microsoft.com/office/drawing/2014/main" id="{6A3B6478-5F71-4DEB-A630-3B4DEAED86F1}"/>
                    </a:ext>
                  </a:extLst>
                </p:cNvPr>
                <p:cNvSpPr>
                  <a:spLocks noChangeArrowheads="1"/>
                </p:cNvSpPr>
                <p:nvPr/>
              </p:nvSpPr>
              <p:spPr bwMode="auto">
                <a:xfrm>
                  <a:off x="0" y="0"/>
                  <a:ext cx="548"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22" name="Group 39">
                <a:extLst>
                  <a:ext uri="{FF2B5EF4-FFF2-40B4-BE49-F238E27FC236}">
                    <a16:creationId xmlns:a16="http://schemas.microsoft.com/office/drawing/2014/main" id="{D6C24086-DC57-4167-86A2-2007D7310D50}"/>
                  </a:ext>
                </a:extLst>
              </p:cNvPr>
              <p:cNvGrpSpPr>
                <a:grpSpLocks/>
              </p:cNvGrpSpPr>
              <p:nvPr/>
            </p:nvGrpSpPr>
            <p:grpSpPr bwMode="auto">
              <a:xfrm>
                <a:off x="2570" y="384"/>
                <a:ext cx="506" cy="480"/>
                <a:chOff x="0" y="0"/>
                <a:chExt cx="506" cy="480"/>
              </a:xfrm>
            </p:grpSpPr>
            <p:sp>
              <p:nvSpPr>
                <p:cNvPr id="98434" name="Rectangle 40">
                  <a:extLst>
                    <a:ext uri="{FF2B5EF4-FFF2-40B4-BE49-F238E27FC236}">
                      <a16:creationId xmlns:a16="http://schemas.microsoft.com/office/drawing/2014/main" id="{F23F717F-F7B4-4817-BC4C-7212E0C566F5}"/>
                    </a:ext>
                  </a:extLst>
                </p:cNvPr>
                <p:cNvSpPr>
                  <a:spLocks noChangeArrowheads="1"/>
                </p:cNvSpPr>
                <p:nvPr/>
              </p:nvSpPr>
              <p:spPr bwMode="auto">
                <a:xfrm>
                  <a:off x="43" y="0"/>
                  <a:ext cx="42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少量投入</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35" name="Rectangle 41">
                  <a:extLst>
                    <a:ext uri="{FF2B5EF4-FFF2-40B4-BE49-F238E27FC236}">
                      <a16:creationId xmlns:a16="http://schemas.microsoft.com/office/drawing/2014/main" id="{F615A7F6-6ED4-4AEB-9995-F0531457C9BC}"/>
                    </a:ext>
                  </a:extLst>
                </p:cNvPr>
                <p:cNvSpPr>
                  <a:spLocks noChangeArrowheads="1"/>
                </p:cNvSpPr>
                <p:nvPr/>
              </p:nvSpPr>
              <p:spPr bwMode="auto">
                <a:xfrm>
                  <a:off x="0" y="0"/>
                  <a:ext cx="50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23" name="Group 42">
                <a:extLst>
                  <a:ext uri="{FF2B5EF4-FFF2-40B4-BE49-F238E27FC236}">
                    <a16:creationId xmlns:a16="http://schemas.microsoft.com/office/drawing/2014/main" id="{2FCC0FAC-EF9E-43B1-B7CC-2BCF39DDC9A1}"/>
                  </a:ext>
                </a:extLst>
              </p:cNvPr>
              <p:cNvGrpSpPr>
                <a:grpSpLocks/>
              </p:cNvGrpSpPr>
              <p:nvPr/>
            </p:nvGrpSpPr>
            <p:grpSpPr bwMode="auto">
              <a:xfrm>
                <a:off x="3076" y="384"/>
                <a:ext cx="632" cy="480"/>
                <a:chOff x="0" y="0"/>
                <a:chExt cx="632" cy="480"/>
              </a:xfrm>
            </p:grpSpPr>
            <p:sp>
              <p:nvSpPr>
                <p:cNvPr id="98432" name="Rectangle 43">
                  <a:extLst>
                    <a:ext uri="{FF2B5EF4-FFF2-40B4-BE49-F238E27FC236}">
                      <a16:creationId xmlns:a16="http://schemas.microsoft.com/office/drawing/2014/main" id="{5B959E09-0D8F-4F24-A54A-5B2FFBD8F9FD}"/>
                    </a:ext>
                  </a:extLst>
                </p:cNvPr>
                <p:cNvSpPr>
                  <a:spLocks noChangeArrowheads="1"/>
                </p:cNvSpPr>
                <p:nvPr/>
              </p:nvSpPr>
              <p:spPr bwMode="auto">
                <a:xfrm>
                  <a:off x="43" y="0"/>
                  <a:ext cx="5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集中</a:t>
                  </a:r>
                </a:p>
                <a:p>
                  <a:pPr algn="just">
                    <a:spcBef>
                      <a:spcPct val="0"/>
                    </a:spcBef>
                    <a:buClrTx/>
                    <a:buSzTx/>
                    <a:buFont typeface="Arial" panose="020B0604020202020204" pitchFamily="34" charset="0"/>
                    <a:buNone/>
                  </a:pPr>
                  <a:r>
                    <a:rPr lang="zh-CN" altLang="en-US" sz="1400" b="1">
                      <a:solidFill>
                        <a:srgbClr val="402000"/>
                      </a:solidFill>
                    </a:rPr>
                    <a:t>放松</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33" name="Rectangle 44">
                  <a:extLst>
                    <a:ext uri="{FF2B5EF4-FFF2-40B4-BE49-F238E27FC236}">
                      <a16:creationId xmlns:a16="http://schemas.microsoft.com/office/drawing/2014/main" id="{DE66C92C-22E4-4E53-A365-2723D6B6D0E9}"/>
                    </a:ext>
                  </a:extLst>
                </p:cNvPr>
                <p:cNvSpPr>
                  <a:spLocks noChangeArrowheads="1"/>
                </p:cNvSpPr>
                <p:nvPr/>
              </p:nvSpPr>
              <p:spPr bwMode="auto">
                <a:xfrm>
                  <a:off x="0" y="0"/>
                  <a:ext cx="6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24" name="Group 45">
                <a:extLst>
                  <a:ext uri="{FF2B5EF4-FFF2-40B4-BE49-F238E27FC236}">
                    <a16:creationId xmlns:a16="http://schemas.microsoft.com/office/drawing/2014/main" id="{7FF68795-BF91-4D19-BCC1-E407AADE73A0}"/>
                  </a:ext>
                </a:extLst>
              </p:cNvPr>
              <p:cNvGrpSpPr>
                <a:grpSpLocks/>
              </p:cNvGrpSpPr>
              <p:nvPr/>
            </p:nvGrpSpPr>
            <p:grpSpPr bwMode="auto">
              <a:xfrm>
                <a:off x="3708" y="384"/>
                <a:ext cx="632" cy="480"/>
                <a:chOff x="0" y="0"/>
                <a:chExt cx="632" cy="480"/>
              </a:xfrm>
            </p:grpSpPr>
            <p:sp>
              <p:nvSpPr>
                <p:cNvPr id="98430" name="Rectangle 46">
                  <a:extLst>
                    <a:ext uri="{FF2B5EF4-FFF2-40B4-BE49-F238E27FC236}">
                      <a16:creationId xmlns:a16="http://schemas.microsoft.com/office/drawing/2014/main" id="{48B31580-E8B9-4F36-8EC8-8C0CF19E1C53}"/>
                    </a:ext>
                  </a:extLst>
                </p:cNvPr>
                <p:cNvSpPr>
                  <a:spLocks noChangeArrowheads="1"/>
                </p:cNvSpPr>
                <p:nvPr/>
              </p:nvSpPr>
              <p:spPr bwMode="auto">
                <a:xfrm>
                  <a:off x="43" y="0"/>
                  <a:ext cx="5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批处理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31" name="Rectangle 47">
                  <a:extLst>
                    <a:ext uri="{FF2B5EF4-FFF2-40B4-BE49-F238E27FC236}">
                      <a16:creationId xmlns:a16="http://schemas.microsoft.com/office/drawing/2014/main" id="{CB2735EB-B17D-4225-88C5-065359B27ACB}"/>
                    </a:ext>
                  </a:extLst>
                </p:cNvPr>
                <p:cNvSpPr>
                  <a:spLocks noChangeArrowheads="1"/>
                </p:cNvSpPr>
                <p:nvPr/>
              </p:nvSpPr>
              <p:spPr bwMode="auto">
                <a:xfrm>
                  <a:off x="0" y="0"/>
                  <a:ext cx="6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25" name="Group 48">
                <a:extLst>
                  <a:ext uri="{FF2B5EF4-FFF2-40B4-BE49-F238E27FC236}">
                    <a16:creationId xmlns:a16="http://schemas.microsoft.com/office/drawing/2014/main" id="{B2A2B42E-84A9-46C1-8E30-E0357449895E}"/>
                  </a:ext>
                </a:extLst>
              </p:cNvPr>
              <p:cNvGrpSpPr>
                <a:grpSpLocks/>
              </p:cNvGrpSpPr>
              <p:nvPr/>
            </p:nvGrpSpPr>
            <p:grpSpPr bwMode="auto">
              <a:xfrm>
                <a:off x="0" y="864"/>
                <a:ext cx="380" cy="480"/>
                <a:chOff x="0" y="0"/>
                <a:chExt cx="380" cy="480"/>
              </a:xfrm>
            </p:grpSpPr>
            <p:sp>
              <p:nvSpPr>
                <p:cNvPr id="98428" name="Rectangle 49">
                  <a:extLst>
                    <a:ext uri="{FF2B5EF4-FFF2-40B4-BE49-F238E27FC236}">
                      <a16:creationId xmlns:a16="http://schemas.microsoft.com/office/drawing/2014/main" id="{67150F57-8683-42AD-A047-1A4BD1DEF349}"/>
                    </a:ext>
                  </a:extLst>
                </p:cNvPr>
                <p:cNvSpPr>
                  <a:spLocks noChangeArrowheads="1"/>
                </p:cNvSpPr>
                <p:nvPr/>
              </p:nvSpPr>
              <p:spPr bwMode="auto">
                <a:xfrm>
                  <a:off x="43" y="0"/>
                  <a:ext cx="294"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蔓延</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29" name="Rectangle 50">
                  <a:extLst>
                    <a:ext uri="{FF2B5EF4-FFF2-40B4-BE49-F238E27FC236}">
                      <a16:creationId xmlns:a16="http://schemas.microsoft.com/office/drawing/2014/main" id="{5FBC352B-1007-4F63-95CA-F5BE6A9DD917}"/>
                    </a:ext>
                  </a:extLst>
                </p:cNvPr>
                <p:cNvSpPr>
                  <a:spLocks noChangeArrowheads="1"/>
                </p:cNvSpPr>
                <p:nvPr/>
              </p:nvSpPr>
              <p:spPr bwMode="auto">
                <a:xfrm>
                  <a:off x="0" y="0"/>
                  <a:ext cx="380"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26" name="Group 51">
                <a:extLst>
                  <a:ext uri="{FF2B5EF4-FFF2-40B4-BE49-F238E27FC236}">
                    <a16:creationId xmlns:a16="http://schemas.microsoft.com/office/drawing/2014/main" id="{94EEE710-F74A-4527-B392-CFB37FAABA92}"/>
                  </a:ext>
                </a:extLst>
              </p:cNvPr>
              <p:cNvGrpSpPr>
                <a:grpSpLocks/>
              </p:cNvGrpSpPr>
              <p:nvPr/>
            </p:nvGrpSpPr>
            <p:grpSpPr bwMode="auto">
              <a:xfrm>
                <a:off x="380" y="864"/>
                <a:ext cx="926" cy="480"/>
                <a:chOff x="0" y="0"/>
                <a:chExt cx="926" cy="480"/>
              </a:xfrm>
            </p:grpSpPr>
            <p:sp>
              <p:nvSpPr>
                <p:cNvPr id="98426" name="Rectangle 52">
                  <a:extLst>
                    <a:ext uri="{FF2B5EF4-FFF2-40B4-BE49-F238E27FC236}">
                      <a16:creationId xmlns:a16="http://schemas.microsoft.com/office/drawing/2014/main" id="{0858349F-CB21-4DC4-A91A-D93AEA4702F4}"/>
                    </a:ext>
                  </a:extLst>
                </p:cNvPr>
                <p:cNvSpPr>
                  <a:spLocks noChangeArrowheads="1"/>
                </p:cNvSpPr>
                <p:nvPr/>
              </p:nvSpPr>
              <p:spPr bwMode="auto">
                <a:xfrm>
                  <a:off x="43" y="0"/>
                  <a:ext cx="84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计算机的功能与作用不断被认识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27" name="Rectangle 53">
                  <a:extLst>
                    <a:ext uri="{FF2B5EF4-FFF2-40B4-BE49-F238E27FC236}">
                      <a16:creationId xmlns:a16="http://schemas.microsoft.com/office/drawing/2014/main" id="{C5C2C06B-0DB0-4F39-89C1-30AFA55AF403}"/>
                    </a:ext>
                  </a:extLst>
                </p:cNvPr>
                <p:cNvSpPr>
                  <a:spLocks noChangeArrowheads="1"/>
                </p:cNvSpPr>
                <p:nvPr/>
              </p:nvSpPr>
              <p:spPr bwMode="auto">
                <a:xfrm>
                  <a:off x="0" y="0"/>
                  <a:ext cx="92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27" name="Group 54">
                <a:extLst>
                  <a:ext uri="{FF2B5EF4-FFF2-40B4-BE49-F238E27FC236}">
                    <a16:creationId xmlns:a16="http://schemas.microsoft.com/office/drawing/2014/main" id="{5A350DE6-4617-4DE6-8486-CA924EE38195}"/>
                  </a:ext>
                </a:extLst>
              </p:cNvPr>
              <p:cNvGrpSpPr>
                <a:grpSpLocks/>
              </p:cNvGrpSpPr>
              <p:nvPr/>
            </p:nvGrpSpPr>
            <p:grpSpPr bwMode="auto">
              <a:xfrm>
                <a:off x="1306" y="864"/>
                <a:ext cx="716" cy="480"/>
                <a:chOff x="0" y="0"/>
                <a:chExt cx="716" cy="480"/>
              </a:xfrm>
            </p:grpSpPr>
            <p:sp>
              <p:nvSpPr>
                <p:cNvPr id="98424" name="Rectangle 55">
                  <a:extLst>
                    <a:ext uri="{FF2B5EF4-FFF2-40B4-BE49-F238E27FC236}">
                      <a16:creationId xmlns:a16="http://schemas.microsoft.com/office/drawing/2014/main" id="{299FC0C8-563B-4F0C-A934-3F880EE7867B}"/>
                    </a:ext>
                  </a:extLst>
                </p:cNvPr>
                <p:cNvSpPr>
                  <a:spLocks noChangeArrowheads="1"/>
                </p:cNvSpPr>
                <p:nvPr/>
              </p:nvSpPr>
              <p:spPr bwMode="auto">
                <a:xfrm>
                  <a:off x="43" y="0"/>
                  <a:ext cx="63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向其他部门扩展</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25" name="Rectangle 56">
                  <a:extLst>
                    <a:ext uri="{FF2B5EF4-FFF2-40B4-BE49-F238E27FC236}">
                      <a16:creationId xmlns:a16="http://schemas.microsoft.com/office/drawing/2014/main" id="{37CCD8EF-AB93-4F30-BFFD-39BEC49E9BAF}"/>
                    </a:ext>
                  </a:extLst>
                </p:cNvPr>
                <p:cNvSpPr>
                  <a:spLocks noChangeArrowheads="1"/>
                </p:cNvSpPr>
                <p:nvPr/>
              </p:nvSpPr>
              <p:spPr bwMode="auto">
                <a:xfrm>
                  <a:off x="0" y="0"/>
                  <a:ext cx="71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28" name="Group 57">
                <a:extLst>
                  <a:ext uri="{FF2B5EF4-FFF2-40B4-BE49-F238E27FC236}">
                    <a16:creationId xmlns:a16="http://schemas.microsoft.com/office/drawing/2014/main" id="{9DCC91A8-EDA6-4F3E-AAAD-E2278DBC3BEA}"/>
                  </a:ext>
                </a:extLst>
              </p:cNvPr>
              <p:cNvGrpSpPr>
                <a:grpSpLocks/>
              </p:cNvGrpSpPr>
              <p:nvPr/>
            </p:nvGrpSpPr>
            <p:grpSpPr bwMode="auto">
              <a:xfrm>
                <a:off x="2022" y="864"/>
                <a:ext cx="548" cy="480"/>
                <a:chOff x="0" y="0"/>
                <a:chExt cx="548" cy="480"/>
              </a:xfrm>
            </p:grpSpPr>
            <p:sp>
              <p:nvSpPr>
                <p:cNvPr id="98422" name="Rectangle 58">
                  <a:extLst>
                    <a:ext uri="{FF2B5EF4-FFF2-40B4-BE49-F238E27FC236}">
                      <a16:creationId xmlns:a16="http://schemas.microsoft.com/office/drawing/2014/main" id="{D2E65ACC-C544-47F7-A894-D6871D87F693}"/>
                    </a:ext>
                  </a:extLst>
                </p:cNvPr>
                <p:cNvSpPr>
                  <a:spLocks noChangeArrowheads="1"/>
                </p:cNvSpPr>
                <p:nvPr/>
              </p:nvSpPr>
              <p:spPr bwMode="auto">
                <a:xfrm>
                  <a:off x="43" y="0"/>
                  <a:ext cx="462"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200" b="1">
                      <a:solidFill>
                        <a:srgbClr val="402000"/>
                      </a:solidFill>
                    </a:rPr>
                    <a:t>表面热情</a:t>
                  </a:r>
                </a:p>
                <a:p>
                  <a:pPr algn="just">
                    <a:spcBef>
                      <a:spcPct val="0"/>
                    </a:spcBef>
                    <a:buClrTx/>
                    <a:buSzTx/>
                    <a:buFont typeface="Arial" panose="020B0604020202020204" pitchFamily="34" charset="0"/>
                    <a:buNone/>
                  </a:pPr>
                  <a:r>
                    <a:rPr lang="zh-CN" altLang="en-US" sz="1200" b="1">
                      <a:solidFill>
                        <a:srgbClr val="402000"/>
                      </a:solidFill>
                    </a:rPr>
                    <a:t>过高期望</a:t>
                  </a:r>
                </a:p>
                <a:p>
                  <a:pPr algn="just">
                    <a:spcBef>
                      <a:spcPct val="0"/>
                    </a:spcBef>
                    <a:buClrTx/>
                    <a:buSzTx/>
                    <a:buFont typeface="Arial" panose="020B0604020202020204" pitchFamily="34" charset="0"/>
                    <a:buNone/>
                  </a:pPr>
                  <a:endParaRPr lang="zh-CN" altLang="en-US" sz="1200" b="1">
                    <a:solidFill>
                      <a:srgbClr val="402000"/>
                    </a:solidFill>
                  </a:endParaRPr>
                </a:p>
              </p:txBody>
            </p:sp>
            <p:sp>
              <p:nvSpPr>
                <p:cNvPr id="98423" name="Rectangle 59">
                  <a:extLst>
                    <a:ext uri="{FF2B5EF4-FFF2-40B4-BE49-F238E27FC236}">
                      <a16:creationId xmlns:a16="http://schemas.microsoft.com/office/drawing/2014/main" id="{1BD48F82-6550-49C7-ACBA-729E6683A645}"/>
                    </a:ext>
                  </a:extLst>
                </p:cNvPr>
                <p:cNvSpPr>
                  <a:spLocks noChangeArrowheads="1"/>
                </p:cNvSpPr>
                <p:nvPr/>
              </p:nvSpPr>
              <p:spPr bwMode="auto">
                <a:xfrm>
                  <a:off x="0" y="0"/>
                  <a:ext cx="548"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29" name="Group 60">
                <a:extLst>
                  <a:ext uri="{FF2B5EF4-FFF2-40B4-BE49-F238E27FC236}">
                    <a16:creationId xmlns:a16="http://schemas.microsoft.com/office/drawing/2014/main" id="{557671F4-1FE6-4A14-8671-8C562B288464}"/>
                  </a:ext>
                </a:extLst>
              </p:cNvPr>
              <p:cNvGrpSpPr>
                <a:grpSpLocks/>
              </p:cNvGrpSpPr>
              <p:nvPr/>
            </p:nvGrpSpPr>
            <p:grpSpPr bwMode="auto">
              <a:xfrm>
                <a:off x="2570" y="864"/>
                <a:ext cx="506" cy="480"/>
                <a:chOff x="0" y="0"/>
                <a:chExt cx="506" cy="480"/>
              </a:xfrm>
            </p:grpSpPr>
            <p:sp>
              <p:nvSpPr>
                <p:cNvPr id="98420" name="Rectangle 61">
                  <a:extLst>
                    <a:ext uri="{FF2B5EF4-FFF2-40B4-BE49-F238E27FC236}">
                      <a16:creationId xmlns:a16="http://schemas.microsoft.com/office/drawing/2014/main" id="{7BD58C27-C80B-4087-B50D-92D0FF3AE6DA}"/>
                    </a:ext>
                  </a:extLst>
                </p:cNvPr>
                <p:cNvSpPr>
                  <a:spLocks noChangeArrowheads="1"/>
                </p:cNvSpPr>
                <p:nvPr/>
              </p:nvSpPr>
              <p:spPr bwMode="auto">
                <a:xfrm>
                  <a:off x="43" y="0"/>
                  <a:ext cx="42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快速增长</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21" name="Rectangle 62">
                  <a:extLst>
                    <a:ext uri="{FF2B5EF4-FFF2-40B4-BE49-F238E27FC236}">
                      <a16:creationId xmlns:a16="http://schemas.microsoft.com/office/drawing/2014/main" id="{33215D7C-A7FC-47BF-B2D3-4CF8280AAEF1}"/>
                    </a:ext>
                  </a:extLst>
                </p:cNvPr>
                <p:cNvSpPr>
                  <a:spLocks noChangeArrowheads="1"/>
                </p:cNvSpPr>
                <p:nvPr/>
              </p:nvSpPr>
              <p:spPr bwMode="auto">
                <a:xfrm>
                  <a:off x="0" y="0"/>
                  <a:ext cx="506"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30" name="Group 63">
                <a:extLst>
                  <a:ext uri="{FF2B5EF4-FFF2-40B4-BE49-F238E27FC236}">
                    <a16:creationId xmlns:a16="http://schemas.microsoft.com/office/drawing/2014/main" id="{479DFD3C-BE69-4F0D-98EE-9C49B9AD16F4}"/>
                  </a:ext>
                </a:extLst>
              </p:cNvPr>
              <p:cNvGrpSpPr>
                <a:grpSpLocks/>
              </p:cNvGrpSpPr>
              <p:nvPr/>
            </p:nvGrpSpPr>
            <p:grpSpPr bwMode="auto">
              <a:xfrm>
                <a:off x="3076" y="864"/>
                <a:ext cx="632" cy="480"/>
                <a:chOff x="0" y="0"/>
                <a:chExt cx="632" cy="480"/>
              </a:xfrm>
            </p:grpSpPr>
            <p:sp>
              <p:nvSpPr>
                <p:cNvPr id="98418" name="Rectangle 64">
                  <a:extLst>
                    <a:ext uri="{FF2B5EF4-FFF2-40B4-BE49-F238E27FC236}">
                      <a16:creationId xmlns:a16="http://schemas.microsoft.com/office/drawing/2014/main" id="{F72A6562-B023-452B-9C9D-D8668F6612EF}"/>
                    </a:ext>
                  </a:extLst>
                </p:cNvPr>
                <p:cNvSpPr>
                  <a:spLocks noChangeArrowheads="1"/>
                </p:cNvSpPr>
                <p:nvPr/>
              </p:nvSpPr>
              <p:spPr bwMode="auto">
                <a:xfrm>
                  <a:off x="43" y="0"/>
                  <a:ext cx="5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集中/分散 较放松</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19" name="Rectangle 65">
                  <a:extLst>
                    <a:ext uri="{FF2B5EF4-FFF2-40B4-BE49-F238E27FC236}">
                      <a16:creationId xmlns:a16="http://schemas.microsoft.com/office/drawing/2014/main" id="{EF4E13F7-E86F-410D-B366-D3CD4D088A9D}"/>
                    </a:ext>
                  </a:extLst>
                </p:cNvPr>
                <p:cNvSpPr>
                  <a:spLocks noChangeArrowheads="1"/>
                </p:cNvSpPr>
                <p:nvPr/>
              </p:nvSpPr>
              <p:spPr bwMode="auto">
                <a:xfrm>
                  <a:off x="0" y="0"/>
                  <a:ext cx="6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31" name="Group 66">
                <a:extLst>
                  <a:ext uri="{FF2B5EF4-FFF2-40B4-BE49-F238E27FC236}">
                    <a16:creationId xmlns:a16="http://schemas.microsoft.com/office/drawing/2014/main" id="{885B038C-EEE9-4A9A-A0B7-6C0BCC3A18BE}"/>
                  </a:ext>
                </a:extLst>
              </p:cNvPr>
              <p:cNvGrpSpPr>
                <a:grpSpLocks/>
              </p:cNvGrpSpPr>
              <p:nvPr/>
            </p:nvGrpSpPr>
            <p:grpSpPr bwMode="auto">
              <a:xfrm>
                <a:off x="3708" y="864"/>
                <a:ext cx="632" cy="480"/>
                <a:chOff x="0" y="0"/>
                <a:chExt cx="632" cy="480"/>
              </a:xfrm>
            </p:grpSpPr>
            <p:sp>
              <p:nvSpPr>
                <p:cNvPr id="98416" name="Rectangle 67">
                  <a:extLst>
                    <a:ext uri="{FF2B5EF4-FFF2-40B4-BE49-F238E27FC236}">
                      <a16:creationId xmlns:a16="http://schemas.microsoft.com/office/drawing/2014/main" id="{691D554C-316A-43B8-B43C-4184E50C9D88}"/>
                    </a:ext>
                  </a:extLst>
                </p:cNvPr>
                <p:cNvSpPr>
                  <a:spLocks noChangeArrowheads="1"/>
                </p:cNvSpPr>
                <p:nvPr/>
              </p:nvSpPr>
              <p:spPr bwMode="auto">
                <a:xfrm>
                  <a:off x="43" y="0"/>
                  <a:ext cx="5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远程批处理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17" name="Rectangle 68">
                  <a:extLst>
                    <a:ext uri="{FF2B5EF4-FFF2-40B4-BE49-F238E27FC236}">
                      <a16:creationId xmlns:a16="http://schemas.microsoft.com/office/drawing/2014/main" id="{82E9D3B3-DE3F-4C4E-85D2-D27A4B06DF08}"/>
                    </a:ext>
                  </a:extLst>
                </p:cNvPr>
                <p:cNvSpPr>
                  <a:spLocks noChangeArrowheads="1"/>
                </p:cNvSpPr>
                <p:nvPr/>
              </p:nvSpPr>
              <p:spPr bwMode="auto">
                <a:xfrm>
                  <a:off x="0" y="0"/>
                  <a:ext cx="6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32" name="Group 69">
                <a:extLst>
                  <a:ext uri="{FF2B5EF4-FFF2-40B4-BE49-F238E27FC236}">
                    <a16:creationId xmlns:a16="http://schemas.microsoft.com/office/drawing/2014/main" id="{C000DD92-37B7-4D01-884A-960B44AC321C}"/>
                  </a:ext>
                </a:extLst>
              </p:cNvPr>
              <p:cNvGrpSpPr>
                <a:grpSpLocks/>
              </p:cNvGrpSpPr>
              <p:nvPr/>
            </p:nvGrpSpPr>
            <p:grpSpPr bwMode="auto">
              <a:xfrm>
                <a:off x="0" y="1344"/>
                <a:ext cx="380" cy="672"/>
                <a:chOff x="0" y="0"/>
                <a:chExt cx="380" cy="672"/>
              </a:xfrm>
            </p:grpSpPr>
            <p:sp>
              <p:nvSpPr>
                <p:cNvPr id="98414" name="Rectangle 70">
                  <a:extLst>
                    <a:ext uri="{FF2B5EF4-FFF2-40B4-BE49-F238E27FC236}">
                      <a16:creationId xmlns:a16="http://schemas.microsoft.com/office/drawing/2014/main" id="{23F8F174-8A54-4380-846F-279332F41A54}"/>
                    </a:ext>
                  </a:extLst>
                </p:cNvPr>
                <p:cNvSpPr>
                  <a:spLocks noChangeArrowheads="1"/>
                </p:cNvSpPr>
                <p:nvPr/>
              </p:nvSpPr>
              <p:spPr bwMode="auto">
                <a:xfrm>
                  <a:off x="43" y="0"/>
                  <a:ext cx="294"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控制</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15" name="Rectangle 71">
                  <a:extLst>
                    <a:ext uri="{FF2B5EF4-FFF2-40B4-BE49-F238E27FC236}">
                      <a16:creationId xmlns:a16="http://schemas.microsoft.com/office/drawing/2014/main" id="{85DDEC0E-1356-4D88-A2A6-DAF363191B32}"/>
                    </a:ext>
                  </a:extLst>
                </p:cNvPr>
                <p:cNvSpPr>
                  <a:spLocks noChangeArrowheads="1"/>
                </p:cNvSpPr>
                <p:nvPr/>
              </p:nvSpPr>
              <p:spPr bwMode="auto">
                <a:xfrm>
                  <a:off x="0" y="0"/>
                  <a:ext cx="380"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33" name="Group 72">
                <a:extLst>
                  <a:ext uri="{FF2B5EF4-FFF2-40B4-BE49-F238E27FC236}">
                    <a16:creationId xmlns:a16="http://schemas.microsoft.com/office/drawing/2014/main" id="{1930B4CD-9F2D-4966-A158-54FBC85E70AF}"/>
                  </a:ext>
                </a:extLst>
              </p:cNvPr>
              <p:cNvGrpSpPr>
                <a:grpSpLocks/>
              </p:cNvGrpSpPr>
              <p:nvPr/>
            </p:nvGrpSpPr>
            <p:grpSpPr bwMode="auto">
              <a:xfrm>
                <a:off x="380" y="1344"/>
                <a:ext cx="926" cy="672"/>
                <a:chOff x="0" y="0"/>
                <a:chExt cx="926" cy="672"/>
              </a:xfrm>
            </p:grpSpPr>
            <p:sp>
              <p:nvSpPr>
                <p:cNvPr id="98412" name="Rectangle 73">
                  <a:extLst>
                    <a:ext uri="{FF2B5EF4-FFF2-40B4-BE49-F238E27FC236}">
                      <a16:creationId xmlns:a16="http://schemas.microsoft.com/office/drawing/2014/main" id="{29DB4206-BD5D-4A77-92EB-A825158ABA24}"/>
                    </a:ext>
                  </a:extLst>
                </p:cNvPr>
                <p:cNvSpPr>
                  <a:spLocks noChangeArrowheads="1"/>
                </p:cNvSpPr>
                <p:nvPr/>
              </p:nvSpPr>
              <p:spPr bwMode="auto">
                <a:xfrm>
                  <a:off x="43" y="0"/>
                  <a:ext cx="840"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计算机费用持续上升，但未获得应用的效益</a:t>
                  </a:r>
                </a:p>
                <a:p>
                  <a:pPr algn="just">
                    <a:spcBef>
                      <a:spcPct val="0"/>
                    </a:spcBef>
                    <a:buClrTx/>
                    <a:buSzTx/>
                    <a:buFont typeface="Arial" panose="020B0604020202020204" pitchFamily="34" charset="0"/>
                    <a:buNone/>
                  </a:pPr>
                  <a:r>
                    <a:rPr lang="zh-CN" altLang="en-US" sz="1400" b="1">
                      <a:solidFill>
                        <a:srgbClr val="402000"/>
                      </a:solidFill>
                    </a:rPr>
                    <a:t> </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13" name="Rectangle 74">
                  <a:extLst>
                    <a:ext uri="{FF2B5EF4-FFF2-40B4-BE49-F238E27FC236}">
                      <a16:creationId xmlns:a16="http://schemas.microsoft.com/office/drawing/2014/main" id="{3947EA50-67D6-4200-9323-6C03EAAA9FA0}"/>
                    </a:ext>
                  </a:extLst>
                </p:cNvPr>
                <p:cNvSpPr>
                  <a:spLocks noChangeArrowheads="1"/>
                </p:cNvSpPr>
                <p:nvPr/>
              </p:nvSpPr>
              <p:spPr bwMode="auto">
                <a:xfrm>
                  <a:off x="0" y="0"/>
                  <a:ext cx="926"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34" name="Group 75">
                <a:extLst>
                  <a:ext uri="{FF2B5EF4-FFF2-40B4-BE49-F238E27FC236}">
                    <a16:creationId xmlns:a16="http://schemas.microsoft.com/office/drawing/2014/main" id="{6A898727-AB22-4ED7-86D8-C5B6E1A6FD54}"/>
                  </a:ext>
                </a:extLst>
              </p:cNvPr>
              <p:cNvGrpSpPr>
                <a:grpSpLocks/>
              </p:cNvGrpSpPr>
              <p:nvPr/>
            </p:nvGrpSpPr>
            <p:grpSpPr bwMode="auto">
              <a:xfrm>
                <a:off x="1306" y="1344"/>
                <a:ext cx="716" cy="672"/>
                <a:chOff x="0" y="0"/>
                <a:chExt cx="716" cy="672"/>
              </a:xfrm>
            </p:grpSpPr>
            <p:sp>
              <p:nvSpPr>
                <p:cNvPr id="98410" name="Rectangle 76">
                  <a:extLst>
                    <a:ext uri="{FF2B5EF4-FFF2-40B4-BE49-F238E27FC236}">
                      <a16:creationId xmlns:a16="http://schemas.microsoft.com/office/drawing/2014/main" id="{FBE2F5C1-5F91-4CA7-AB3D-333C7DF76FF0}"/>
                    </a:ext>
                  </a:extLst>
                </p:cNvPr>
                <p:cNvSpPr>
                  <a:spLocks noChangeArrowheads="1"/>
                </p:cNvSpPr>
                <p:nvPr/>
              </p:nvSpPr>
              <p:spPr bwMode="auto">
                <a:xfrm>
                  <a:off x="43" y="0"/>
                  <a:ext cx="630"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200" b="1">
                      <a:solidFill>
                        <a:srgbClr val="402000"/>
                      </a:solidFill>
                    </a:rPr>
                    <a:t>出现集中控制信息技术（系统）的</a:t>
                  </a:r>
                  <a:r>
                    <a:rPr lang="zh-CN" altLang="en-US" sz="1400" b="1">
                      <a:solidFill>
                        <a:srgbClr val="402000"/>
                      </a:solidFill>
                    </a:rPr>
                    <a:t>部门</a:t>
                  </a:r>
                  <a:r>
                    <a:rPr lang="zh-CN" altLang="en-US" sz="1200" b="1">
                      <a:solidFill>
                        <a:srgbClr val="402000"/>
                      </a:solidFill>
                    </a:rPr>
                    <a:t>，如：信息中心</a:t>
                  </a:r>
                </a:p>
                <a:p>
                  <a:pPr algn="just">
                    <a:spcBef>
                      <a:spcPct val="0"/>
                    </a:spcBef>
                    <a:buClrTx/>
                    <a:buSzTx/>
                    <a:buFont typeface="Arial" panose="020B0604020202020204" pitchFamily="34" charset="0"/>
                    <a:buNone/>
                  </a:pPr>
                  <a:endParaRPr lang="zh-CN" altLang="en-US" sz="1200" b="1">
                    <a:solidFill>
                      <a:srgbClr val="402000"/>
                    </a:solidFill>
                  </a:endParaRPr>
                </a:p>
              </p:txBody>
            </p:sp>
            <p:sp>
              <p:nvSpPr>
                <p:cNvPr id="98411" name="Rectangle 77">
                  <a:extLst>
                    <a:ext uri="{FF2B5EF4-FFF2-40B4-BE49-F238E27FC236}">
                      <a16:creationId xmlns:a16="http://schemas.microsoft.com/office/drawing/2014/main" id="{73E94657-5D2F-4674-9C8D-29D3A9D855AB}"/>
                    </a:ext>
                  </a:extLst>
                </p:cNvPr>
                <p:cNvSpPr>
                  <a:spLocks noChangeArrowheads="1"/>
                </p:cNvSpPr>
                <p:nvPr/>
              </p:nvSpPr>
              <p:spPr bwMode="auto">
                <a:xfrm>
                  <a:off x="0" y="0"/>
                  <a:ext cx="716"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35" name="Group 78">
                <a:extLst>
                  <a:ext uri="{FF2B5EF4-FFF2-40B4-BE49-F238E27FC236}">
                    <a16:creationId xmlns:a16="http://schemas.microsoft.com/office/drawing/2014/main" id="{893906A5-7606-4491-9481-730D45A80848}"/>
                  </a:ext>
                </a:extLst>
              </p:cNvPr>
              <p:cNvGrpSpPr>
                <a:grpSpLocks/>
              </p:cNvGrpSpPr>
              <p:nvPr/>
            </p:nvGrpSpPr>
            <p:grpSpPr bwMode="auto">
              <a:xfrm>
                <a:off x="2022" y="1344"/>
                <a:ext cx="548" cy="672"/>
                <a:chOff x="0" y="0"/>
                <a:chExt cx="548" cy="672"/>
              </a:xfrm>
            </p:grpSpPr>
            <p:sp>
              <p:nvSpPr>
                <p:cNvPr id="98408" name="Rectangle 79">
                  <a:extLst>
                    <a:ext uri="{FF2B5EF4-FFF2-40B4-BE49-F238E27FC236}">
                      <a16:creationId xmlns:a16="http://schemas.microsoft.com/office/drawing/2014/main" id="{DC2B0979-0756-4237-9BF2-8BBEAB35368C}"/>
                    </a:ext>
                  </a:extLst>
                </p:cNvPr>
                <p:cNvSpPr>
                  <a:spLocks noChangeArrowheads="1"/>
                </p:cNvSpPr>
                <p:nvPr/>
              </p:nvSpPr>
              <p:spPr bwMode="auto">
                <a:xfrm>
                  <a:off x="43" y="0"/>
                  <a:ext cx="462"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用户参与</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09" name="Rectangle 80">
                  <a:extLst>
                    <a:ext uri="{FF2B5EF4-FFF2-40B4-BE49-F238E27FC236}">
                      <a16:creationId xmlns:a16="http://schemas.microsoft.com/office/drawing/2014/main" id="{AE3F18D2-2EF1-4861-9CE2-00A02C776D3D}"/>
                    </a:ext>
                  </a:extLst>
                </p:cNvPr>
                <p:cNvSpPr>
                  <a:spLocks noChangeArrowheads="1"/>
                </p:cNvSpPr>
                <p:nvPr/>
              </p:nvSpPr>
              <p:spPr bwMode="auto">
                <a:xfrm>
                  <a:off x="0" y="0"/>
                  <a:ext cx="548"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36" name="Group 81">
                <a:extLst>
                  <a:ext uri="{FF2B5EF4-FFF2-40B4-BE49-F238E27FC236}">
                    <a16:creationId xmlns:a16="http://schemas.microsoft.com/office/drawing/2014/main" id="{1A736C28-3E36-418B-9273-2AE19D6B42C9}"/>
                  </a:ext>
                </a:extLst>
              </p:cNvPr>
              <p:cNvGrpSpPr>
                <a:grpSpLocks/>
              </p:cNvGrpSpPr>
              <p:nvPr/>
            </p:nvGrpSpPr>
            <p:grpSpPr bwMode="auto">
              <a:xfrm>
                <a:off x="2570" y="1344"/>
                <a:ext cx="506" cy="672"/>
                <a:chOff x="0" y="0"/>
                <a:chExt cx="506" cy="672"/>
              </a:xfrm>
            </p:grpSpPr>
            <p:sp>
              <p:nvSpPr>
                <p:cNvPr id="98406" name="Rectangle 82">
                  <a:extLst>
                    <a:ext uri="{FF2B5EF4-FFF2-40B4-BE49-F238E27FC236}">
                      <a16:creationId xmlns:a16="http://schemas.microsoft.com/office/drawing/2014/main" id="{FF720404-1E07-4051-9A33-9372A8CC37C0}"/>
                    </a:ext>
                  </a:extLst>
                </p:cNvPr>
                <p:cNvSpPr>
                  <a:spLocks noChangeArrowheads="1"/>
                </p:cNvSpPr>
                <p:nvPr/>
              </p:nvSpPr>
              <p:spPr bwMode="auto">
                <a:xfrm>
                  <a:off x="43" y="0"/>
                  <a:ext cx="420"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快速增长到增幅降低</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07" name="Rectangle 83">
                  <a:extLst>
                    <a:ext uri="{FF2B5EF4-FFF2-40B4-BE49-F238E27FC236}">
                      <a16:creationId xmlns:a16="http://schemas.microsoft.com/office/drawing/2014/main" id="{85D7D0F2-24C6-4E1D-89BD-5CB7BB54740F}"/>
                    </a:ext>
                  </a:extLst>
                </p:cNvPr>
                <p:cNvSpPr>
                  <a:spLocks noChangeArrowheads="1"/>
                </p:cNvSpPr>
                <p:nvPr/>
              </p:nvSpPr>
              <p:spPr bwMode="auto">
                <a:xfrm>
                  <a:off x="0" y="0"/>
                  <a:ext cx="506"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37" name="Group 84">
                <a:extLst>
                  <a:ext uri="{FF2B5EF4-FFF2-40B4-BE49-F238E27FC236}">
                    <a16:creationId xmlns:a16="http://schemas.microsoft.com/office/drawing/2014/main" id="{DB989B03-14D6-4057-85CA-BACD0F7F2474}"/>
                  </a:ext>
                </a:extLst>
              </p:cNvPr>
              <p:cNvGrpSpPr>
                <a:grpSpLocks/>
              </p:cNvGrpSpPr>
              <p:nvPr/>
            </p:nvGrpSpPr>
            <p:grpSpPr bwMode="auto">
              <a:xfrm>
                <a:off x="3076" y="1344"/>
                <a:ext cx="632" cy="672"/>
                <a:chOff x="0" y="0"/>
                <a:chExt cx="632" cy="672"/>
              </a:xfrm>
            </p:grpSpPr>
            <p:sp>
              <p:nvSpPr>
                <p:cNvPr id="98404" name="Rectangle 85">
                  <a:extLst>
                    <a:ext uri="{FF2B5EF4-FFF2-40B4-BE49-F238E27FC236}">
                      <a16:creationId xmlns:a16="http://schemas.microsoft.com/office/drawing/2014/main" id="{CF6B972B-1026-4A37-9579-DB0403866B4B}"/>
                    </a:ext>
                  </a:extLst>
                </p:cNvPr>
                <p:cNvSpPr>
                  <a:spLocks noChangeArrowheads="1"/>
                </p:cNvSpPr>
                <p:nvPr/>
              </p:nvSpPr>
              <p:spPr bwMode="auto">
                <a:xfrm>
                  <a:off x="43" y="0"/>
                  <a:ext cx="546"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集中</a:t>
                  </a:r>
                </a:p>
                <a:p>
                  <a:pPr algn="just">
                    <a:spcBef>
                      <a:spcPct val="0"/>
                    </a:spcBef>
                    <a:buClrTx/>
                    <a:buSzTx/>
                    <a:buFont typeface="Arial" panose="020B0604020202020204" pitchFamily="34" charset="0"/>
                    <a:buNone/>
                  </a:pPr>
                  <a:r>
                    <a:rPr lang="zh-CN" altLang="en-US" sz="1400" b="1">
                      <a:solidFill>
                        <a:srgbClr val="402000"/>
                      </a:solidFill>
                    </a:rPr>
                    <a:t>正式的规划和控制</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05" name="Rectangle 86">
                  <a:extLst>
                    <a:ext uri="{FF2B5EF4-FFF2-40B4-BE49-F238E27FC236}">
                      <a16:creationId xmlns:a16="http://schemas.microsoft.com/office/drawing/2014/main" id="{3A5B6EE6-C585-4463-B9CE-115EA0BAEF6D}"/>
                    </a:ext>
                  </a:extLst>
                </p:cNvPr>
                <p:cNvSpPr>
                  <a:spLocks noChangeArrowheads="1"/>
                </p:cNvSpPr>
                <p:nvPr/>
              </p:nvSpPr>
              <p:spPr bwMode="auto">
                <a:xfrm>
                  <a:off x="0" y="0"/>
                  <a:ext cx="632"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38" name="Group 87">
                <a:extLst>
                  <a:ext uri="{FF2B5EF4-FFF2-40B4-BE49-F238E27FC236}">
                    <a16:creationId xmlns:a16="http://schemas.microsoft.com/office/drawing/2014/main" id="{CE41F393-55EE-47EC-BED7-AE3BA9E44785}"/>
                  </a:ext>
                </a:extLst>
              </p:cNvPr>
              <p:cNvGrpSpPr>
                <a:grpSpLocks/>
              </p:cNvGrpSpPr>
              <p:nvPr/>
            </p:nvGrpSpPr>
            <p:grpSpPr bwMode="auto">
              <a:xfrm>
                <a:off x="3708" y="1344"/>
                <a:ext cx="632" cy="672"/>
                <a:chOff x="0" y="0"/>
                <a:chExt cx="632" cy="672"/>
              </a:xfrm>
            </p:grpSpPr>
            <p:sp>
              <p:nvSpPr>
                <p:cNvPr id="98402" name="Rectangle 88">
                  <a:extLst>
                    <a:ext uri="{FF2B5EF4-FFF2-40B4-BE49-F238E27FC236}">
                      <a16:creationId xmlns:a16="http://schemas.microsoft.com/office/drawing/2014/main" id="{B4CC702F-06D3-4977-A6A7-549AAC758881}"/>
                    </a:ext>
                  </a:extLst>
                </p:cNvPr>
                <p:cNvSpPr>
                  <a:spLocks noChangeArrowheads="1"/>
                </p:cNvSpPr>
                <p:nvPr/>
              </p:nvSpPr>
              <p:spPr bwMode="auto">
                <a:xfrm>
                  <a:off x="43" y="0"/>
                  <a:ext cx="546"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计算机应用</a:t>
                  </a:r>
                </a:p>
                <a:p>
                  <a:pPr algn="just">
                    <a:spcBef>
                      <a:spcPct val="0"/>
                    </a:spcBef>
                    <a:buClrTx/>
                    <a:buSzTx/>
                    <a:buFont typeface="Arial" panose="020B0604020202020204" pitchFamily="34" charset="0"/>
                    <a:buNone/>
                  </a:pPr>
                  <a:r>
                    <a:rPr lang="en-US" altLang="zh-CN" sz="1400" b="1">
                      <a:solidFill>
                        <a:srgbClr val="402000"/>
                      </a:solidFill>
                    </a:rPr>
                    <a:t>DBMS</a:t>
                  </a:r>
                </a:p>
                <a:p>
                  <a:pPr algn="just">
                    <a:spcBef>
                      <a:spcPct val="0"/>
                    </a:spcBef>
                    <a:buClrTx/>
                    <a:buSzTx/>
                    <a:buFont typeface="Arial" panose="020B0604020202020204" pitchFamily="34" charset="0"/>
                    <a:buNone/>
                  </a:pPr>
                  <a:endParaRPr lang="en-US" altLang="zh-CN" sz="1400" b="1">
                    <a:solidFill>
                      <a:srgbClr val="402000"/>
                    </a:solidFill>
                  </a:endParaRPr>
                </a:p>
              </p:txBody>
            </p:sp>
            <p:sp>
              <p:nvSpPr>
                <p:cNvPr id="98403" name="Rectangle 89">
                  <a:extLst>
                    <a:ext uri="{FF2B5EF4-FFF2-40B4-BE49-F238E27FC236}">
                      <a16:creationId xmlns:a16="http://schemas.microsoft.com/office/drawing/2014/main" id="{5796BFDE-8771-4C55-B5BE-B554C0BFCBB6}"/>
                    </a:ext>
                  </a:extLst>
                </p:cNvPr>
                <p:cNvSpPr>
                  <a:spLocks noChangeArrowheads="1"/>
                </p:cNvSpPr>
                <p:nvPr/>
              </p:nvSpPr>
              <p:spPr bwMode="auto">
                <a:xfrm>
                  <a:off x="0" y="0"/>
                  <a:ext cx="632"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39" name="Group 90">
                <a:extLst>
                  <a:ext uri="{FF2B5EF4-FFF2-40B4-BE49-F238E27FC236}">
                    <a16:creationId xmlns:a16="http://schemas.microsoft.com/office/drawing/2014/main" id="{142FA21B-1EAB-4C0F-8148-202AB0BE5965}"/>
                  </a:ext>
                </a:extLst>
              </p:cNvPr>
              <p:cNvGrpSpPr>
                <a:grpSpLocks/>
              </p:cNvGrpSpPr>
              <p:nvPr/>
            </p:nvGrpSpPr>
            <p:grpSpPr bwMode="auto">
              <a:xfrm>
                <a:off x="0" y="2016"/>
                <a:ext cx="380" cy="576"/>
                <a:chOff x="0" y="0"/>
                <a:chExt cx="380" cy="576"/>
              </a:xfrm>
            </p:grpSpPr>
            <p:sp>
              <p:nvSpPr>
                <p:cNvPr id="98400" name="Rectangle 91">
                  <a:extLst>
                    <a:ext uri="{FF2B5EF4-FFF2-40B4-BE49-F238E27FC236}">
                      <a16:creationId xmlns:a16="http://schemas.microsoft.com/office/drawing/2014/main" id="{69713F0D-8486-42B7-BE5A-5E325F5E539F}"/>
                    </a:ext>
                  </a:extLst>
                </p:cNvPr>
                <p:cNvSpPr>
                  <a:spLocks noChangeArrowheads="1"/>
                </p:cNvSpPr>
                <p:nvPr/>
              </p:nvSpPr>
              <p:spPr bwMode="auto">
                <a:xfrm>
                  <a:off x="43" y="0"/>
                  <a:ext cx="29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集成</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401" name="Rectangle 92">
                  <a:extLst>
                    <a:ext uri="{FF2B5EF4-FFF2-40B4-BE49-F238E27FC236}">
                      <a16:creationId xmlns:a16="http://schemas.microsoft.com/office/drawing/2014/main" id="{F7865875-BC7F-4449-9BBE-521ED7F7A120}"/>
                    </a:ext>
                  </a:extLst>
                </p:cNvPr>
                <p:cNvSpPr>
                  <a:spLocks noChangeArrowheads="1"/>
                </p:cNvSpPr>
                <p:nvPr/>
              </p:nvSpPr>
              <p:spPr bwMode="auto">
                <a:xfrm>
                  <a:off x="0" y="0"/>
                  <a:ext cx="38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40" name="Group 93">
                <a:extLst>
                  <a:ext uri="{FF2B5EF4-FFF2-40B4-BE49-F238E27FC236}">
                    <a16:creationId xmlns:a16="http://schemas.microsoft.com/office/drawing/2014/main" id="{9C288843-79EF-4DC6-995D-F60DAE277760}"/>
                  </a:ext>
                </a:extLst>
              </p:cNvPr>
              <p:cNvGrpSpPr>
                <a:grpSpLocks/>
              </p:cNvGrpSpPr>
              <p:nvPr/>
            </p:nvGrpSpPr>
            <p:grpSpPr bwMode="auto">
              <a:xfrm>
                <a:off x="380" y="2016"/>
                <a:ext cx="926" cy="576"/>
                <a:chOff x="0" y="0"/>
                <a:chExt cx="926" cy="576"/>
              </a:xfrm>
            </p:grpSpPr>
            <p:sp>
              <p:nvSpPr>
                <p:cNvPr id="98398" name="Rectangle 94">
                  <a:extLst>
                    <a:ext uri="{FF2B5EF4-FFF2-40B4-BE49-F238E27FC236}">
                      <a16:creationId xmlns:a16="http://schemas.microsoft.com/office/drawing/2014/main" id="{EA3B7673-22D6-4FCA-AE56-9FDB422D8775}"/>
                    </a:ext>
                  </a:extLst>
                </p:cNvPr>
                <p:cNvSpPr>
                  <a:spLocks noChangeArrowheads="1"/>
                </p:cNvSpPr>
                <p:nvPr/>
              </p:nvSpPr>
              <p:spPr bwMode="auto">
                <a:xfrm>
                  <a:off x="43" y="0"/>
                  <a:ext cx="84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信息和通讯技术的发展，信息技术在组织中的普遍应用</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99" name="Rectangle 95">
                  <a:extLst>
                    <a:ext uri="{FF2B5EF4-FFF2-40B4-BE49-F238E27FC236}">
                      <a16:creationId xmlns:a16="http://schemas.microsoft.com/office/drawing/2014/main" id="{4AFB8A3D-C0C5-4C5C-94C4-BECED192E438}"/>
                    </a:ext>
                  </a:extLst>
                </p:cNvPr>
                <p:cNvSpPr>
                  <a:spLocks noChangeArrowheads="1"/>
                </p:cNvSpPr>
                <p:nvPr/>
              </p:nvSpPr>
              <p:spPr bwMode="auto">
                <a:xfrm>
                  <a:off x="0" y="0"/>
                  <a:ext cx="92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41" name="Group 96">
                <a:extLst>
                  <a:ext uri="{FF2B5EF4-FFF2-40B4-BE49-F238E27FC236}">
                    <a16:creationId xmlns:a16="http://schemas.microsoft.com/office/drawing/2014/main" id="{EF34565E-F5B7-4260-95AA-F27B3DB92F36}"/>
                  </a:ext>
                </a:extLst>
              </p:cNvPr>
              <p:cNvGrpSpPr>
                <a:grpSpLocks/>
              </p:cNvGrpSpPr>
              <p:nvPr/>
            </p:nvGrpSpPr>
            <p:grpSpPr bwMode="auto">
              <a:xfrm>
                <a:off x="1306" y="2016"/>
                <a:ext cx="716" cy="576"/>
                <a:chOff x="0" y="0"/>
                <a:chExt cx="716" cy="576"/>
              </a:xfrm>
            </p:grpSpPr>
            <p:sp>
              <p:nvSpPr>
                <p:cNvPr id="98396" name="Rectangle 97">
                  <a:extLst>
                    <a:ext uri="{FF2B5EF4-FFF2-40B4-BE49-F238E27FC236}">
                      <a16:creationId xmlns:a16="http://schemas.microsoft.com/office/drawing/2014/main" id="{F59CBFD3-2C0B-4920-941C-7A6AF0688771}"/>
                    </a:ext>
                  </a:extLst>
                </p:cNvPr>
                <p:cNvSpPr>
                  <a:spLocks noChangeArrowheads="1"/>
                </p:cNvSpPr>
                <p:nvPr/>
              </p:nvSpPr>
              <p:spPr bwMode="auto">
                <a:xfrm>
                  <a:off x="43" y="0"/>
                  <a:ext cx="63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dirty="0">
                      <a:solidFill>
                        <a:srgbClr val="402000"/>
                      </a:solidFill>
                    </a:rPr>
                    <a:t>信息技术分布于组织各部门</a:t>
                  </a:r>
                </a:p>
                <a:p>
                  <a:pPr algn="just">
                    <a:spcBef>
                      <a:spcPct val="0"/>
                    </a:spcBef>
                    <a:buClrTx/>
                    <a:buSzTx/>
                    <a:buFont typeface="Arial" panose="020B0604020202020204" pitchFamily="34" charset="0"/>
                    <a:buNone/>
                  </a:pPr>
                  <a:endParaRPr lang="zh-CN" altLang="en-US" sz="1400" b="1" dirty="0">
                    <a:solidFill>
                      <a:srgbClr val="402000"/>
                    </a:solidFill>
                  </a:endParaRPr>
                </a:p>
              </p:txBody>
            </p:sp>
            <p:sp>
              <p:nvSpPr>
                <p:cNvPr id="98397" name="Rectangle 98">
                  <a:extLst>
                    <a:ext uri="{FF2B5EF4-FFF2-40B4-BE49-F238E27FC236}">
                      <a16:creationId xmlns:a16="http://schemas.microsoft.com/office/drawing/2014/main" id="{2A5D916F-4517-466F-9534-EE96BD89F577}"/>
                    </a:ext>
                  </a:extLst>
                </p:cNvPr>
                <p:cNvSpPr>
                  <a:spLocks noChangeArrowheads="1"/>
                </p:cNvSpPr>
                <p:nvPr/>
              </p:nvSpPr>
              <p:spPr bwMode="auto">
                <a:xfrm>
                  <a:off x="0" y="0"/>
                  <a:ext cx="71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42" name="Group 99">
                <a:extLst>
                  <a:ext uri="{FF2B5EF4-FFF2-40B4-BE49-F238E27FC236}">
                    <a16:creationId xmlns:a16="http://schemas.microsoft.com/office/drawing/2014/main" id="{385CE786-043B-457F-843C-0BA72FE02995}"/>
                  </a:ext>
                </a:extLst>
              </p:cNvPr>
              <p:cNvGrpSpPr>
                <a:grpSpLocks/>
              </p:cNvGrpSpPr>
              <p:nvPr/>
            </p:nvGrpSpPr>
            <p:grpSpPr bwMode="auto">
              <a:xfrm>
                <a:off x="2022" y="2016"/>
                <a:ext cx="548" cy="576"/>
                <a:chOff x="0" y="0"/>
                <a:chExt cx="548" cy="576"/>
              </a:xfrm>
            </p:grpSpPr>
            <p:sp>
              <p:nvSpPr>
                <p:cNvPr id="98394" name="Rectangle 100">
                  <a:extLst>
                    <a:ext uri="{FF2B5EF4-FFF2-40B4-BE49-F238E27FC236}">
                      <a16:creationId xmlns:a16="http://schemas.microsoft.com/office/drawing/2014/main" id="{6DF0214F-BFB2-48C4-AF6F-50C14C33F2D9}"/>
                    </a:ext>
                  </a:extLst>
                </p:cNvPr>
                <p:cNvSpPr>
                  <a:spLocks noChangeArrowheads="1"/>
                </p:cNvSpPr>
                <p:nvPr/>
              </p:nvSpPr>
              <p:spPr bwMode="auto">
                <a:xfrm>
                  <a:off x="43" y="0"/>
                  <a:ext cx="46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用户责任</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95" name="Rectangle 101">
                  <a:extLst>
                    <a:ext uri="{FF2B5EF4-FFF2-40B4-BE49-F238E27FC236}">
                      <a16:creationId xmlns:a16="http://schemas.microsoft.com/office/drawing/2014/main" id="{E86B8AD3-65B3-4D2A-9749-D680D65134A9}"/>
                    </a:ext>
                  </a:extLst>
                </p:cNvPr>
                <p:cNvSpPr>
                  <a:spLocks noChangeArrowheads="1"/>
                </p:cNvSpPr>
                <p:nvPr/>
              </p:nvSpPr>
              <p:spPr bwMode="auto">
                <a:xfrm>
                  <a:off x="0" y="0"/>
                  <a:ext cx="54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43" name="Group 102">
                <a:extLst>
                  <a:ext uri="{FF2B5EF4-FFF2-40B4-BE49-F238E27FC236}">
                    <a16:creationId xmlns:a16="http://schemas.microsoft.com/office/drawing/2014/main" id="{1EBE8E3F-4116-4BC7-AC20-E1E8D3B3F3D3}"/>
                  </a:ext>
                </a:extLst>
              </p:cNvPr>
              <p:cNvGrpSpPr>
                <a:grpSpLocks/>
              </p:cNvGrpSpPr>
              <p:nvPr/>
            </p:nvGrpSpPr>
            <p:grpSpPr bwMode="auto">
              <a:xfrm>
                <a:off x="2570" y="2016"/>
                <a:ext cx="506" cy="576"/>
                <a:chOff x="0" y="0"/>
                <a:chExt cx="506" cy="576"/>
              </a:xfrm>
            </p:grpSpPr>
            <p:sp>
              <p:nvSpPr>
                <p:cNvPr id="98392" name="Rectangle 103">
                  <a:extLst>
                    <a:ext uri="{FF2B5EF4-FFF2-40B4-BE49-F238E27FC236}">
                      <a16:creationId xmlns:a16="http://schemas.microsoft.com/office/drawing/2014/main" id="{A5F611D0-CB96-4317-AA12-DC0110246ACB}"/>
                    </a:ext>
                  </a:extLst>
                </p:cNvPr>
                <p:cNvSpPr>
                  <a:spLocks noChangeArrowheads="1"/>
                </p:cNvSpPr>
                <p:nvPr/>
              </p:nvSpPr>
              <p:spPr bwMode="auto">
                <a:xfrm>
                  <a:off x="43" y="0"/>
                  <a:ext cx="42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又一次大幅增长</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93" name="Rectangle 104">
                  <a:extLst>
                    <a:ext uri="{FF2B5EF4-FFF2-40B4-BE49-F238E27FC236}">
                      <a16:creationId xmlns:a16="http://schemas.microsoft.com/office/drawing/2014/main" id="{5DF9C70E-48A5-4C66-B755-B2871BC41A4D}"/>
                    </a:ext>
                  </a:extLst>
                </p:cNvPr>
                <p:cNvSpPr>
                  <a:spLocks noChangeArrowheads="1"/>
                </p:cNvSpPr>
                <p:nvPr/>
              </p:nvSpPr>
              <p:spPr bwMode="auto">
                <a:xfrm>
                  <a:off x="0" y="0"/>
                  <a:ext cx="50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44" name="Group 105">
                <a:extLst>
                  <a:ext uri="{FF2B5EF4-FFF2-40B4-BE49-F238E27FC236}">
                    <a16:creationId xmlns:a16="http://schemas.microsoft.com/office/drawing/2014/main" id="{B78B640B-3C2F-487D-99DE-977AC66B1A3B}"/>
                  </a:ext>
                </a:extLst>
              </p:cNvPr>
              <p:cNvGrpSpPr>
                <a:grpSpLocks/>
              </p:cNvGrpSpPr>
              <p:nvPr/>
            </p:nvGrpSpPr>
            <p:grpSpPr bwMode="auto">
              <a:xfrm>
                <a:off x="3076" y="2016"/>
                <a:ext cx="632" cy="576"/>
                <a:chOff x="0" y="0"/>
                <a:chExt cx="632" cy="576"/>
              </a:xfrm>
            </p:grpSpPr>
            <p:sp>
              <p:nvSpPr>
                <p:cNvPr id="98390" name="Rectangle 106">
                  <a:extLst>
                    <a:ext uri="{FF2B5EF4-FFF2-40B4-BE49-F238E27FC236}">
                      <a16:creationId xmlns:a16="http://schemas.microsoft.com/office/drawing/2014/main" id="{D7D9CCFB-E4E8-45F6-8A08-EFD8DE9ACB87}"/>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集中/分散</a:t>
                  </a:r>
                </a:p>
                <a:p>
                  <a:pPr algn="just">
                    <a:spcBef>
                      <a:spcPct val="0"/>
                    </a:spcBef>
                    <a:buClrTx/>
                    <a:buSzTx/>
                    <a:buFont typeface="Arial" panose="020B0604020202020204" pitchFamily="34" charset="0"/>
                    <a:buNone/>
                  </a:pPr>
                  <a:r>
                    <a:rPr lang="zh-CN" altLang="en-US" sz="1400" b="1">
                      <a:solidFill>
                        <a:srgbClr val="402000"/>
                      </a:solidFill>
                    </a:rPr>
                    <a:t>规划和控制</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91" name="Rectangle 107">
                  <a:extLst>
                    <a:ext uri="{FF2B5EF4-FFF2-40B4-BE49-F238E27FC236}">
                      <a16:creationId xmlns:a16="http://schemas.microsoft.com/office/drawing/2014/main" id="{8459076D-66F4-4720-B210-5ACDF2ACDAA9}"/>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45" name="Group 108">
                <a:extLst>
                  <a:ext uri="{FF2B5EF4-FFF2-40B4-BE49-F238E27FC236}">
                    <a16:creationId xmlns:a16="http://schemas.microsoft.com/office/drawing/2014/main" id="{26EA6E6B-8CEA-43B5-B1AE-7AB9BEB8CBE5}"/>
                  </a:ext>
                </a:extLst>
              </p:cNvPr>
              <p:cNvGrpSpPr>
                <a:grpSpLocks/>
              </p:cNvGrpSpPr>
              <p:nvPr/>
            </p:nvGrpSpPr>
            <p:grpSpPr bwMode="auto">
              <a:xfrm>
                <a:off x="3708" y="2016"/>
                <a:ext cx="632" cy="576"/>
                <a:chOff x="0" y="0"/>
                <a:chExt cx="632" cy="576"/>
              </a:xfrm>
            </p:grpSpPr>
            <p:sp>
              <p:nvSpPr>
                <p:cNvPr id="98388" name="Rectangle 109">
                  <a:extLst>
                    <a:ext uri="{FF2B5EF4-FFF2-40B4-BE49-F238E27FC236}">
                      <a16:creationId xmlns:a16="http://schemas.microsoft.com/office/drawing/2014/main" id="{098EAC62-D8B7-41D8-9B0C-B30460A3DB53}"/>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en-US" altLang="zh-CN" sz="1400" b="1">
                      <a:solidFill>
                        <a:srgbClr val="402000"/>
                      </a:solidFill>
                    </a:rPr>
                    <a:t>DBMS</a:t>
                  </a:r>
                  <a:r>
                    <a:rPr lang="zh-CN" altLang="en-US" sz="1400" b="1">
                      <a:solidFill>
                        <a:srgbClr val="402000"/>
                      </a:solidFill>
                    </a:rPr>
                    <a:t>和联机应用</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89" name="Rectangle 110">
                  <a:extLst>
                    <a:ext uri="{FF2B5EF4-FFF2-40B4-BE49-F238E27FC236}">
                      <a16:creationId xmlns:a16="http://schemas.microsoft.com/office/drawing/2014/main" id="{6C7BCA30-A0C6-445E-8BEB-7EE698C9EF88}"/>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46" name="Group 111">
                <a:extLst>
                  <a:ext uri="{FF2B5EF4-FFF2-40B4-BE49-F238E27FC236}">
                    <a16:creationId xmlns:a16="http://schemas.microsoft.com/office/drawing/2014/main" id="{ABA7815D-15D8-468B-80E9-C9C94A725F3A}"/>
                  </a:ext>
                </a:extLst>
              </p:cNvPr>
              <p:cNvGrpSpPr>
                <a:grpSpLocks/>
              </p:cNvGrpSpPr>
              <p:nvPr/>
            </p:nvGrpSpPr>
            <p:grpSpPr bwMode="auto">
              <a:xfrm>
                <a:off x="0" y="2592"/>
                <a:ext cx="380" cy="576"/>
                <a:chOff x="0" y="0"/>
                <a:chExt cx="380" cy="576"/>
              </a:xfrm>
            </p:grpSpPr>
            <p:sp>
              <p:nvSpPr>
                <p:cNvPr id="98386" name="Rectangle 112">
                  <a:extLst>
                    <a:ext uri="{FF2B5EF4-FFF2-40B4-BE49-F238E27FC236}">
                      <a16:creationId xmlns:a16="http://schemas.microsoft.com/office/drawing/2014/main" id="{D87838AF-9FE0-485C-AE45-0FCAEA86D7FF}"/>
                    </a:ext>
                  </a:extLst>
                </p:cNvPr>
                <p:cNvSpPr>
                  <a:spLocks noChangeArrowheads="1"/>
                </p:cNvSpPr>
                <p:nvPr/>
              </p:nvSpPr>
              <p:spPr bwMode="auto">
                <a:xfrm>
                  <a:off x="43" y="0"/>
                  <a:ext cx="29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数据管理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87" name="Rectangle 113">
                  <a:extLst>
                    <a:ext uri="{FF2B5EF4-FFF2-40B4-BE49-F238E27FC236}">
                      <a16:creationId xmlns:a16="http://schemas.microsoft.com/office/drawing/2014/main" id="{695E9F8F-FCF6-412E-A066-18DDFBDD0AB8}"/>
                    </a:ext>
                  </a:extLst>
                </p:cNvPr>
                <p:cNvSpPr>
                  <a:spLocks noChangeArrowheads="1"/>
                </p:cNvSpPr>
                <p:nvPr/>
              </p:nvSpPr>
              <p:spPr bwMode="auto">
                <a:xfrm>
                  <a:off x="0" y="0"/>
                  <a:ext cx="38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47" name="Group 114">
                <a:extLst>
                  <a:ext uri="{FF2B5EF4-FFF2-40B4-BE49-F238E27FC236}">
                    <a16:creationId xmlns:a16="http://schemas.microsoft.com/office/drawing/2014/main" id="{ED874524-8B11-44BD-A366-C26DDEBA3BCA}"/>
                  </a:ext>
                </a:extLst>
              </p:cNvPr>
              <p:cNvGrpSpPr>
                <a:grpSpLocks/>
              </p:cNvGrpSpPr>
              <p:nvPr/>
            </p:nvGrpSpPr>
            <p:grpSpPr bwMode="auto">
              <a:xfrm>
                <a:off x="380" y="2592"/>
                <a:ext cx="926" cy="576"/>
                <a:chOff x="0" y="0"/>
                <a:chExt cx="926" cy="576"/>
              </a:xfrm>
            </p:grpSpPr>
            <p:sp>
              <p:nvSpPr>
                <p:cNvPr id="98384" name="Rectangle 115">
                  <a:extLst>
                    <a:ext uri="{FF2B5EF4-FFF2-40B4-BE49-F238E27FC236}">
                      <a16:creationId xmlns:a16="http://schemas.microsoft.com/office/drawing/2014/main" id="{32EC06FA-D7BD-48E7-A13F-5B7943416F26}"/>
                    </a:ext>
                  </a:extLst>
                </p:cNvPr>
                <p:cNvSpPr>
                  <a:spLocks noChangeArrowheads="1"/>
                </p:cNvSpPr>
                <p:nvPr/>
              </p:nvSpPr>
              <p:spPr bwMode="auto">
                <a:xfrm>
                  <a:off x="43" y="0"/>
                  <a:ext cx="84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（数据）信息才是组织的重要资源的认识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85" name="Rectangle 116">
                  <a:extLst>
                    <a:ext uri="{FF2B5EF4-FFF2-40B4-BE49-F238E27FC236}">
                      <a16:creationId xmlns:a16="http://schemas.microsoft.com/office/drawing/2014/main" id="{1C8C8100-6B3D-46D6-8290-D8CEA2ED3E69}"/>
                    </a:ext>
                  </a:extLst>
                </p:cNvPr>
                <p:cNvSpPr>
                  <a:spLocks noChangeArrowheads="1"/>
                </p:cNvSpPr>
                <p:nvPr/>
              </p:nvSpPr>
              <p:spPr bwMode="auto">
                <a:xfrm>
                  <a:off x="0" y="0"/>
                  <a:ext cx="92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48" name="Group 117">
                <a:extLst>
                  <a:ext uri="{FF2B5EF4-FFF2-40B4-BE49-F238E27FC236}">
                    <a16:creationId xmlns:a16="http://schemas.microsoft.com/office/drawing/2014/main" id="{E6BC9E2F-9665-4A7D-9BCE-5B5228849B12}"/>
                  </a:ext>
                </a:extLst>
              </p:cNvPr>
              <p:cNvGrpSpPr>
                <a:grpSpLocks/>
              </p:cNvGrpSpPr>
              <p:nvPr/>
            </p:nvGrpSpPr>
            <p:grpSpPr bwMode="auto">
              <a:xfrm>
                <a:off x="1306" y="2592"/>
                <a:ext cx="716" cy="576"/>
                <a:chOff x="0" y="0"/>
                <a:chExt cx="716" cy="576"/>
              </a:xfrm>
            </p:grpSpPr>
            <p:sp>
              <p:nvSpPr>
                <p:cNvPr id="98382" name="Rectangle 118">
                  <a:extLst>
                    <a:ext uri="{FF2B5EF4-FFF2-40B4-BE49-F238E27FC236}">
                      <a16:creationId xmlns:a16="http://schemas.microsoft.com/office/drawing/2014/main" id="{280D66AC-65F9-4CEC-94DA-7A309F452806}"/>
                    </a:ext>
                  </a:extLst>
                </p:cNvPr>
                <p:cNvSpPr>
                  <a:spLocks noChangeArrowheads="1"/>
                </p:cNvSpPr>
                <p:nvPr/>
              </p:nvSpPr>
              <p:spPr bwMode="auto">
                <a:xfrm>
                  <a:off x="43" y="0"/>
                  <a:ext cx="63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组织的各部门</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83" name="Rectangle 119">
                  <a:extLst>
                    <a:ext uri="{FF2B5EF4-FFF2-40B4-BE49-F238E27FC236}">
                      <a16:creationId xmlns:a16="http://schemas.microsoft.com/office/drawing/2014/main" id="{5B6D2B64-8B6A-4110-B43D-772B047CC946}"/>
                    </a:ext>
                  </a:extLst>
                </p:cNvPr>
                <p:cNvSpPr>
                  <a:spLocks noChangeArrowheads="1"/>
                </p:cNvSpPr>
                <p:nvPr/>
              </p:nvSpPr>
              <p:spPr bwMode="auto">
                <a:xfrm>
                  <a:off x="0" y="0"/>
                  <a:ext cx="71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49" name="Group 120">
                <a:extLst>
                  <a:ext uri="{FF2B5EF4-FFF2-40B4-BE49-F238E27FC236}">
                    <a16:creationId xmlns:a16="http://schemas.microsoft.com/office/drawing/2014/main" id="{02FBC1EC-6B58-4FE6-A0E5-C02993AD67A3}"/>
                  </a:ext>
                </a:extLst>
              </p:cNvPr>
              <p:cNvGrpSpPr>
                <a:grpSpLocks/>
              </p:cNvGrpSpPr>
              <p:nvPr/>
            </p:nvGrpSpPr>
            <p:grpSpPr bwMode="auto">
              <a:xfrm>
                <a:off x="2022" y="2592"/>
                <a:ext cx="548" cy="576"/>
                <a:chOff x="0" y="0"/>
                <a:chExt cx="548" cy="576"/>
              </a:xfrm>
            </p:grpSpPr>
            <p:sp>
              <p:nvSpPr>
                <p:cNvPr id="98380" name="Rectangle 121">
                  <a:extLst>
                    <a:ext uri="{FF2B5EF4-FFF2-40B4-BE49-F238E27FC236}">
                      <a16:creationId xmlns:a16="http://schemas.microsoft.com/office/drawing/2014/main" id="{6037C62D-8F79-4A7C-AE89-B1848747D24C}"/>
                    </a:ext>
                  </a:extLst>
                </p:cNvPr>
                <p:cNvSpPr>
                  <a:spLocks noChangeArrowheads="1"/>
                </p:cNvSpPr>
                <p:nvPr/>
              </p:nvSpPr>
              <p:spPr bwMode="auto">
                <a:xfrm>
                  <a:off x="43" y="0"/>
                  <a:ext cx="46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承担系统运行和开发的责任</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81" name="Rectangle 122">
                  <a:extLst>
                    <a:ext uri="{FF2B5EF4-FFF2-40B4-BE49-F238E27FC236}">
                      <a16:creationId xmlns:a16="http://schemas.microsoft.com/office/drawing/2014/main" id="{75C06FF5-F4CA-4E83-A4EC-34A82EBF04F4}"/>
                    </a:ext>
                  </a:extLst>
                </p:cNvPr>
                <p:cNvSpPr>
                  <a:spLocks noChangeArrowheads="1"/>
                </p:cNvSpPr>
                <p:nvPr/>
              </p:nvSpPr>
              <p:spPr bwMode="auto">
                <a:xfrm>
                  <a:off x="0" y="0"/>
                  <a:ext cx="54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50" name="Group 123">
                <a:extLst>
                  <a:ext uri="{FF2B5EF4-FFF2-40B4-BE49-F238E27FC236}">
                    <a16:creationId xmlns:a16="http://schemas.microsoft.com/office/drawing/2014/main" id="{353ADF27-8365-4E46-9C0D-886301A04146}"/>
                  </a:ext>
                </a:extLst>
              </p:cNvPr>
              <p:cNvGrpSpPr>
                <a:grpSpLocks/>
              </p:cNvGrpSpPr>
              <p:nvPr/>
            </p:nvGrpSpPr>
            <p:grpSpPr bwMode="auto">
              <a:xfrm>
                <a:off x="2570" y="2592"/>
                <a:ext cx="506" cy="576"/>
                <a:chOff x="0" y="0"/>
                <a:chExt cx="506" cy="576"/>
              </a:xfrm>
            </p:grpSpPr>
            <p:sp>
              <p:nvSpPr>
                <p:cNvPr id="98378" name="Rectangle 124">
                  <a:extLst>
                    <a:ext uri="{FF2B5EF4-FFF2-40B4-BE49-F238E27FC236}">
                      <a16:creationId xmlns:a16="http://schemas.microsoft.com/office/drawing/2014/main" id="{CAC37AB0-3B07-4412-B21B-BAB0FDBD234C}"/>
                    </a:ext>
                  </a:extLst>
                </p:cNvPr>
                <p:cNvSpPr>
                  <a:spLocks noChangeArrowheads="1"/>
                </p:cNvSpPr>
                <p:nvPr/>
              </p:nvSpPr>
              <p:spPr bwMode="auto">
                <a:xfrm>
                  <a:off x="43" y="0"/>
                  <a:ext cx="42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稳定增长</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79" name="Rectangle 125">
                  <a:extLst>
                    <a:ext uri="{FF2B5EF4-FFF2-40B4-BE49-F238E27FC236}">
                      <a16:creationId xmlns:a16="http://schemas.microsoft.com/office/drawing/2014/main" id="{28BDA01A-B2A4-4299-8D5B-A11DA831F148}"/>
                    </a:ext>
                  </a:extLst>
                </p:cNvPr>
                <p:cNvSpPr>
                  <a:spLocks noChangeArrowheads="1"/>
                </p:cNvSpPr>
                <p:nvPr/>
              </p:nvSpPr>
              <p:spPr bwMode="auto">
                <a:xfrm>
                  <a:off x="0" y="0"/>
                  <a:ext cx="50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51" name="Group 126">
                <a:extLst>
                  <a:ext uri="{FF2B5EF4-FFF2-40B4-BE49-F238E27FC236}">
                    <a16:creationId xmlns:a16="http://schemas.microsoft.com/office/drawing/2014/main" id="{C544D433-EE89-4E94-A33A-6FA9C5A673C6}"/>
                  </a:ext>
                </a:extLst>
              </p:cNvPr>
              <p:cNvGrpSpPr>
                <a:grpSpLocks/>
              </p:cNvGrpSpPr>
              <p:nvPr/>
            </p:nvGrpSpPr>
            <p:grpSpPr bwMode="auto">
              <a:xfrm>
                <a:off x="3076" y="2592"/>
                <a:ext cx="632" cy="576"/>
                <a:chOff x="0" y="0"/>
                <a:chExt cx="632" cy="576"/>
              </a:xfrm>
            </p:grpSpPr>
            <p:sp>
              <p:nvSpPr>
                <p:cNvPr id="98376" name="Rectangle 127">
                  <a:extLst>
                    <a:ext uri="{FF2B5EF4-FFF2-40B4-BE49-F238E27FC236}">
                      <a16:creationId xmlns:a16="http://schemas.microsoft.com/office/drawing/2014/main" id="{EABE130C-8271-41F6-AF5C-98AC18805863}"/>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分散</a:t>
                  </a:r>
                </a:p>
                <a:p>
                  <a:pPr algn="just">
                    <a:spcBef>
                      <a:spcPct val="0"/>
                    </a:spcBef>
                    <a:buClrTx/>
                    <a:buSzTx/>
                    <a:buFont typeface="Arial" panose="020B0604020202020204" pitchFamily="34" charset="0"/>
                    <a:buNone/>
                  </a:pPr>
                  <a:r>
                    <a:rPr lang="zh-CN" altLang="en-US" sz="1400" b="1">
                      <a:solidFill>
                        <a:srgbClr val="402000"/>
                      </a:solidFill>
                    </a:rPr>
                    <a:t>共享数据</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77" name="Rectangle 128">
                  <a:extLst>
                    <a:ext uri="{FF2B5EF4-FFF2-40B4-BE49-F238E27FC236}">
                      <a16:creationId xmlns:a16="http://schemas.microsoft.com/office/drawing/2014/main" id="{5D13EC22-E0DA-4F00-B908-FC24E021699F}"/>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52" name="Group 129">
                <a:extLst>
                  <a:ext uri="{FF2B5EF4-FFF2-40B4-BE49-F238E27FC236}">
                    <a16:creationId xmlns:a16="http://schemas.microsoft.com/office/drawing/2014/main" id="{A6C2B53E-CC67-4958-882F-9C0547905F51}"/>
                  </a:ext>
                </a:extLst>
              </p:cNvPr>
              <p:cNvGrpSpPr>
                <a:grpSpLocks/>
              </p:cNvGrpSpPr>
              <p:nvPr/>
            </p:nvGrpSpPr>
            <p:grpSpPr bwMode="auto">
              <a:xfrm>
                <a:off x="3708" y="2592"/>
                <a:ext cx="632" cy="576"/>
                <a:chOff x="0" y="0"/>
                <a:chExt cx="632" cy="576"/>
              </a:xfrm>
            </p:grpSpPr>
            <p:sp>
              <p:nvSpPr>
                <p:cNvPr id="98374" name="Rectangle 130">
                  <a:extLst>
                    <a:ext uri="{FF2B5EF4-FFF2-40B4-BE49-F238E27FC236}">
                      <a16:creationId xmlns:a16="http://schemas.microsoft.com/office/drawing/2014/main" id="{DAFCFA48-E2AD-4543-B68A-A1A2EDD05CBE}"/>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分布式网络</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75" name="Rectangle 131">
                  <a:extLst>
                    <a:ext uri="{FF2B5EF4-FFF2-40B4-BE49-F238E27FC236}">
                      <a16:creationId xmlns:a16="http://schemas.microsoft.com/office/drawing/2014/main" id="{0FD5042D-3FC9-418D-97C5-51AE8E674F69}"/>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53" name="Group 132">
                <a:extLst>
                  <a:ext uri="{FF2B5EF4-FFF2-40B4-BE49-F238E27FC236}">
                    <a16:creationId xmlns:a16="http://schemas.microsoft.com/office/drawing/2014/main" id="{71DFACA5-A8D3-40E2-B476-25B3B8B1F996}"/>
                  </a:ext>
                </a:extLst>
              </p:cNvPr>
              <p:cNvGrpSpPr>
                <a:grpSpLocks/>
              </p:cNvGrpSpPr>
              <p:nvPr/>
            </p:nvGrpSpPr>
            <p:grpSpPr bwMode="auto">
              <a:xfrm>
                <a:off x="0" y="3168"/>
                <a:ext cx="380" cy="576"/>
                <a:chOff x="0" y="0"/>
                <a:chExt cx="380" cy="576"/>
              </a:xfrm>
            </p:grpSpPr>
            <p:sp>
              <p:nvSpPr>
                <p:cNvPr id="98372" name="Rectangle 133">
                  <a:extLst>
                    <a:ext uri="{FF2B5EF4-FFF2-40B4-BE49-F238E27FC236}">
                      <a16:creationId xmlns:a16="http://schemas.microsoft.com/office/drawing/2014/main" id="{522AE365-5550-4518-BB06-2273DF63E05D}"/>
                    </a:ext>
                  </a:extLst>
                </p:cNvPr>
                <p:cNvSpPr>
                  <a:spLocks noChangeArrowheads="1"/>
                </p:cNvSpPr>
                <p:nvPr/>
              </p:nvSpPr>
              <p:spPr bwMode="auto">
                <a:xfrm>
                  <a:off x="43" y="0"/>
                  <a:ext cx="29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成熟</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73" name="Rectangle 134">
                  <a:extLst>
                    <a:ext uri="{FF2B5EF4-FFF2-40B4-BE49-F238E27FC236}">
                      <a16:creationId xmlns:a16="http://schemas.microsoft.com/office/drawing/2014/main" id="{91549410-F88C-4FCE-BF3F-779592BF9075}"/>
                    </a:ext>
                  </a:extLst>
                </p:cNvPr>
                <p:cNvSpPr>
                  <a:spLocks noChangeArrowheads="1"/>
                </p:cNvSpPr>
                <p:nvPr/>
              </p:nvSpPr>
              <p:spPr bwMode="auto">
                <a:xfrm>
                  <a:off x="0" y="0"/>
                  <a:ext cx="38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54" name="Group 135">
                <a:extLst>
                  <a:ext uri="{FF2B5EF4-FFF2-40B4-BE49-F238E27FC236}">
                    <a16:creationId xmlns:a16="http://schemas.microsoft.com/office/drawing/2014/main" id="{1DB0FF3B-11E9-458B-BE64-D90693A934A4}"/>
                  </a:ext>
                </a:extLst>
              </p:cNvPr>
              <p:cNvGrpSpPr>
                <a:grpSpLocks/>
              </p:cNvGrpSpPr>
              <p:nvPr/>
            </p:nvGrpSpPr>
            <p:grpSpPr bwMode="auto">
              <a:xfrm>
                <a:off x="380" y="3168"/>
                <a:ext cx="926" cy="576"/>
                <a:chOff x="0" y="0"/>
                <a:chExt cx="926" cy="576"/>
              </a:xfrm>
            </p:grpSpPr>
            <p:sp>
              <p:nvSpPr>
                <p:cNvPr id="98370" name="Rectangle 136">
                  <a:extLst>
                    <a:ext uri="{FF2B5EF4-FFF2-40B4-BE49-F238E27FC236}">
                      <a16:creationId xmlns:a16="http://schemas.microsoft.com/office/drawing/2014/main" id="{1441A416-950E-496B-8A9A-62770B14DC03}"/>
                    </a:ext>
                  </a:extLst>
                </p:cNvPr>
                <p:cNvSpPr>
                  <a:spLocks noChangeArrowheads="1"/>
                </p:cNvSpPr>
                <p:nvPr/>
              </p:nvSpPr>
              <p:spPr bwMode="auto">
                <a:xfrm>
                  <a:off x="43" y="0"/>
                  <a:ext cx="84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信息管理观念和信息、通讯技术的完善和发展</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71" name="Rectangle 137">
                  <a:extLst>
                    <a:ext uri="{FF2B5EF4-FFF2-40B4-BE49-F238E27FC236}">
                      <a16:creationId xmlns:a16="http://schemas.microsoft.com/office/drawing/2014/main" id="{D4EA4BCE-7BF4-454B-B132-40230A335C62}"/>
                    </a:ext>
                  </a:extLst>
                </p:cNvPr>
                <p:cNvSpPr>
                  <a:spLocks noChangeArrowheads="1"/>
                </p:cNvSpPr>
                <p:nvPr/>
              </p:nvSpPr>
              <p:spPr bwMode="auto">
                <a:xfrm>
                  <a:off x="0" y="0"/>
                  <a:ext cx="92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55" name="Group 138">
                <a:extLst>
                  <a:ext uri="{FF2B5EF4-FFF2-40B4-BE49-F238E27FC236}">
                    <a16:creationId xmlns:a16="http://schemas.microsoft.com/office/drawing/2014/main" id="{C2FB6DE2-E48F-4457-BF14-53EBD104D921}"/>
                  </a:ext>
                </a:extLst>
              </p:cNvPr>
              <p:cNvGrpSpPr>
                <a:grpSpLocks/>
              </p:cNvGrpSpPr>
              <p:nvPr/>
            </p:nvGrpSpPr>
            <p:grpSpPr bwMode="auto">
              <a:xfrm>
                <a:off x="1306" y="3168"/>
                <a:ext cx="716" cy="576"/>
                <a:chOff x="0" y="0"/>
                <a:chExt cx="716" cy="576"/>
              </a:xfrm>
            </p:grpSpPr>
            <p:sp>
              <p:nvSpPr>
                <p:cNvPr id="98368" name="Rectangle 139">
                  <a:extLst>
                    <a:ext uri="{FF2B5EF4-FFF2-40B4-BE49-F238E27FC236}">
                      <a16:creationId xmlns:a16="http://schemas.microsoft.com/office/drawing/2014/main" id="{C648B0AC-5620-4F33-9941-763C8B281BE4}"/>
                    </a:ext>
                  </a:extLst>
                </p:cNvPr>
                <p:cNvSpPr>
                  <a:spLocks noChangeArrowheads="1"/>
                </p:cNvSpPr>
                <p:nvPr/>
              </p:nvSpPr>
              <p:spPr bwMode="auto">
                <a:xfrm>
                  <a:off x="43" y="0"/>
                  <a:ext cx="63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组织的所有部门</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69" name="Rectangle 140">
                  <a:extLst>
                    <a:ext uri="{FF2B5EF4-FFF2-40B4-BE49-F238E27FC236}">
                      <a16:creationId xmlns:a16="http://schemas.microsoft.com/office/drawing/2014/main" id="{ABF385EC-4016-445A-9203-47952B128047}"/>
                    </a:ext>
                  </a:extLst>
                </p:cNvPr>
                <p:cNvSpPr>
                  <a:spLocks noChangeArrowheads="1"/>
                </p:cNvSpPr>
                <p:nvPr/>
              </p:nvSpPr>
              <p:spPr bwMode="auto">
                <a:xfrm>
                  <a:off x="0" y="0"/>
                  <a:ext cx="71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56" name="Group 141">
                <a:extLst>
                  <a:ext uri="{FF2B5EF4-FFF2-40B4-BE49-F238E27FC236}">
                    <a16:creationId xmlns:a16="http://schemas.microsoft.com/office/drawing/2014/main" id="{C9A1C2F7-03FF-4FA2-99C4-6CC897F180A0}"/>
                  </a:ext>
                </a:extLst>
              </p:cNvPr>
              <p:cNvGrpSpPr>
                <a:grpSpLocks/>
              </p:cNvGrpSpPr>
              <p:nvPr/>
            </p:nvGrpSpPr>
            <p:grpSpPr bwMode="auto">
              <a:xfrm>
                <a:off x="2022" y="3168"/>
                <a:ext cx="548" cy="576"/>
                <a:chOff x="0" y="0"/>
                <a:chExt cx="548" cy="576"/>
              </a:xfrm>
            </p:grpSpPr>
            <p:sp>
              <p:nvSpPr>
                <p:cNvPr id="98366" name="Rectangle 142">
                  <a:extLst>
                    <a:ext uri="{FF2B5EF4-FFF2-40B4-BE49-F238E27FC236}">
                      <a16:creationId xmlns:a16="http://schemas.microsoft.com/office/drawing/2014/main" id="{9F58C444-945A-442E-9BFB-0AE88FD098A7}"/>
                    </a:ext>
                  </a:extLst>
                </p:cNvPr>
                <p:cNvSpPr>
                  <a:spLocks noChangeArrowheads="1"/>
                </p:cNvSpPr>
                <p:nvPr/>
              </p:nvSpPr>
              <p:spPr bwMode="auto">
                <a:xfrm>
                  <a:off x="43" y="0"/>
                  <a:ext cx="46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dirty="0">
                      <a:solidFill>
                        <a:srgbClr val="402000"/>
                      </a:solidFill>
                    </a:rPr>
                    <a:t>用户和信息技术人员的融合</a:t>
                  </a:r>
                </a:p>
                <a:p>
                  <a:pPr algn="just">
                    <a:spcBef>
                      <a:spcPct val="0"/>
                    </a:spcBef>
                    <a:buClrTx/>
                    <a:buSzTx/>
                    <a:buFont typeface="Arial" panose="020B0604020202020204" pitchFamily="34" charset="0"/>
                    <a:buNone/>
                  </a:pPr>
                  <a:endParaRPr lang="zh-CN" altLang="en-US" sz="1400" b="1" dirty="0">
                    <a:solidFill>
                      <a:srgbClr val="402000"/>
                    </a:solidFill>
                  </a:endParaRPr>
                </a:p>
              </p:txBody>
            </p:sp>
            <p:sp>
              <p:nvSpPr>
                <p:cNvPr id="98367" name="Rectangle 143">
                  <a:extLst>
                    <a:ext uri="{FF2B5EF4-FFF2-40B4-BE49-F238E27FC236}">
                      <a16:creationId xmlns:a16="http://schemas.microsoft.com/office/drawing/2014/main" id="{14068406-ABC4-4AF4-A3D5-D9184C1E225F}"/>
                    </a:ext>
                  </a:extLst>
                </p:cNvPr>
                <p:cNvSpPr>
                  <a:spLocks noChangeArrowheads="1"/>
                </p:cNvSpPr>
                <p:nvPr/>
              </p:nvSpPr>
              <p:spPr bwMode="auto">
                <a:xfrm>
                  <a:off x="0" y="0"/>
                  <a:ext cx="54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57" name="Group 144">
                <a:extLst>
                  <a:ext uri="{FF2B5EF4-FFF2-40B4-BE49-F238E27FC236}">
                    <a16:creationId xmlns:a16="http://schemas.microsoft.com/office/drawing/2014/main" id="{9E95DE68-FD9D-4786-9776-398350DD088E}"/>
                  </a:ext>
                </a:extLst>
              </p:cNvPr>
              <p:cNvGrpSpPr>
                <a:grpSpLocks/>
              </p:cNvGrpSpPr>
              <p:nvPr/>
            </p:nvGrpSpPr>
            <p:grpSpPr bwMode="auto">
              <a:xfrm>
                <a:off x="2570" y="3168"/>
                <a:ext cx="506" cy="576"/>
                <a:chOff x="0" y="0"/>
                <a:chExt cx="506" cy="576"/>
              </a:xfrm>
            </p:grpSpPr>
            <p:sp>
              <p:nvSpPr>
                <p:cNvPr id="98364" name="Rectangle 145">
                  <a:extLst>
                    <a:ext uri="{FF2B5EF4-FFF2-40B4-BE49-F238E27FC236}">
                      <a16:creationId xmlns:a16="http://schemas.microsoft.com/office/drawing/2014/main" id="{98C1B857-27C1-43E8-9EA3-CF0727BE565D}"/>
                    </a:ext>
                  </a:extLst>
                </p:cNvPr>
                <p:cNvSpPr>
                  <a:spLocks noChangeArrowheads="1"/>
                </p:cNvSpPr>
                <p:nvPr/>
              </p:nvSpPr>
              <p:spPr bwMode="auto">
                <a:xfrm>
                  <a:off x="43" y="0"/>
                  <a:ext cx="42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稳定增长</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65" name="Rectangle 146">
                  <a:extLst>
                    <a:ext uri="{FF2B5EF4-FFF2-40B4-BE49-F238E27FC236}">
                      <a16:creationId xmlns:a16="http://schemas.microsoft.com/office/drawing/2014/main" id="{D7A31624-4032-426B-A69F-DE3126C2D666}"/>
                    </a:ext>
                  </a:extLst>
                </p:cNvPr>
                <p:cNvSpPr>
                  <a:spLocks noChangeArrowheads="1"/>
                </p:cNvSpPr>
                <p:nvPr/>
              </p:nvSpPr>
              <p:spPr bwMode="auto">
                <a:xfrm>
                  <a:off x="0" y="0"/>
                  <a:ext cx="50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58" name="Group 147">
                <a:extLst>
                  <a:ext uri="{FF2B5EF4-FFF2-40B4-BE49-F238E27FC236}">
                    <a16:creationId xmlns:a16="http://schemas.microsoft.com/office/drawing/2014/main" id="{7429D221-9481-42E7-B014-2EBB3663F68C}"/>
                  </a:ext>
                </a:extLst>
              </p:cNvPr>
              <p:cNvGrpSpPr>
                <a:grpSpLocks/>
              </p:cNvGrpSpPr>
              <p:nvPr/>
            </p:nvGrpSpPr>
            <p:grpSpPr bwMode="auto">
              <a:xfrm>
                <a:off x="3076" y="3168"/>
                <a:ext cx="632" cy="576"/>
                <a:chOff x="0" y="0"/>
                <a:chExt cx="632" cy="576"/>
              </a:xfrm>
            </p:grpSpPr>
            <p:sp>
              <p:nvSpPr>
                <p:cNvPr id="98362" name="Rectangle 148">
                  <a:extLst>
                    <a:ext uri="{FF2B5EF4-FFF2-40B4-BE49-F238E27FC236}">
                      <a16:creationId xmlns:a16="http://schemas.microsoft.com/office/drawing/2014/main" id="{6AC71377-1C9E-4D77-8B01-DE9F2FB1E648}"/>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数据资源</a:t>
                  </a:r>
                </a:p>
                <a:p>
                  <a:pPr algn="just">
                    <a:spcBef>
                      <a:spcPct val="0"/>
                    </a:spcBef>
                    <a:buClrTx/>
                    <a:buSzTx/>
                    <a:buFont typeface="Arial" panose="020B0604020202020204" pitchFamily="34" charset="0"/>
                    <a:buNone/>
                  </a:pPr>
                  <a:r>
                    <a:rPr lang="zh-CN" altLang="en-US" sz="1400" b="1">
                      <a:solidFill>
                        <a:srgbClr val="402000"/>
                      </a:solidFill>
                    </a:rPr>
                    <a:t>战略规划</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63" name="Rectangle 149">
                  <a:extLst>
                    <a:ext uri="{FF2B5EF4-FFF2-40B4-BE49-F238E27FC236}">
                      <a16:creationId xmlns:a16="http://schemas.microsoft.com/office/drawing/2014/main" id="{4397D7D2-87EA-487F-8DC7-3A78C182592F}"/>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8359" name="Group 150">
                <a:extLst>
                  <a:ext uri="{FF2B5EF4-FFF2-40B4-BE49-F238E27FC236}">
                    <a16:creationId xmlns:a16="http://schemas.microsoft.com/office/drawing/2014/main" id="{95C897F3-B315-4C26-B722-8D60FA6FDA81}"/>
                  </a:ext>
                </a:extLst>
              </p:cNvPr>
              <p:cNvGrpSpPr>
                <a:grpSpLocks/>
              </p:cNvGrpSpPr>
              <p:nvPr/>
            </p:nvGrpSpPr>
            <p:grpSpPr bwMode="auto">
              <a:xfrm>
                <a:off x="3708" y="3168"/>
                <a:ext cx="632" cy="576"/>
                <a:chOff x="0" y="0"/>
                <a:chExt cx="632" cy="576"/>
              </a:xfrm>
            </p:grpSpPr>
            <p:sp>
              <p:nvSpPr>
                <p:cNvPr id="98360" name="Rectangle 151">
                  <a:extLst>
                    <a:ext uri="{FF2B5EF4-FFF2-40B4-BE49-F238E27FC236}">
                      <a16:creationId xmlns:a16="http://schemas.microsoft.com/office/drawing/2014/main" id="{78133823-D50B-497E-AC6D-DF5F3E7F045C}"/>
                    </a:ext>
                  </a:extLst>
                </p:cNvPr>
                <p:cNvSpPr>
                  <a:spLocks noChangeArrowheads="1"/>
                </p:cNvSpPr>
                <p:nvPr/>
              </p:nvSpPr>
              <p:spPr bwMode="auto">
                <a:xfrm>
                  <a:off x="43" y="0"/>
                  <a:ext cx="5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数据资源管理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8361" name="Rectangle 152">
                  <a:extLst>
                    <a:ext uri="{FF2B5EF4-FFF2-40B4-BE49-F238E27FC236}">
                      <a16:creationId xmlns:a16="http://schemas.microsoft.com/office/drawing/2014/main" id="{9045CE3E-D7DE-4926-A453-9857AB6D19C0}"/>
                    </a:ext>
                  </a:extLst>
                </p:cNvPr>
                <p:cNvSpPr>
                  <a:spLocks noChangeArrowheads="1"/>
                </p:cNvSpPr>
                <p:nvPr/>
              </p:nvSpPr>
              <p:spPr bwMode="auto">
                <a:xfrm>
                  <a:off x="0" y="0"/>
                  <a:ext cx="6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sp>
          <p:nvSpPr>
            <p:cNvPr id="98310" name="Rectangle 153">
              <a:extLst>
                <a:ext uri="{FF2B5EF4-FFF2-40B4-BE49-F238E27FC236}">
                  <a16:creationId xmlns:a16="http://schemas.microsoft.com/office/drawing/2014/main" id="{9A691792-59CD-4BC1-BBB9-41B745AEC943}"/>
                </a:ext>
              </a:extLst>
            </p:cNvPr>
            <p:cNvSpPr>
              <a:spLocks noChangeArrowheads="1"/>
            </p:cNvSpPr>
            <p:nvPr/>
          </p:nvSpPr>
          <p:spPr bwMode="auto">
            <a:xfrm>
              <a:off x="0" y="0"/>
              <a:ext cx="4346" cy="3750"/>
            </a:xfrm>
            <a:prstGeom prst="rect">
              <a:avLst/>
            </a:prstGeom>
            <a:noFill/>
            <a:ln w="9525">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a:extLst>
              <a:ext uri="{FF2B5EF4-FFF2-40B4-BE49-F238E27FC236}">
                <a16:creationId xmlns:a16="http://schemas.microsoft.com/office/drawing/2014/main" id="{0B235ED3-0AFB-4AD3-B1FF-9F1B52C8022C}"/>
              </a:ext>
            </a:extLst>
          </p:cNvPr>
          <p:cNvSpPr>
            <a:spLocks noGrp="1" noChangeArrowheads="1"/>
          </p:cNvSpPr>
          <p:nvPr>
            <p:ph type="body" idx="4294967295"/>
          </p:nvPr>
        </p:nvSpPr>
        <p:spPr>
          <a:xfrm>
            <a:off x="609600" y="304800"/>
            <a:ext cx="8229600" cy="6248400"/>
          </a:xfrm>
        </p:spPr>
        <p:txBody>
          <a:bodyPr/>
          <a:lstStyle/>
          <a:p>
            <a:pPr algn="just" eaLnBrk="1" hangingPunct="1">
              <a:buFont typeface="Monotype Sorts" pitchFamily="2" charset="2"/>
              <a:buNone/>
            </a:pPr>
            <a:r>
              <a:rPr lang="zh-CN" altLang="en-US" sz="2400" b="1" dirty="0"/>
              <a:t>    马钱德和霍顿的五阶段划分</a:t>
            </a:r>
          </a:p>
          <a:p>
            <a:pPr algn="just" eaLnBrk="1" hangingPunct="1">
              <a:buFont typeface="Monotype Sorts" pitchFamily="2" charset="2"/>
              <a:buNone/>
            </a:pPr>
            <a:endParaRPr lang="zh-CN" altLang="en-US" sz="2400" b="1" dirty="0"/>
          </a:p>
          <a:p>
            <a:pPr algn="just" eaLnBrk="1" hangingPunct="1">
              <a:buFont typeface="Monotype Sorts" pitchFamily="2" charset="2"/>
              <a:buNone/>
            </a:pPr>
            <a:endParaRPr lang="zh-CN" altLang="en-US" dirty="0"/>
          </a:p>
        </p:txBody>
      </p:sp>
      <p:grpSp>
        <p:nvGrpSpPr>
          <p:cNvPr id="99331" name="Group 3">
            <a:extLst>
              <a:ext uri="{FF2B5EF4-FFF2-40B4-BE49-F238E27FC236}">
                <a16:creationId xmlns:a16="http://schemas.microsoft.com/office/drawing/2014/main" id="{D904BBB0-8D70-4094-B354-A1114F70ABDD}"/>
              </a:ext>
            </a:extLst>
          </p:cNvPr>
          <p:cNvGrpSpPr>
            <a:grpSpLocks/>
          </p:cNvGrpSpPr>
          <p:nvPr/>
        </p:nvGrpSpPr>
        <p:grpSpPr bwMode="auto">
          <a:xfrm>
            <a:off x="952500" y="1124744"/>
            <a:ext cx="7543800" cy="5638800"/>
            <a:chOff x="0" y="0"/>
            <a:chExt cx="4549" cy="3366"/>
          </a:xfrm>
        </p:grpSpPr>
        <p:grpSp>
          <p:nvGrpSpPr>
            <p:cNvPr id="99332" name="Group 4">
              <a:extLst>
                <a:ext uri="{FF2B5EF4-FFF2-40B4-BE49-F238E27FC236}">
                  <a16:creationId xmlns:a16="http://schemas.microsoft.com/office/drawing/2014/main" id="{EAA18957-2750-42AE-A9F0-986E333B9537}"/>
                </a:ext>
              </a:extLst>
            </p:cNvPr>
            <p:cNvGrpSpPr>
              <a:grpSpLocks/>
            </p:cNvGrpSpPr>
            <p:nvPr/>
          </p:nvGrpSpPr>
          <p:grpSpPr bwMode="auto">
            <a:xfrm>
              <a:off x="3" y="3"/>
              <a:ext cx="4543" cy="3360"/>
              <a:chOff x="0" y="0"/>
              <a:chExt cx="4543" cy="3360"/>
            </a:xfrm>
          </p:grpSpPr>
          <p:grpSp>
            <p:nvGrpSpPr>
              <p:cNvPr id="99334" name="Group 5">
                <a:extLst>
                  <a:ext uri="{FF2B5EF4-FFF2-40B4-BE49-F238E27FC236}">
                    <a16:creationId xmlns:a16="http://schemas.microsoft.com/office/drawing/2014/main" id="{9B67C621-C11D-41B9-9095-A6DB7CE2F239}"/>
                  </a:ext>
                </a:extLst>
              </p:cNvPr>
              <p:cNvGrpSpPr>
                <a:grpSpLocks/>
              </p:cNvGrpSpPr>
              <p:nvPr/>
            </p:nvGrpSpPr>
            <p:grpSpPr bwMode="auto">
              <a:xfrm>
                <a:off x="0" y="0"/>
                <a:ext cx="676" cy="384"/>
                <a:chOff x="0" y="0"/>
                <a:chExt cx="676" cy="384"/>
              </a:xfrm>
            </p:grpSpPr>
            <p:sp>
              <p:nvSpPr>
                <p:cNvPr id="99458" name="Rectangle 6">
                  <a:extLst>
                    <a:ext uri="{FF2B5EF4-FFF2-40B4-BE49-F238E27FC236}">
                      <a16:creationId xmlns:a16="http://schemas.microsoft.com/office/drawing/2014/main" id="{E7BD5161-7DD0-4386-8602-2B5C9890B74B}"/>
                    </a:ext>
                  </a:extLst>
                </p:cNvPr>
                <p:cNvSpPr>
                  <a:spLocks noChangeArrowheads="1"/>
                </p:cNvSpPr>
                <p:nvPr/>
              </p:nvSpPr>
              <p:spPr bwMode="auto">
                <a:xfrm>
                  <a:off x="43" y="0"/>
                  <a:ext cx="59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发展阶段</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59" name="Rectangle 7">
                  <a:extLst>
                    <a:ext uri="{FF2B5EF4-FFF2-40B4-BE49-F238E27FC236}">
                      <a16:creationId xmlns:a16="http://schemas.microsoft.com/office/drawing/2014/main" id="{1DD6F6A1-E83B-4A18-A0F3-C04DF8E0F3EF}"/>
                    </a:ext>
                  </a:extLst>
                </p:cNvPr>
                <p:cNvSpPr>
                  <a:spLocks noChangeArrowheads="1"/>
                </p:cNvSpPr>
                <p:nvPr/>
              </p:nvSpPr>
              <p:spPr bwMode="auto">
                <a:xfrm>
                  <a:off x="0" y="0"/>
                  <a:ext cx="676"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35" name="Group 8">
                <a:extLst>
                  <a:ext uri="{FF2B5EF4-FFF2-40B4-BE49-F238E27FC236}">
                    <a16:creationId xmlns:a16="http://schemas.microsoft.com/office/drawing/2014/main" id="{D6F6D496-32A2-41B4-9A9E-AB2E63C1D1BF}"/>
                  </a:ext>
                </a:extLst>
              </p:cNvPr>
              <p:cNvGrpSpPr>
                <a:grpSpLocks/>
              </p:cNvGrpSpPr>
              <p:nvPr/>
            </p:nvGrpSpPr>
            <p:grpSpPr bwMode="auto">
              <a:xfrm>
                <a:off x="676" y="0"/>
                <a:ext cx="547" cy="384"/>
                <a:chOff x="0" y="0"/>
                <a:chExt cx="547" cy="384"/>
              </a:xfrm>
            </p:grpSpPr>
            <p:sp>
              <p:nvSpPr>
                <p:cNvPr id="99456" name="Rectangle 9">
                  <a:extLst>
                    <a:ext uri="{FF2B5EF4-FFF2-40B4-BE49-F238E27FC236}">
                      <a16:creationId xmlns:a16="http://schemas.microsoft.com/office/drawing/2014/main" id="{42E09E13-3463-4184-8D04-F6EBED189B89}"/>
                    </a:ext>
                  </a:extLst>
                </p:cNvPr>
                <p:cNvSpPr>
                  <a:spLocks noChangeArrowheads="1"/>
                </p:cNvSpPr>
                <p:nvPr/>
              </p:nvSpPr>
              <p:spPr bwMode="auto">
                <a:xfrm>
                  <a:off x="43" y="0"/>
                  <a:ext cx="461"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重点问题</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57" name="Rectangle 10">
                  <a:extLst>
                    <a:ext uri="{FF2B5EF4-FFF2-40B4-BE49-F238E27FC236}">
                      <a16:creationId xmlns:a16="http://schemas.microsoft.com/office/drawing/2014/main" id="{91DF0992-CC3C-48B9-BCCD-4D43C983DD85}"/>
                    </a:ext>
                  </a:extLst>
                </p:cNvPr>
                <p:cNvSpPr>
                  <a:spLocks noChangeArrowheads="1"/>
                </p:cNvSpPr>
                <p:nvPr/>
              </p:nvSpPr>
              <p:spPr bwMode="auto">
                <a:xfrm>
                  <a:off x="0" y="0"/>
                  <a:ext cx="547"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36" name="Group 11">
                <a:extLst>
                  <a:ext uri="{FF2B5EF4-FFF2-40B4-BE49-F238E27FC236}">
                    <a16:creationId xmlns:a16="http://schemas.microsoft.com/office/drawing/2014/main" id="{20776AD4-81CE-4C9F-B9F6-3C9B2C9615FB}"/>
                  </a:ext>
                </a:extLst>
              </p:cNvPr>
              <p:cNvGrpSpPr>
                <a:grpSpLocks/>
              </p:cNvGrpSpPr>
              <p:nvPr/>
            </p:nvGrpSpPr>
            <p:grpSpPr bwMode="auto">
              <a:xfrm>
                <a:off x="1223" y="0"/>
                <a:ext cx="752" cy="384"/>
                <a:chOff x="0" y="0"/>
                <a:chExt cx="752" cy="384"/>
              </a:xfrm>
            </p:grpSpPr>
            <p:sp>
              <p:nvSpPr>
                <p:cNvPr id="99454" name="Rectangle 12">
                  <a:extLst>
                    <a:ext uri="{FF2B5EF4-FFF2-40B4-BE49-F238E27FC236}">
                      <a16:creationId xmlns:a16="http://schemas.microsoft.com/office/drawing/2014/main" id="{CCBA12D2-FEBC-4453-BC53-7AF7F2A3C7E7}"/>
                    </a:ext>
                  </a:extLst>
                </p:cNvPr>
                <p:cNvSpPr>
                  <a:spLocks noChangeArrowheads="1"/>
                </p:cNvSpPr>
                <p:nvPr/>
              </p:nvSpPr>
              <p:spPr bwMode="auto">
                <a:xfrm>
                  <a:off x="43" y="0"/>
                  <a:ext cx="666"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媒体与内容</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55" name="Rectangle 13">
                  <a:extLst>
                    <a:ext uri="{FF2B5EF4-FFF2-40B4-BE49-F238E27FC236}">
                      <a16:creationId xmlns:a16="http://schemas.microsoft.com/office/drawing/2014/main" id="{78F95692-A7E9-4D89-B0EF-A6C6CAB85FE4}"/>
                    </a:ext>
                  </a:extLst>
                </p:cNvPr>
                <p:cNvSpPr>
                  <a:spLocks noChangeArrowheads="1"/>
                </p:cNvSpPr>
                <p:nvPr/>
              </p:nvSpPr>
              <p:spPr bwMode="auto">
                <a:xfrm>
                  <a:off x="0" y="0"/>
                  <a:ext cx="752"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37" name="Group 14">
                <a:extLst>
                  <a:ext uri="{FF2B5EF4-FFF2-40B4-BE49-F238E27FC236}">
                    <a16:creationId xmlns:a16="http://schemas.microsoft.com/office/drawing/2014/main" id="{C65B05BC-0230-4735-8FF5-FCEBB43491C7}"/>
                  </a:ext>
                </a:extLst>
              </p:cNvPr>
              <p:cNvGrpSpPr>
                <a:grpSpLocks/>
              </p:cNvGrpSpPr>
              <p:nvPr/>
            </p:nvGrpSpPr>
            <p:grpSpPr bwMode="auto">
              <a:xfrm>
                <a:off x="1975" y="0"/>
                <a:ext cx="658" cy="384"/>
                <a:chOff x="0" y="0"/>
                <a:chExt cx="658" cy="384"/>
              </a:xfrm>
            </p:grpSpPr>
            <p:sp>
              <p:nvSpPr>
                <p:cNvPr id="99452" name="Rectangle 15">
                  <a:extLst>
                    <a:ext uri="{FF2B5EF4-FFF2-40B4-BE49-F238E27FC236}">
                      <a16:creationId xmlns:a16="http://schemas.microsoft.com/office/drawing/2014/main" id="{D4476AFB-2C87-458F-9034-65238C8A4FAF}"/>
                    </a:ext>
                  </a:extLst>
                </p:cNvPr>
                <p:cNvSpPr>
                  <a:spLocks noChangeArrowheads="1"/>
                </p:cNvSpPr>
                <p:nvPr/>
              </p:nvSpPr>
              <p:spPr bwMode="auto">
                <a:xfrm>
                  <a:off x="43" y="0"/>
                  <a:ext cx="572"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组织地位</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53" name="Rectangle 16">
                  <a:extLst>
                    <a:ext uri="{FF2B5EF4-FFF2-40B4-BE49-F238E27FC236}">
                      <a16:creationId xmlns:a16="http://schemas.microsoft.com/office/drawing/2014/main" id="{8140C2B2-96FF-4A63-8A00-7597ABD043F5}"/>
                    </a:ext>
                  </a:extLst>
                </p:cNvPr>
                <p:cNvSpPr>
                  <a:spLocks noChangeArrowheads="1"/>
                </p:cNvSpPr>
                <p:nvPr/>
              </p:nvSpPr>
              <p:spPr bwMode="auto">
                <a:xfrm>
                  <a:off x="0" y="0"/>
                  <a:ext cx="658"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38" name="Group 17">
                <a:extLst>
                  <a:ext uri="{FF2B5EF4-FFF2-40B4-BE49-F238E27FC236}">
                    <a16:creationId xmlns:a16="http://schemas.microsoft.com/office/drawing/2014/main" id="{A182D5D4-E739-4FFE-B28D-96741579009A}"/>
                  </a:ext>
                </a:extLst>
              </p:cNvPr>
              <p:cNvGrpSpPr>
                <a:grpSpLocks/>
              </p:cNvGrpSpPr>
              <p:nvPr/>
            </p:nvGrpSpPr>
            <p:grpSpPr bwMode="auto">
              <a:xfrm>
                <a:off x="2633" y="0"/>
                <a:ext cx="646" cy="384"/>
                <a:chOff x="0" y="0"/>
                <a:chExt cx="646" cy="384"/>
              </a:xfrm>
            </p:grpSpPr>
            <p:sp>
              <p:nvSpPr>
                <p:cNvPr id="99450" name="Rectangle 18">
                  <a:extLst>
                    <a:ext uri="{FF2B5EF4-FFF2-40B4-BE49-F238E27FC236}">
                      <a16:creationId xmlns:a16="http://schemas.microsoft.com/office/drawing/2014/main" id="{102A84E3-50AB-447B-A5A6-B94A1B7F6935}"/>
                    </a:ext>
                  </a:extLst>
                </p:cNvPr>
                <p:cNvSpPr>
                  <a:spLocks noChangeArrowheads="1"/>
                </p:cNvSpPr>
                <p:nvPr/>
              </p:nvSpPr>
              <p:spPr bwMode="auto">
                <a:xfrm>
                  <a:off x="43" y="0"/>
                  <a:ext cx="56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内外部观点</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51" name="Rectangle 19">
                  <a:extLst>
                    <a:ext uri="{FF2B5EF4-FFF2-40B4-BE49-F238E27FC236}">
                      <a16:creationId xmlns:a16="http://schemas.microsoft.com/office/drawing/2014/main" id="{2D12361E-F4C9-46CB-AC38-2C51DB606D60}"/>
                    </a:ext>
                  </a:extLst>
                </p:cNvPr>
                <p:cNvSpPr>
                  <a:spLocks noChangeArrowheads="1"/>
                </p:cNvSpPr>
                <p:nvPr/>
              </p:nvSpPr>
              <p:spPr bwMode="auto">
                <a:xfrm>
                  <a:off x="0" y="0"/>
                  <a:ext cx="646"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39" name="Group 20">
                <a:extLst>
                  <a:ext uri="{FF2B5EF4-FFF2-40B4-BE49-F238E27FC236}">
                    <a16:creationId xmlns:a16="http://schemas.microsoft.com/office/drawing/2014/main" id="{577C7198-17A7-4C08-8D9F-3295F93BA5D8}"/>
                  </a:ext>
                </a:extLst>
              </p:cNvPr>
              <p:cNvGrpSpPr>
                <a:grpSpLocks/>
              </p:cNvGrpSpPr>
              <p:nvPr/>
            </p:nvGrpSpPr>
            <p:grpSpPr bwMode="auto">
              <a:xfrm>
                <a:off x="3279" y="0"/>
                <a:ext cx="624" cy="384"/>
                <a:chOff x="0" y="0"/>
                <a:chExt cx="624" cy="384"/>
              </a:xfrm>
            </p:grpSpPr>
            <p:sp>
              <p:nvSpPr>
                <p:cNvPr id="99448" name="Rectangle 21">
                  <a:extLst>
                    <a:ext uri="{FF2B5EF4-FFF2-40B4-BE49-F238E27FC236}">
                      <a16:creationId xmlns:a16="http://schemas.microsoft.com/office/drawing/2014/main" id="{7BD9F746-F6A7-4842-979C-5F858CA0B9A8}"/>
                    </a:ext>
                  </a:extLst>
                </p:cNvPr>
                <p:cNvSpPr>
                  <a:spLocks noChangeArrowheads="1"/>
                </p:cNvSpPr>
                <p:nvPr/>
              </p:nvSpPr>
              <p:spPr bwMode="auto">
                <a:xfrm>
                  <a:off x="43" y="0"/>
                  <a:ext cx="538"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人员状况</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49" name="Rectangle 22">
                  <a:extLst>
                    <a:ext uri="{FF2B5EF4-FFF2-40B4-BE49-F238E27FC236}">
                      <a16:creationId xmlns:a16="http://schemas.microsoft.com/office/drawing/2014/main" id="{5B0F2D36-468D-4B7D-B5A0-0B5565E00A3D}"/>
                    </a:ext>
                  </a:extLst>
                </p:cNvPr>
                <p:cNvSpPr>
                  <a:spLocks noChangeArrowheads="1"/>
                </p:cNvSpPr>
                <p:nvPr/>
              </p:nvSpPr>
              <p:spPr bwMode="auto">
                <a:xfrm>
                  <a:off x="0" y="0"/>
                  <a:ext cx="624"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40" name="Group 23">
                <a:extLst>
                  <a:ext uri="{FF2B5EF4-FFF2-40B4-BE49-F238E27FC236}">
                    <a16:creationId xmlns:a16="http://schemas.microsoft.com/office/drawing/2014/main" id="{B98E5931-B09F-4FCC-A9F3-2EE61E37BBAC}"/>
                  </a:ext>
                </a:extLst>
              </p:cNvPr>
              <p:cNvGrpSpPr>
                <a:grpSpLocks/>
              </p:cNvGrpSpPr>
              <p:nvPr/>
            </p:nvGrpSpPr>
            <p:grpSpPr bwMode="auto">
              <a:xfrm>
                <a:off x="3903" y="0"/>
                <a:ext cx="640" cy="384"/>
                <a:chOff x="0" y="0"/>
                <a:chExt cx="640" cy="384"/>
              </a:xfrm>
            </p:grpSpPr>
            <p:sp>
              <p:nvSpPr>
                <p:cNvPr id="99446" name="Rectangle 24">
                  <a:extLst>
                    <a:ext uri="{FF2B5EF4-FFF2-40B4-BE49-F238E27FC236}">
                      <a16:creationId xmlns:a16="http://schemas.microsoft.com/office/drawing/2014/main" id="{5F2E34AD-46FA-4A95-A8F8-33E2367535C1}"/>
                    </a:ext>
                  </a:extLst>
                </p:cNvPr>
                <p:cNvSpPr>
                  <a:spLocks noChangeArrowheads="1"/>
                </p:cNvSpPr>
                <p:nvPr/>
              </p:nvSpPr>
              <p:spPr bwMode="auto">
                <a:xfrm>
                  <a:off x="43" y="0"/>
                  <a:ext cx="55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服务目标</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47" name="Rectangle 25">
                  <a:extLst>
                    <a:ext uri="{FF2B5EF4-FFF2-40B4-BE49-F238E27FC236}">
                      <a16:creationId xmlns:a16="http://schemas.microsoft.com/office/drawing/2014/main" id="{A67F9952-00E1-4D73-B3D6-F122F5DA953B}"/>
                    </a:ext>
                  </a:extLst>
                </p:cNvPr>
                <p:cNvSpPr>
                  <a:spLocks noChangeArrowheads="1"/>
                </p:cNvSpPr>
                <p:nvPr/>
              </p:nvSpPr>
              <p:spPr bwMode="auto">
                <a:xfrm>
                  <a:off x="0" y="0"/>
                  <a:ext cx="640"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41" name="Group 26">
                <a:extLst>
                  <a:ext uri="{FF2B5EF4-FFF2-40B4-BE49-F238E27FC236}">
                    <a16:creationId xmlns:a16="http://schemas.microsoft.com/office/drawing/2014/main" id="{F25ED853-D0B4-493B-83BE-E0705A03B807}"/>
                  </a:ext>
                </a:extLst>
              </p:cNvPr>
              <p:cNvGrpSpPr>
                <a:grpSpLocks/>
              </p:cNvGrpSpPr>
              <p:nvPr/>
            </p:nvGrpSpPr>
            <p:grpSpPr bwMode="auto">
              <a:xfrm>
                <a:off x="0" y="384"/>
                <a:ext cx="676" cy="576"/>
                <a:chOff x="0" y="0"/>
                <a:chExt cx="676" cy="576"/>
              </a:xfrm>
            </p:grpSpPr>
            <p:sp>
              <p:nvSpPr>
                <p:cNvPr id="99444" name="Rectangle 27">
                  <a:extLst>
                    <a:ext uri="{FF2B5EF4-FFF2-40B4-BE49-F238E27FC236}">
                      <a16:creationId xmlns:a16="http://schemas.microsoft.com/office/drawing/2014/main" id="{0C80C7A7-4D13-4A2A-A987-F1BCE85087AB}"/>
                    </a:ext>
                  </a:extLst>
                </p:cNvPr>
                <p:cNvSpPr>
                  <a:spLocks noChangeArrowheads="1"/>
                </p:cNvSpPr>
                <p:nvPr/>
              </p:nvSpPr>
              <p:spPr bwMode="auto">
                <a:xfrm>
                  <a:off x="43" y="0"/>
                  <a:ext cx="59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文书管理―信息的物理控制</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45" name="Rectangle 28">
                  <a:extLst>
                    <a:ext uri="{FF2B5EF4-FFF2-40B4-BE49-F238E27FC236}">
                      <a16:creationId xmlns:a16="http://schemas.microsoft.com/office/drawing/2014/main" id="{6640B33B-31C3-484D-A093-46D0E99EE3F2}"/>
                    </a:ext>
                  </a:extLst>
                </p:cNvPr>
                <p:cNvSpPr>
                  <a:spLocks noChangeArrowheads="1"/>
                </p:cNvSpPr>
                <p:nvPr/>
              </p:nvSpPr>
              <p:spPr bwMode="auto">
                <a:xfrm>
                  <a:off x="0" y="0"/>
                  <a:ext cx="67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42" name="Group 29">
                <a:extLst>
                  <a:ext uri="{FF2B5EF4-FFF2-40B4-BE49-F238E27FC236}">
                    <a16:creationId xmlns:a16="http://schemas.microsoft.com/office/drawing/2014/main" id="{8521A444-B062-4C49-8FA4-49DA3BD398D8}"/>
                  </a:ext>
                </a:extLst>
              </p:cNvPr>
              <p:cNvGrpSpPr>
                <a:grpSpLocks/>
              </p:cNvGrpSpPr>
              <p:nvPr/>
            </p:nvGrpSpPr>
            <p:grpSpPr bwMode="auto">
              <a:xfrm>
                <a:off x="676" y="384"/>
                <a:ext cx="547" cy="576"/>
                <a:chOff x="0" y="0"/>
                <a:chExt cx="547" cy="576"/>
              </a:xfrm>
            </p:grpSpPr>
            <p:sp>
              <p:nvSpPr>
                <p:cNvPr id="99442" name="Rectangle 30">
                  <a:extLst>
                    <a:ext uri="{FF2B5EF4-FFF2-40B4-BE49-F238E27FC236}">
                      <a16:creationId xmlns:a16="http://schemas.microsoft.com/office/drawing/2014/main" id="{0EB13884-411E-4D02-8E50-E2350198E160}"/>
                    </a:ext>
                  </a:extLst>
                </p:cNvPr>
                <p:cNvSpPr>
                  <a:spLocks noChangeArrowheads="1"/>
                </p:cNvSpPr>
                <p:nvPr/>
              </p:nvSpPr>
              <p:spPr bwMode="auto">
                <a:xfrm>
                  <a:off x="43" y="0"/>
                  <a:ext cx="461"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对纸张等资源和载体的管理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43" name="Rectangle 31">
                  <a:extLst>
                    <a:ext uri="{FF2B5EF4-FFF2-40B4-BE49-F238E27FC236}">
                      <a16:creationId xmlns:a16="http://schemas.microsoft.com/office/drawing/2014/main" id="{0B1DFBA5-F256-4E73-81B3-CA9F90DBA73D}"/>
                    </a:ext>
                  </a:extLst>
                </p:cNvPr>
                <p:cNvSpPr>
                  <a:spLocks noChangeArrowheads="1"/>
                </p:cNvSpPr>
                <p:nvPr/>
              </p:nvSpPr>
              <p:spPr bwMode="auto">
                <a:xfrm>
                  <a:off x="0" y="0"/>
                  <a:ext cx="547"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43" name="Group 32">
                <a:extLst>
                  <a:ext uri="{FF2B5EF4-FFF2-40B4-BE49-F238E27FC236}">
                    <a16:creationId xmlns:a16="http://schemas.microsoft.com/office/drawing/2014/main" id="{822FA606-FE39-414A-995B-992519D252EC}"/>
                  </a:ext>
                </a:extLst>
              </p:cNvPr>
              <p:cNvGrpSpPr>
                <a:grpSpLocks/>
              </p:cNvGrpSpPr>
              <p:nvPr/>
            </p:nvGrpSpPr>
            <p:grpSpPr bwMode="auto">
              <a:xfrm>
                <a:off x="1223" y="384"/>
                <a:ext cx="752" cy="576"/>
                <a:chOff x="0" y="0"/>
                <a:chExt cx="752" cy="576"/>
              </a:xfrm>
            </p:grpSpPr>
            <p:sp>
              <p:nvSpPr>
                <p:cNvPr id="99440" name="Rectangle 33">
                  <a:extLst>
                    <a:ext uri="{FF2B5EF4-FFF2-40B4-BE49-F238E27FC236}">
                      <a16:creationId xmlns:a16="http://schemas.microsoft.com/office/drawing/2014/main" id="{44170E1E-914E-4034-AAAF-5FC0F3173803}"/>
                    </a:ext>
                  </a:extLst>
                </p:cNvPr>
                <p:cNvSpPr>
                  <a:spLocks noChangeArrowheads="1"/>
                </p:cNvSpPr>
                <p:nvPr/>
              </p:nvSpPr>
              <p:spPr bwMode="auto">
                <a:xfrm>
                  <a:off x="43" y="0"/>
                  <a:ext cx="66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物理属性的管理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41" name="Rectangle 34">
                  <a:extLst>
                    <a:ext uri="{FF2B5EF4-FFF2-40B4-BE49-F238E27FC236}">
                      <a16:creationId xmlns:a16="http://schemas.microsoft.com/office/drawing/2014/main" id="{A76C3E74-2370-48DC-83FF-7A4E51BD2CDB}"/>
                    </a:ext>
                  </a:extLst>
                </p:cNvPr>
                <p:cNvSpPr>
                  <a:spLocks noChangeArrowheads="1"/>
                </p:cNvSpPr>
                <p:nvPr/>
              </p:nvSpPr>
              <p:spPr bwMode="auto">
                <a:xfrm>
                  <a:off x="0" y="0"/>
                  <a:ext cx="75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44" name="Group 35">
                <a:extLst>
                  <a:ext uri="{FF2B5EF4-FFF2-40B4-BE49-F238E27FC236}">
                    <a16:creationId xmlns:a16="http://schemas.microsoft.com/office/drawing/2014/main" id="{98C1C099-4E06-4851-815D-5FCB0B024F15}"/>
                  </a:ext>
                </a:extLst>
              </p:cNvPr>
              <p:cNvGrpSpPr>
                <a:grpSpLocks/>
              </p:cNvGrpSpPr>
              <p:nvPr/>
            </p:nvGrpSpPr>
            <p:grpSpPr bwMode="auto">
              <a:xfrm>
                <a:off x="1975" y="384"/>
                <a:ext cx="658" cy="576"/>
                <a:chOff x="0" y="0"/>
                <a:chExt cx="658" cy="576"/>
              </a:xfrm>
            </p:grpSpPr>
            <p:sp>
              <p:nvSpPr>
                <p:cNvPr id="99438" name="Rectangle 36">
                  <a:extLst>
                    <a:ext uri="{FF2B5EF4-FFF2-40B4-BE49-F238E27FC236}">
                      <a16:creationId xmlns:a16="http://schemas.microsoft.com/office/drawing/2014/main" id="{5F5BF7FC-D812-425E-B93C-9C2AC4D9CECE}"/>
                    </a:ext>
                  </a:extLst>
                </p:cNvPr>
                <p:cNvSpPr>
                  <a:spLocks noChangeArrowheads="1"/>
                </p:cNvSpPr>
                <p:nvPr/>
              </p:nvSpPr>
              <p:spPr bwMode="auto">
                <a:xfrm>
                  <a:off x="43" y="0"/>
                  <a:ext cx="57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监督的、文秘的和支持功能</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39" name="Rectangle 37">
                  <a:extLst>
                    <a:ext uri="{FF2B5EF4-FFF2-40B4-BE49-F238E27FC236}">
                      <a16:creationId xmlns:a16="http://schemas.microsoft.com/office/drawing/2014/main" id="{DE9C3349-7BD1-43DC-B01D-A4CE6BEBFD72}"/>
                    </a:ext>
                  </a:extLst>
                </p:cNvPr>
                <p:cNvSpPr>
                  <a:spLocks noChangeArrowheads="1"/>
                </p:cNvSpPr>
                <p:nvPr/>
              </p:nvSpPr>
              <p:spPr bwMode="auto">
                <a:xfrm>
                  <a:off x="0" y="0"/>
                  <a:ext cx="65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45" name="Group 38">
                <a:extLst>
                  <a:ext uri="{FF2B5EF4-FFF2-40B4-BE49-F238E27FC236}">
                    <a16:creationId xmlns:a16="http://schemas.microsoft.com/office/drawing/2014/main" id="{B047FE02-86EC-4B6C-B7B1-03FDA6E76C51}"/>
                  </a:ext>
                </a:extLst>
              </p:cNvPr>
              <p:cNvGrpSpPr>
                <a:grpSpLocks/>
              </p:cNvGrpSpPr>
              <p:nvPr/>
            </p:nvGrpSpPr>
            <p:grpSpPr bwMode="auto">
              <a:xfrm>
                <a:off x="2633" y="384"/>
                <a:ext cx="646" cy="576"/>
                <a:chOff x="0" y="0"/>
                <a:chExt cx="646" cy="576"/>
              </a:xfrm>
            </p:grpSpPr>
            <p:sp>
              <p:nvSpPr>
                <p:cNvPr id="99436" name="Rectangle 39">
                  <a:extLst>
                    <a:ext uri="{FF2B5EF4-FFF2-40B4-BE49-F238E27FC236}">
                      <a16:creationId xmlns:a16="http://schemas.microsoft.com/office/drawing/2014/main" id="{2EADBDDD-97F9-490E-B54A-B4EA88B6F8BC}"/>
                    </a:ext>
                  </a:extLst>
                </p:cNvPr>
                <p:cNvSpPr>
                  <a:spLocks noChangeArrowheads="1"/>
                </p:cNvSpPr>
                <p:nvPr/>
              </p:nvSpPr>
              <p:spPr bwMode="auto">
                <a:xfrm>
                  <a:off x="43" y="0"/>
                  <a:ext cx="56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重点是内部</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37" name="Rectangle 40">
                  <a:extLst>
                    <a:ext uri="{FF2B5EF4-FFF2-40B4-BE49-F238E27FC236}">
                      <a16:creationId xmlns:a16="http://schemas.microsoft.com/office/drawing/2014/main" id="{DC4A4E2C-2D0F-45F5-9F60-579CE67EE9F7}"/>
                    </a:ext>
                  </a:extLst>
                </p:cNvPr>
                <p:cNvSpPr>
                  <a:spLocks noChangeArrowheads="1"/>
                </p:cNvSpPr>
                <p:nvPr/>
              </p:nvSpPr>
              <p:spPr bwMode="auto">
                <a:xfrm>
                  <a:off x="0" y="0"/>
                  <a:ext cx="64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46" name="Group 41">
                <a:extLst>
                  <a:ext uri="{FF2B5EF4-FFF2-40B4-BE49-F238E27FC236}">
                    <a16:creationId xmlns:a16="http://schemas.microsoft.com/office/drawing/2014/main" id="{05EAF4DF-66DA-4650-8FC2-2567D7F849A4}"/>
                  </a:ext>
                </a:extLst>
              </p:cNvPr>
              <p:cNvGrpSpPr>
                <a:grpSpLocks/>
              </p:cNvGrpSpPr>
              <p:nvPr/>
            </p:nvGrpSpPr>
            <p:grpSpPr bwMode="auto">
              <a:xfrm>
                <a:off x="3279" y="384"/>
                <a:ext cx="624" cy="576"/>
                <a:chOff x="0" y="0"/>
                <a:chExt cx="624" cy="576"/>
              </a:xfrm>
            </p:grpSpPr>
            <p:sp>
              <p:nvSpPr>
                <p:cNvPr id="99434" name="Rectangle 42">
                  <a:extLst>
                    <a:ext uri="{FF2B5EF4-FFF2-40B4-BE49-F238E27FC236}">
                      <a16:creationId xmlns:a16="http://schemas.microsoft.com/office/drawing/2014/main" id="{CF5722F2-C72B-465A-ADEC-E6E7EAF33B91}"/>
                    </a:ext>
                  </a:extLst>
                </p:cNvPr>
                <p:cNvSpPr>
                  <a:spLocks noChangeArrowheads="1"/>
                </p:cNvSpPr>
                <p:nvPr/>
              </p:nvSpPr>
              <p:spPr bwMode="auto">
                <a:xfrm>
                  <a:off x="43" y="0"/>
                  <a:ext cx="538"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物理资源的管理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35" name="Rectangle 43">
                  <a:extLst>
                    <a:ext uri="{FF2B5EF4-FFF2-40B4-BE49-F238E27FC236}">
                      <a16:creationId xmlns:a16="http://schemas.microsoft.com/office/drawing/2014/main" id="{E5F0081C-2E00-4130-85C6-4CAC9615181D}"/>
                    </a:ext>
                  </a:extLst>
                </p:cNvPr>
                <p:cNvSpPr>
                  <a:spLocks noChangeArrowheads="1"/>
                </p:cNvSpPr>
                <p:nvPr/>
              </p:nvSpPr>
              <p:spPr bwMode="auto">
                <a:xfrm>
                  <a:off x="0" y="0"/>
                  <a:ext cx="624"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47" name="Group 44">
                <a:extLst>
                  <a:ext uri="{FF2B5EF4-FFF2-40B4-BE49-F238E27FC236}">
                    <a16:creationId xmlns:a16="http://schemas.microsoft.com/office/drawing/2014/main" id="{45A0D186-16C0-4ACA-98E8-E9A52A81EB30}"/>
                  </a:ext>
                </a:extLst>
              </p:cNvPr>
              <p:cNvGrpSpPr>
                <a:grpSpLocks/>
              </p:cNvGrpSpPr>
              <p:nvPr/>
            </p:nvGrpSpPr>
            <p:grpSpPr bwMode="auto">
              <a:xfrm>
                <a:off x="3903" y="384"/>
                <a:ext cx="640" cy="576"/>
                <a:chOff x="0" y="0"/>
                <a:chExt cx="640" cy="576"/>
              </a:xfrm>
            </p:grpSpPr>
            <p:sp>
              <p:nvSpPr>
                <p:cNvPr id="99432" name="Rectangle 45">
                  <a:extLst>
                    <a:ext uri="{FF2B5EF4-FFF2-40B4-BE49-F238E27FC236}">
                      <a16:creationId xmlns:a16="http://schemas.microsoft.com/office/drawing/2014/main" id="{0A685D8F-A07C-4FBA-9BE9-1A510522FDE3}"/>
                    </a:ext>
                  </a:extLst>
                </p:cNvPr>
                <p:cNvSpPr>
                  <a:spLocks noChangeArrowheads="1"/>
                </p:cNvSpPr>
                <p:nvPr/>
              </p:nvSpPr>
              <p:spPr bwMode="auto">
                <a:xfrm>
                  <a:off x="43" y="0"/>
                  <a:ext cx="55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提供程序效率</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33" name="Rectangle 46">
                  <a:extLst>
                    <a:ext uri="{FF2B5EF4-FFF2-40B4-BE49-F238E27FC236}">
                      <a16:creationId xmlns:a16="http://schemas.microsoft.com/office/drawing/2014/main" id="{8CF2A54F-600F-4DC5-AAE2-4C76E34E16EA}"/>
                    </a:ext>
                  </a:extLst>
                </p:cNvPr>
                <p:cNvSpPr>
                  <a:spLocks noChangeArrowheads="1"/>
                </p:cNvSpPr>
                <p:nvPr/>
              </p:nvSpPr>
              <p:spPr bwMode="auto">
                <a:xfrm>
                  <a:off x="0" y="0"/>
                  <a:ext cx="64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48" name="Group 47">
                <a:extLst>
                  <a:ext uri="{FF2B5EF4-FFF2-40B4-BE49-F238E27FC236}">
                    <a16:creationId xmlns:a16="http://schemas.microsoft.com/office/drawing/2014/main" id="{22D3E5B1-FA52-458D-AE48-75C971F205A3}"/>
                  </a:ext>
                </a:extLst>
              </p:cNvPr>
              <p:cNvGrpSpPr>
                <a:grpSpLocks/>
              </p:cNvGrpSpPr>
              <p:nvPr/>
            </p:nvGrpSpPr>
            <p:grpSpPr bwMode="auto">
              <a:xfrm>
                <a:off x="0" y="960"/>
                <a:ext cx="676" cy="576"/>
                <a:chOff x="0" y="0"/>
                <a:chExt cx="676" cy="576"/>
              </a:xfrm>
            </p:grpSpPr>
            <p:sp>
              <p:nvSpPr>
                <p:cNvPr id="99430" name="Rectangle 48">
                  <a:extLst>
                    <a:ext uri="{FF2B5EF4-FFF2-40B4-BE49-F238E27FC236}">
                      <a16:creationId xmlns:a16="http://schemas.microsoft.com/office/drawing/2014/main" id="{40844DCB-8E4B-47F6-A98D-C0BB17338ACA}"/>
                    </a:ext>
                  </a:extLst>
                </p:cNvPr>
                <p:cNvSpPr>
                  <a:spLocks noChangeArrowheads="1"/>
                </p:cNvSpPr>
                <p:nvPr/>
              </p:nvSpPr>
              <p:spPr bwMode="auto">
                <a:xfrm>
                  <a:off x="43" y="0"/>
                  <a:ext cx="59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自动化技术管理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31" name="Rectangle 49">
                  <a:extLst>
                    <a:ext uri="{FF2B5EF4-FFF2-40B4-BE49-F238E27FC236}">
                      <a16:creationId xmlns:a16="http://schemas.microsoft.com/office/drawing/2014/main" id="{D398CE06-68F4-4586-B5D6-32FE83B1658A}"/>
                    </a:ext>
                  </a:extLst>
                </p:cNvPr>
                <p:cNvSpPr>
                  <a:spLocks noChangeArrowheads="1"/>
                </p:cNvSpPr>
                <p:nvPr/>
              </p:nvSpPr>
              <p:spPr bwMode="auto">
                <a:xfrm>
                  <a:off x="0" y="0"/>
                  <a:ext cx="67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49" name="Group 50">
                <a:extLst>
                  <a:ext uri="{FF2B5EF4-FFF2-40B4-BE49-F238E27FC236}">
                    <a16:creationId xmlns:a16="http://schemas.microsoft.com/office/drawing/2014/main" id="{F5AA76A1-29EE-437F-BB57-21FBA94E2EE1}"/>
                  </a:ext>
                </a:extLst>
              </p:cNvPr>
              <p:cNvGrpSpPr>
                <a:grpSpLocks/>
              </p:cNvGrpSpPr>
              <p:nvPr/>
            </p:nvGrpSpPr>
            <p:grpSpPr bwMode="auto">
              <a:xfrm>
                <a:off x="676" y="960"/>
                <a:ext cx="547" cy="576"/>
                <a:chOff x="0" y="0"/>
                <a:chExt cx="547" cy="576"/>
              </a:xfrm>
            </p:grpSpPr>
            <p:sp>
              <p:nvSpPr>
                <p:cNvPr id="99428" name="Rectangle 51">
                  <a:extLst>
                    <a:ext uri="{FF2B5EF4-FFF2-40B4-BE49-F238E27FC236}">
                      <a16:creationId xmlns:a16="http://schemas.microsoft.com/office/drawing/2014/main" id="{79B6F3DD-9E70-4EF5-9263-B5F19C000582}"/>
                    </a:ext>
                  </a:extLst>
                </p:cNvPr>
                <p:cNvSpPr>
                  <a:spLocks noChangeArrowheads="1"/>
                </p:cNvSpPr>
                <p:nvPr/>
              </p:nvSpPr>
              <p:spPr bwMode="auto">
                <a:xfrm>
                  <a:off x="43" y="0"/>
                  <a:ext cx="461"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信息技术的管理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29" name="Rectangle 52">
                  <a:extLst>
                    <a:ext uri="{FF2B5EF4-FFF2-40B4-BE49-F238E27FC236}">
                      <a16:creationId xmlns:a16="http://schemas.microsoft.com/office/drawing/2014/main" id="{E809DEEC-2C7F-4DF6-B17F-5CCDCE3E2530}"/>
                    </a:ext>
                  </a:extLst>
                </p:cNvPr>
                <p:cNvSpPr>
                  <a:spLocks noChangeArrowheads="1"/>
                </p:cNvSpPr>
                <p:nvPr/>
              </p:nvSpPr>
              <p:spPr bwMode="auto">
                <a:xfrm>
                  <a:off x="0" y="0"/>
                  <a:ext cx="547"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50" name="Group 53">
                <a:extLst>
                  <a:ext uri="{FF2B5EF4-FFF2-40B4-BE49-F238E27FC236}">
                    <a16:creationId xmlns:a16="http://schemas.microsoft.com/office/drawing/2014/main" id="{BF840443-ADF0-43B3-A3B8-58165CDF0022}"/>
                  </a:ext>
                </a:extLst>
              </p:cNvPr>
              <p:cNvGrpSpPr>
                <a:grpSpLocks/>
              </p:cNvGrpSpPr>
              <p:nvPr/>
            </p:nvGrpSpPr>
            <p:grpSpPr bwMode="auto">
              <a:xfrm>
                <a:off x="1223" y="960"/>
                <a:ext cx="752" cy="576"/>
                <a:chOff x="0" y="0"/>
                <a:chExt cx="752" cy="576"/>
              </a:xfrm>
            </p:grpSpPr>
            <p:sp>
              <p:nvSpPr>
                <p:cNvPr id="99426" name="Rectangle 54">
                  <a:extLst>
                    <a:ext uri="{FF2B5EF4-FFF2-40B4-BE49-F238E27FC236}">
                      <a16:creationId xmlns:a16="http://schemas.microsoft.com/office/drawing/2014/main" id="{E1B1A9D4-B827-4782-999F-504471C5ACF6}"/>
                    </a:ext>
                  </a:extLst>
                </p:cNvPr>
                <p:cNvSpPr>
                  <a:spLocks noChangeArrowheads="1"/>
                </p:cNvSpPr>
                <p:nvPr/>
              </p:nvSpPr>
              <p:spPr bwMode="auto">
                <a:xfrm>
                  <a:off x="43" y="0"/>
                  <a:ext cx="66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dirty="0">
                      <a:solidFill>
                        <a:srgbClr val="402000"/>
                      </a:solidFill>
                    </a:rPr>
                    <a:t>技术属性的管理</a:t>
                  </a:r>
                </a:p>
                <a:p>
                  <a:pPr algn="just">
                    <a:spcBef>
                      <a:spcPct val="0"/>
                    </a:spcBef>
                    <a:buClrTx/>
                    <a:buSzTx/>
                    <a:buFont typeface="Arial" panose="020B0604020202020204" pitchFamily="34" charset="0"/>
                    <a:buNone/>
                  </a:pPr>
                  <a:endParaRPr lang="zh-CN" altLang="en-US" sz="1400" b="1" dirty="0">
                    <a:solidFill>
                      <a:srgbClr val="402000"/>
                    </a:solidFill>
                  </a:endParaRPr>
                </a:p>
              </p:txBody>
            </p:sp>
            <p:sp>
              <p:nvSpPr>
                <p:cNvPr id="99427" name="Rectangle 55">
                  <a:extLst>
                    <a:ext uri="{FF2B5EF4-FFF2-40B4-BE49-F238E27FC236}">
                      <a16:creationId xmlns:a16="http://schemas.microsoft.com/office/drawing/2014/main" id="{F3C43268-D12A-40A9-A46E-3ADD3BC1F4AE}"/>
                    </a:ext>
                  </a:extLst>
                </p:cNvPr>
                <p:cNvSpPr>
                  <a:spLocks noChangeArrowheads="1"/>
                </p:cNvSpPr>
                <p:nvPr/>
              </p:nvSpPr>
              <p:spPr bwMode="auto">
                <a:xfrm>
                  <a:off x="0" y="0"/>
                  <a:ext cx="75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51" name="Group 56">
                <a:extLst>
                  <a:ext uri="{FF2B5EF4-FFF2-40B4-BE49-F238E27FC236}">
                    <a16:creationId xmlns:a16="http://schemas.microsoft.com/office/drawing/2014/main" id="{ECC1872D-C0B2-4712-AC73-AF44379CB211}"/>
                  </a:ext>
                </a:extLst>
              </p:cNvPr>
              <p:cNvGrpSpPr>
                <a:grpSpLocks/>
              </p:cNvGrpSpPr>
              <p:nvPr/>
            </p:nvGrpSpPr>
            <p:grpSpPr bwMode="auto">
              <a:xfrm>
                <a:off x="1975" y="960"/>
                <a:ext cx="658" cy="576"/>
                <a:chOff x="0" y="0"/>
                <a:chExt cx="658" cy="576"/>
              </a:xfrm>
            </p:grpSpPr>
            <p:sp>
              <p:nvSpPr>
                <p:cNvPr id="99424" name="Rectangle 57">
                  <a:extLst>
                    <a:ext uri="{FF2B5EF4-FFF2-40B4-BE49-F238E27FC236}">
                      <a16:creationId xmlns:a16="http://schemas.microsoft.com/office/drawing/2014/main" id="{2CD13A02-F305-42BF-A44D-9B6353720111}"/>
                    </a:ext>
                  </a:extLst>
                </p:cNvPr>
                <p:cNvSpPr>
                  <a:spLocks noChangeArrowheads="1"/>
                </p:cNvSpPr>
                <p:nvPr/>
              </p:nvSpPr>
              <p:spPr bwMode="auto">
                <a:xfrm>
                  <a:off x="43" y="0"/>
                  <a:ext cx="57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中层管理功能</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25" name="Rectangle 58">
                  <a:extLst>
                    <a:ext uri="{FF2B5EF4-FFF2-40B4-BE49-F238E27FC236}">
                      <a16:creationId xmlns:a16="http://schemas.microsoft.com/office/drawing/2014/main" id="{FF873E09-1E1A-47A9-A821-EE833B6633D8}"/>
                    </a:ext>
                  </a:extLst>
                </p:cNvPr>
                <p:cNvSpPr>
                  <a:spLocks noChangeArrowheads="1"/>
                </p:cNvSpPr>
                <p:nvPr/>
              </p:nvSpPr>
              <p:spPr bwMode="auto">
                <a:xfrm>
                  <a:off x="0" y="0"/>
                  <a:ext cx="65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52" name="Group 59">
                <a:extLst>
                  <a:ext uri="{FF2B5EF4-FFF2-40B4-BE49-F238E27FC236}">
                    <a16:creationId xmlns:a16="http://schemas.microsoft.com/office/drawing/2014/main" id="{EE43F9ED-14BA-4CCB-9A65-1AACD70E5D0A}"/>
                  </a:ext>
                </a:extLst>
              </p:cNvPr>
              <p:cNvGrpSpPr>
                <a:grpSpLocks/>
              </p:cNvGrpSpPr>
              <p:nvPr/>
            </p:nvGrpSpPr>
            <p:grpSpPr bwMode="auto">
              <a:xfrm>
                <a:off x="2633" y="960"/>
                <a:ext cx="646" cy="576"/>
                <a:chOff x="0" y="0"/>
                <a:chExt cx="646" cy="576"/>
              </a:xfrm>
            </p:grpSpPr>
            <p:sp>
              <p:nvSpPr>
                <p:cNvPr id="99422" name="Rectangle 60">
                  <a:extLst>
                    <a:ext uri="{FF2B5EF4-FFF2-40B4-BE49-F238E27FC236}">
                      <a16:creationId xmlns:a16="http://schemas.microsoft.com/office/drawing/2014/main" id="{D98F5F4B-0AB4-43EB-AB35-670604C3263E}"/>
                    </a:ext>
                  </a:extLst>
                </p:cNvPr>
                <p:cNvSpPr>
                  <a:spLocks noChangeArrowheads="1"/>
                </p:cNvSpPr>
                <p:nvPr/>
              </p:nvSpPr>
              <p:spPr bwMode="auto">
                <a:xfrm>
                  <a:off x="43" y="0"/>
                  <a:ext cx="56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重点是内部</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23" name="Rectangle 61">
                  <a:extLst>
                    <a:ext uri="{FF2B5EF4-FFF2-40B4-BE49-F238E27FC236}">
                      <a16:creationId xmlns:a16="http://schemas.microsoft.com/office/drawing/2014/main" id="{8801CEB2-B711-4269-8486-490E74FC8BFC}"/>
                    </a:ext>
                  </a:extLst>
                </p:cNvPr>
                <p:cNvSpPr>
                  <a:spLocks noChangeArrowheads="1"/>
                </p:cNvSpPr>
                <p:nvPr/>
              </p:nvSpPr>
              <p:spPr bwMode="auto">
                <a:xfrm>
                  <a:off x="0" y="0"/>
                  <a:ext cx="64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53" name="Group 62">
                <a:extLst>
                  <a:ext uri="{FF2B5EF4-FFF2-40B4-BE49-F238E27FC236}">
                    <a16:creationId xmlns:a16="http://schemas.microsoft.com/office/drawing/2014/main" id="{BEFCD34F-4999-4195-AF50-4B2F1A48FDF7}"/>
                  </a:ext>
                </a:extLst>
              </p:cNvPr>
              <p:cNvGrpSpPr>
                <a:grpSpLocks/>
              </p:cNvGrpSpPr>
              <p:nvPr/>
            </p:nvGrpSpPr>
            <p:grpSpPr bwMode="auto">
              <a:xfrm>
                <a:off x="3279" y="960"/>
                <a:ext cx="624" cy="576"/>
                <a:chOff x="0" y="0"/>
                <a:chExt cx="624" cy="576"/>
              </a:xfrm>
            </p:grpSpPr>
            <p:sp>
              <p:nvSpPr>
                <p:cNvPr id="99420" name="Rectangle 63">
                  <a:extLst>
                    <a:ext uri="{FF2B5EF4-FFF2-40B4-BE49-F238E27FC236}">
                      <a16:creationId xmlns:a16="http://schemas.microsoft.com/office/drawing/2014/main" id="{4A2B02BE-C647-412B-A72C-862ED2F83B02}"/>
                    </a:ext>
                  </a:extLst>
                </p:cNvPr>
                <p:cNvSpPr>
                  <a:spLocks noChangeArrowheads="1"/>
                </p:cNvSpPr>
                <p:nvPr/>
              </p:nvSpPr>
              <p:spPr bwMode="auto">
                <a:xfrm>
                  <a:off x="43" y="0"/>
                  <a:ext cx="538"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技术资源与技术人员的管理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21" name="Rectangle 64">
                  <a:extLst>
                    <a:ext uri="{FF2B5EF4-FFF2-40B4-BE49-F238E27FC236}">
                      <a16:creationId xmlns:a16="http://schemas.microsoft.com/office/drawing/2014/main" id="{BB5A81FC-7F2D-4244-8D33-0427F9DBB444}"/>
                    </a:ext>
                  </a:extLst>
                </p:cNvPr>
                <p:cNvSpPr>
                  <a:spLocks noChangeArrowheads="1"/>
                </p:cNvSpPr>
                <p:nvPr/>
              </p:nvSpPr>
              <p:spPr bwMode="auto">
                <a:xfrm>
                  <a:off x="0" y="0"/>
                  <a:ext cx="624"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54" name="Group 65">
                <a:extLst>
                  <a:ext uri="{FF2B5EF4-FFF2-40B4-BE49-F238E27FC236}">
                    <a16:creationId xmlns:a16="http://schemas.microsoft.com/office/drawing/2014/main" id="{53593C0B-9506-4A99-96E6-4B223EE9AFC6}"/>
                  </a:ext>
                </a:extLst>
              </p:cNvPr>
              <p:cNvGrpSpPr>
                <a:grpSpLocks/>
              </p:cNvGrpSpPr>
              <p:nvPr/>
            </p:nvGrpSpPr>
            <p:grpSpPr bwMode="auto">
              <a:xfrm>
                <a:off x="3903" y="960"/>
                <a:ext cx="640" cy="576"/>
                <a:chOff x="0" y="0"/>
                <a:chExt cx="640" cy="576"/>
              </a:xfrm>
            </p:grpSpPr>
            <p:sp>
              <p:nvSpPr>
                <p:cNvPr id="99418" name="Rectangle 66">
                  <a:extLst>
                    <a:ext uri="{FF2B5EF4-FFF2-40B4-BE49-F238E27FC236}">
                      <a16:creationId xmlns:a16="http://schemas.microsoft.com/office/drawing/2014/main" id="{99F63113-AF43-4EFF-9509-5BDADB66C6E0}"/>
                    </a:ext>
                  </a:extLst>
                </p:cNvPr>
                <p:cNvSpPr>
                  <a:spLocks noChangeArrowheads="1"/>
                </p:cNvSpPr>
                <p:nvPr/>
              </p:nvSpPr>
              <p:spPr bwMode="auto">
                <a:xfrm>
                  <a:off x="43" y="0"/>
                  <a:ext cx="55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技术效率</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19" name="Rectangle 67">
                  <a:extLst>
                    <a:ext uri="{FF2B5EF4-FFF2-40B4-BE49-F238E27FC236}">
                      <a16:creationId xmlns:a16="http://schemas.microsoft.com/office/drawing/2014/main" id="{3F68BB61-2FC1-4985-AD3B-C149CAC2AEFE}"/>
                    </a:ext>
                  </a:extLst>
                </p:cNvPr>
                <p:cNvSpPr>
                  <a:spLocks noChangeArrowheads="1"/>
                </p:cNvSpPr>
                <p:nvPr/>
              </p:nvSpPr>
              <p:spPr bwMode="auto">
                <a:xfrm>
                  <a:off x="0" y="0"/>
                  <a:ext cx="64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55" name="Group 68">
                <a:extLst>
                  <a:ext uri="{FF2B5EF4-FFF2-40B4-BE49-F238E27FC236}">
                    <a16:creationId xmlns:a16="http://schemas.microsoft.com/office/drawing/2014/main" id="{B5609FAD-7673-4BC1-8E79-C79E6B371854}"/>
                  </a:ext>
                </a:extLst>
              </p:cNvPr>
              <p:cNvGrpSpPr>
                <a:grpSpLocks/>
              </p:cNvGrpSpPr>
              <p:nvPr/>
            </p:nvGrpSpPr>
            <p:grpSpPr bwMode="auto">
              <a:xfrm>
                <a:off x="0" y="1536"/>
                <a:ext cx="676" cy="672"/>
                <a:chOff x="0" y="0"/>
                <a:chExt cx="676" cy="672"/>
              </a:xfrm>
            </p:grpSpPr>
            <p:sp>
              <p:nvSpPr>
                <p:cNvPr id="99416" name="Rectangle 69">
                  <a:extLst>
                    <a:ext uri="{FF2B5EF4-FFF2-40B4-BE49-F238E27FC236}">
                      <a16:creationId xmlns:a16="http://schemas.microsoft.com/office/drawing/2014/main" id="{CEE1A0A4-0F3E-457A-8C17-E93694324374}"/>
                    </a:ext>
                  </a:extLst>
                </p:cNvPr>
                <p:cNvSpPr>
                  <a:spLocks noChangeArrowheads="1"/>
                </p:cNvSpPr>
                <p:nvPr/>
              </p:nvSpPr>
              <p:spPr bwMode="auto">
                <a:xfrm>
                  <a:off x="43" y="0"/>
                  <a:ext cx="590"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信息资源管理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17" name="Rectangle 70">
                  <a:extLst>
                    <a:ext uri="{FF2B5EF4-FFF2-40B4-BE49-F238E27FC236}">
                      <a16:creationId xmlns:a16="http://schemas.microsoft.com/office/drawing/2014/main" id="{0E0728C5-ABC7-434C-AE30-40C0860B3E5F}"/>
                    </a:ext>
                  </a:extLst>
                </p:cNvPr>
                <p:cNvSpPr>
                  <a:spLocks noChangeArrowheads="1"/>
                </p:cNvSpPr>
                <p:nvPr/>
              </p:nvSpPr>
              <p:spPr bwMode="auto">
                <a:xfrm>
                  <a:off x="0" y="0"/>
                  <a:ext cx="676"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56" name="Group 71">
                <a:extLst>
                  <a:ext uri="{FF2B5EF4-FFF2-40B4-BE49-F238E27FC236}">
                    <a16:creationId xmlns:a16="http://schemas.microsoft.com/office/drawing/2014/main" id="{DF4D36E8-4C2F-42F1-9697-37A849E892D2}"/>
                  </a:ext>
                </a:extLst>
              </p:cNvPr>
              <p:cNvGrpSpPr>
                <a:grpSpLocks/>
              </p:cNvGrpSpPr>
              <p:nvPr/>
            </p:nvGrpSpPr>
            <p:grpSpPr bwMode="auto">
              <a:xfrm>
                <a:off x="676" y="1536"/>
                <a:ext cx="547" cy="672"/>
                <a:chOff x="0" y="0"/>
                <a:chExt cx="547" cy="672"/>
              </a:xfrm>
            </p:grpSpPr>
            <p:sp>
              <p:nvSpPr>
                <p:cNvPr id="99414" name="Rectangle 72">
                  <a:extLst>
                    <a:ext uri="{FF2B5EF4-FFF2-40B4-BE49-F238E27FC236}">
                      <a16:creationId xmlns:a16="http://schemas.microsoft.com/office/drawing/2014/main" id="{9E548452-EE4E-483F-8F9C-4E2CA58A97A2}"/>
                    </a:ext>
                  </a:extLst>
                </p:cNvPr>
                <p:cNvSpPr>
                  <a:spLocks noChangeArrowheads="1"/>
                </p:cNvSpPr>
                <p:nvPr/>
              </p:nvSpPr>
              <p:spPr bwMode="auto">
                <a:xfrm>
                  <a:off x="43" y="0"/>
                  <a:ext cx="461"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信息资源管理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15" name="Rectangle 73">
                  <a:extLst>
                    <a:ext uri="{FF2B5EF4-FFF2-40B4-BE49-F238E27FC236}">
                      <a16:creationId xmlns:a16="http://schemas.microsoft.com/office/drawing/2014/main" id="{9C4E513D-2A44-46FF-A0E6-5062527316DD}"/>
                    </a:ext>
                  </a:extLst>
                </p:cNvPr>
                <p:cNvSpPr>
                  <a:spLocks noChangeArrowheads="1"/>
                </p:cNvSpPr>
                <p:nvPr/>
              </p:nvSpPr>
              <p:spPr bwMode="auto">
                <a:xfrm>
                  <a:off x="0" y="0"/>
                  <a:ext cx="547"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57" name="Group 74">
                <a:extLst>
                  <a:ext uri="{FF2B5EF4-FFF2-40B4-BE49-F238E27FC236}">
                    <a16:creationId xmlns:a16="http://schemas.microsoft.com/office/drawing/2014/main" id="{4C37D083-6CBD-4655-979B-E7169F510D00}"/>
                  </a:ext>
                </a:extLst>
              </p:cNvPr>
              <p:cNvGrpSpPr>
                <a:grpSpLocks/>
              </p:cNvGrpSpPr>
              <p:nvPr/>
            </p:nvGrpSpPr>
            <p:grpSpPr bwMode="auto">
              <a:xfrm>
                <a:off x="1223" y="1536"/>
                <a:ext cx="752" cy="672"/>
                <a:chOff x="0" y="0"/>
                <a:chExt cx="752" cy="672"/>
              </a:xfrm>
            </p:grpSpPr>
            <p:sp>
              <p:nvSpPr>
                <p:cNvPr id="99412" name="Rectangle 75">
                  <a:extLst>
                    <a:ext uri="{FF2B5EF4-FFF2-40B4-BE49-F238E27FC236}">
                      <a16:creationId xmlns:a16="http://schemas.microsoft.com/office/drawing/2014/main" id="{F0150F1D-81DE-49E4-A25F-5D8CA78EAE88}"/>
                    </a:ext>
                  </a:extLst>
                </p:cNvPr>
                <p:cNvSpPr>
                  <a:spLocks noChangeArrowheads="1"/>
                </p:cNvSpPr>
                <p:nvPr/>
              </p:nvSpPr>
              <p:spPr bwMode="auto">
                <a:xfrm>
                  <a:off x="43" y="0"/>
                  <a:ext cx="666"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关注信息技术、手工与自动化信息的成本－效益管理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13" name="Rectangle 76">
                  <a:extLst>
                    <a:ext uri="{FF2B5EF4-FFF2-40B4-BE49-F238E27FC236}">
                      <a16:creationId xmlns:a16="http://schemas.microsoft.com/office/drawing/2014/main" id="{BC8BD002-3433-4B7B-8981-3EA28CEFF4A4}"/>
                    </a:ext>
                  </a:extLst>
                </p:cNvPr>
                <p:cNvSpPr>
                  <a:spLocks noChangeArrowheads="1"/>
                </p:cNvSpPr>
                <p:nvPr/>
              </p:nvSpPr>
              <p:spPr bwMode="auto">
                <a:xfrm>
                  <a:off x="0" y="0"/>
                  <a:ext cx="752"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58" name="Group 77">
                <a:extLst>
                  <a:ext uri="{FF2B5EF4-FFF2-40B4-BE49-F238E27FC236}">
                    <a16:creationId xmlns:a16="http://schemas.microsoft.com/office/drawing/2014/main" id="{FA0ED7C0-3193-4846-BBAC-9015497D2F38}"/>
                  </a:ext>
                </a:extLst>
              </p:cNvPr>
              <p:cNvGrpSpPr>
                <a:grpSpLocks/>
              </p:cNvGrpSpPr>
              <p:nvPr/>
            </p:nvGrpSpPr>
            <p:grpSpPr bwMode="auto">
              <a:xfrm>
                <a:off x="1975" y="1536"/>
                <a:ext cx="658" cy="672"/>
                <a:chOff x="0" y="0"/>
                <a:chExt cx="658" cy="672"/>
              </a:xfrm>
            </p:grpSpPr>
            <p:sp>
              <p:nvSpPr>
                <p:cNvPr id="99410" name="Rectangle 78">
                  <a:extLst>
                    <a:ext uri="{FF2B5EF4-FFF2-40B4-BE49-F238E27FC236}">
                      <a16:creationId xmlns:a16="http://schemas.microsoft.com/office/drawing/2014/main" id="{C7524D66-0309-413A-ABF0-77103770066F}"/>
                    </a:ext>
                  </a:extLst>
                </p:cNvPr>
                <p:cNvSpPr>
                  <a:spLocks noChangeArrowheads="1"/>
                </p:cNvSpPr>
                <p:nvPr/>
              </p:nvSpPr>
              <p:spPr bwMode="auto">
                <a:xfrm>
                  <a:off x="43" y="0"/>
                  <a:ext cx="572"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对最高管理层的支持功能</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11" name="Rectangle 79">
                  <a:extLst>
                    <a:ext uri="{FF2B5EF4-FFF2-40B4-BE49-F238E27FC236}">
                      <a16:creationId xmlns:a16="http://schemas.microsoft.com/office/drawing/2014/main" id="{18937C1E-05DF-4F0D-AB8A-69F53C2506F0}"/>
                    </a:ext>
                  </a:extLst>
                </p:cNvPr>
                <p:cNvSpPr>
                  <a:spLocks noChangeArrowheads="1"/>
                </p:cNvSpPr>
                <p:nvPr/>
              </p:nvSpPr>
              <p:spPr bwMode="auto">
                <a:xfrm>
                  <a:off x="0" y="0"/>
                  <a:ext cx="658"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59" name="Group 80">
                <a:extLst>
                  <a:ext uri="{FF2B5EF4-FFF2-40B4-BE49-F238E27FC236}">
                    <a16:creationId xmlns:a16="http://schemas.microsoft.com/office/drawing/2014/main" id="{D791699D-AA07-4628-95EC-061DC67BF65E}"/>
                  </a:ext>
                </a:extLst>
              </p:cNvPr>
              <p:cNvGrpSpPr>
                <a:grpSpLocks/>
              </p:cNvGrpSpPr>
              <p:nvPr/>
            </p:nvGrpSpPr>
            <p:grpSpPr bwMode="auto">
              <a:xfrm>
                <a:off x="2633" y="1536"/>
                <a:ext cx="646" cy="672"/>
                <a:chOff x="0" y="0"/>
                <a:chExt cx="646" cy="672"/>
              </a:xfrm>
            </p:grpSpPr>
            <p:sp>
              <p:nvSpPr>
                <p:cNvPr id="99408" name="Rectangle 81">
                  <a:extLst>
                    <a:ext uri="{FF2B5EF4-FFF2-40B4-BE49-F238E27FC236}">
                      <a16:creationId xmlns:a16="http://schemas.microsoft.com/office/drawing/2014/main" id="{38A6FD66-C73E-4216-BAC6-4F79777824DD}"/>
                    </a:ext>
                  </a:extLst>
                </p:cNvPr>
                <p:cNvSpPr>
                  <a:spLocks noChangeArrowheads="1"/>
                </p:cNvSpPr>
                <p:nvPr/>
              </p:nvSpPr>
              <p:spPr bwMode="auto">
                <a:xfrm>
                  <a:off x="43" y="0"/>
                  <a:ext cx="560"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重点是内部，同时兼顾外部</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09" name="Rectangle 82">
                  <a:extLst>
                    <a:ext uri="{FF2B5EF4-FFF2-40B4-BE49-F238E27FC236}">
                      <a16:creationId xmlns:a16="http://schemas.microsoft.com/office/drawing/2014/main" id="{9FD66598-4F09-4FE2-892B-3C08F8767102}"/>
                    </a:ext>
                  </a:extLst>
                </p:cNvPr>
                <p:cNvSpPr>
                  <a:spLocks noChangeArrowheads="1"/>
                </p:cNvSpPr>
                <p:nvPr/>
              </p:nvSpPr>
              <p:spPr bwMode="auto">
                <a:xfrm>
                  <a:off x="0" y="0"/>
                  <a:ext cx="646"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60" name="Group 83">
                <a:extLst>
                  <a:ext uri="{FF2B5EF4-FFF2-40B4-BE49-F238E27FC236}">
                    <a16:creationId xmlns:a16="http://schemas.microsoft.com/office/drawing/2014/main" id="{E93C87B5-6626-4691-8B11-B5C8D277AD1D}"/>
                  </a:ext>
                </a:extLst>
              </p:cNvPr>
              <p:cNvGrpSpPr>
                <a:grpSpLocks/>
              </p:cNvGrpSpPr>
              <p:nvPr/>
            </p:nvGrpSpPr>
            <p:grpSpPr bwMode="auto">
              <a:xfrm>
                <a:off x="3279" y="1536"/>
                <a:ext cx="624" cy="672"/>
                <a:chOff x="0" y="0"/>
                <a:chExt cx="624" cy="672"/>
              </a:xfrm>
            </p:grpSpPr>
            <p:sp>
              <p:nvSpPr>
                <p:cNvPr id="99406" name="Rectangle 84">
                  <a:extLst>
                    <a:ext uri="{FF2B5EF4-FFF2-40B4-BE49-F238E27FC236}">
                      <a16:creationId xmlns:a16="http://schemas.microsoft.com/office/drawing/2014/main" id="{8A6017AB-CC20-4931-BC46-A2F383D07B42}"/>
                    </a:ext>
                  </a:extLst>
                </p:cNvPr>
                <p:cNvSpPr>
                  <a:spLocks noChangeArrowheads="1"/>
                </p:cNvSpPr>
                <p:nvPr/>
              </p:nvSpPr>
              <p:spPr bwMode="auto">
                <a:xfrm>
                  <a:off x="43" y="0"/>
                  <a:ext cx="538"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信息资源和信息系统的经营管理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07" name="Rectangle 85">
                  <a:extLst>
                    <a:ext uri="{FF2B5EF4-FFF2-40B4-BE49-F238E27FC236}">
                      <a16:creationId xmlns:a16="http://schemas.microsoft.com/office/drawing/2014/main" id="{B5ED49F5-A476-499C-ABDA-B96C8D79A653}"/>
                    </a:ext>
                  </a:extLst>
                </p:cNvPr>
                <p:cNvSpPr>
                  <a:spLocks noChangeArrowheads="1"/>
                </p:cNvSpPr>
                <p:nvPr/>
              </p:nvSpPr>
              <p:spPr bwMode="auto">
                <a:xfrm>
                  <a:off x="0" y="0"/>
                  <a:ext cx="624"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61" name="Group 86">
                <a:extLst>
                  <a:ext uri="{FF2B5EF4-FFF2-40B4-BE49-F238E27FC236}">
                    <a16:creationId xmlns:a16="http://schemas.microsoft.com/office/drawing/2014/main" id="{D5ACA58F-6D40-45DB-9C04-E2EAD0F4FE04}"/>
                  </a:ext>
                </a:extLst>
              </p:cNvPr>
              <p:cNvGrpSpPr>
                <a:grpSpLocks/>
              </p:cNvGrpSpPr>
              <p:nvPr/>
            </p:nvGrpSpPr>
            <p:grpSpPr bwMode="auto">
              <a:xfrm>
                <a:off x="3903" y="1536"/>
                <a:ext cx="640" cy="672"/>
                <a:chOff x="0" y="0"/>
                <a:chExt cx="640" cy="672"/>
              </a:xfrm>
            </p:grpSpPr>
            <p:sp>
              <p:nvSpPr>
                <p:cNvPr id="99404" name="Rectangle 87">
                  <a:extLst>
                    <a:ext uri="{FF2B5EF4-FFF2-40B4-BE49-F238E27FC236}">
                      <a16:creationId xmlns:a16="http://schemas.microsoft.com/office/drawing/2014/main" id="{687A3252-A7FD-4EBD-826A-F17E4C6926FE}"/>
                    </a:ext>
                  </a:extLst>
                </p:cNvPr>
                <p:cNvSpPr>
                  <a:spLocks noChangeArrowheads="1"/>
                </p:cNvSpPr>
                <p:nvPr/>
              </p:nvSpPr>
              <p:spPr bwMode="auto">
                <a:xfrm>
                  <a:off x="43" y="0"/>
                  <a:ext cx="554"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信息资源和技术的成本－效益</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05" name="Rectangle 88">
                  <a:extLst>
                    <a:ext uri="{FF2B5EF4-FFF2-40B4-BE49-F238E27FC236}">
                      <a16:creationId xmlns:a16="http://schemas.microsoft.com/office/drawing/2014/main" id="{CF3056E1-488C-4F27-AB96-3C016978DC56}"/>
                    </a:ext>
                  </a:extLst>
                </p:cNvPr>
                <p:cNvSpPr>
                  <a:spLocks noChangeArrowheads="1"/>
                </p:cNvSpPr>
                <p:nvPr/>
              </p:nvSpPr>
              <p:spPr bwMode="auto">
                <a:xfrm>
                  <a:off x="0" y="0"/>
                  <a:ext cx="640" cy="67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62" name="Group 89">
                <a:extLst>
                  <a:ext uri="{FF2B5EF4-FFF2-40B4-BE49-F238E27FC236}">
                    <a16:creationId xmlns:a16="http://schemas.microsoft.com/office/drawing/2014/main" id="{33B29E58-C910-4B53-9D22-80F2B510C3F1}"/>
                  </a:ext>
                </a:extLst>
              </p:cNvPr>
              <p:cNvGrpSpPr>
                <a:grpSpLocks/>
              </p:cNvGrpSpPr>
              <p:nvPr/>
            </p:nvGrpSpPr>
            <p:grpSpPr bwMode="auto">
              <a:xfrm>
                <a:off x="0" y="2208"/>
                <a:ext cx="676" cy="576"/>
                <a:chOff x="0" y="0"/>
                <a:chExt cx="676" cy="576"/>
              </a:xfrm>
            </p:grpSpPr>
            <p:sp>
              <p:nvSpPr>
                <p:cNvPr id="99402" name="Rectangle 90">
                  <a:extLst>
                    <a:ext uri="{FF2B5EF4-FFF2-40B4-BE49-F238E27FC236}">
                      <a16:creationId xmlns:a16="http://schemas.microsoft.com/office/drawing/2014/main" id="{E8F62C78-8A7B-4A35-B33E-F1E239231603}"/>
                    </a:ext>
                  </a:extLst>
                </p:cNvPr>
                <p:cNvSpPr>
                  <a:spLocks noChangeArrowheads="1"/>
                </p:cNvSpPr>
                <p:nvPr/>
              </p:nvSpPr>
              <p:spPr bwMode="auto">
                <a:xfrm>
                  <a:off x="43" y="0"/>
                  <a:ext cx="59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竞争者分析与情报</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03" name="Rectangle 91">
                  <a:extLst>
                    <a:ext uri="{FF2B5EF4-FFF2-40B4-BE49-F238E27FC236}">
                      <a16:creationId xmlns:a16="http://schemas.microsoft.com/office/drawing/2014/main" id="{AE355FA5-A8D0-463F-A2B9-AD3D388076EA}"/>
                    </a:ext>
                  </a:extLst>
                </p:cNvPr>
                <p:cNvSpPr>
                  <a:spLocks noChangeArrowheads="1"/>
                </p:cNvSpPr>
                <p:nvPr/>
              </p:nvSpPr>
              <p:spPr bwMode="auto">
                <a:xfrm>
                  <a:off x="0" y="0"/>
                  <a:ext cx="67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63" name="Group 92">
                <a:extLst>
                  <a:ext uri="{FF2B5EF4-FFF2-40B4-BE49-F238E27FC236}">
                    <a16:creationId xmlns:a16="http://schemas.microsoft.com/office/drawing/2014/main" id="{E18ED43B-C026-4337-9E70-980020D5AAFC}"/>
                  </a:ext>
                </a:extLst>
              </p:cNvPr>
              <p:cNvGrpSpPr>
                <a:grpSpLocks/>
              </p:cNvGrpSpPr>
              <p:nvPr/>
            </p:nvGrpSpPr>
            <p:grpSpPr bwMode="auto">
              <a:xfrm>
                <a:off x="676" y="2208"/>
                <a:ext cx="547" cy="576"/>
                <a:chOff x="0" y="0"/>
                <a:chExt cx="547" cy="576"/>
              </a:xfrm>
            </p:grpSpPr>
            <p:sp>
              <p:nvSpPr>
                <p:cNvPr id="99400" name="Rectangle 93">
                  <a:extLst>
                    <a:ext uri="{FF2B5EF4-FFF2-40B4-BE49-F238E27FC236}">
                      <a16:creationId xmlns:a16="http://schemas.microsoft.com/office/drawing/2014/main" id="{B01E182C-AE30-4620-B02B-27FBF9542678}"/>
                    </a:ext>
                  </a:extLst>
                </p:cNvPr>
                <p:cNvSpPr>
                  <a:spLocks noChangeArrowheads="1"/>
                </p:cNvSpPr>
                <p:nvPr/>
              </p:nvSpPr>
              <p:spPr bwMode="auto">
                <a:xfrm>
                  <a:off x="43" y="0"/>
                  <a:ext cx="461"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营业单位的战略和方向</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401" name="Rectangle 94">
                  <a:extLst>
                    <a:ext uri="{FF2B5EF4-FFF2-40B4-BE49-F238E27FC236}">
                      <a16:creationId xmlns:a16="http://schemas.microsoft.com/office/drawing/2014/main" id="{28657A32-ECDA-43D9-AD10-F8A95B8E61C9}"/>
                    </a:ext>
                  </a:extLst>
                </p:cNvPr>
                <p:cNvSpPr>
                  <a:spLocks noChangeArrowheads="1"/>
                </p:cNvSpPr>
                <p:nvPr/>
              </p:nvSpPr>
              <p:spPr bwMode="auto">
                <a:xfrm>
                  <a:off x="0" y="0"/>
                  <a:ext cx="547"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64" name="Group 95">
                <a:extLst>
                  <a:ext uri="{FF2B5EF4-FFF2-40B4-BE49-F238E27FC236}">
                    <a16:creationId xmlns:a16="http://schemas.microsoft.com/office/drawing/2014/main" id="{85F6BFD4-F2BC-4ED0-9FA9-EFBF8C5C6086}"/>
                  </a:ext>
                </a:extLst>
              </p:cNvPr>
              <p:cNvGrpSpPr>
                <a:grpSpLocks/>
              </p:cNvGrpSpPr>
              <p:nvPr/>
            </p:nvGrpSpPr>
            <p:grpSpPr bwMode="auto">
              <a:xfrm>
                <a:off x="1223" y="2208"/>
                <a:ext cx="752" cy="576"/>
                <a:chOff x="0" y="0"/>
                <a:chExt cx="752" cy="576"/>
              </a:xfrm>
            </p:grpSpPr>
            <p:sp>
              <p:nvSpPr>
                <p:cNvPr id="99398" name="Rectangle 96">
                  <a:extLst>
                    <a:ext uri="{FF2B5EF4-FFF2-40B4-BE49-F238E27FC236}">
                      <a16:creationId xmlns:a16="http://schemas.microsoft.com/office/drawing/2014/main" id="{CF8FF42F-2556-493A-9E23-CD772EB7D24C}"/>
                    </a:ext>
                  </a:extLst>
                </p:cNvPr>
                <p:cNvSpPr>
                  <a:spLocks noChangeArrowheads="1"/>
                </p:cNvSpPr>
                <p:nvPr/>
              </p:nvSpPr>
              <p:spPr bwMode="auto">
                <a:xfrm>
                  <a:off x="43" y="0"/>
                  <a:ext cx="66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关注情报分析和信息使用的质量</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99" name="Rectangle 97">
                  <a:extLst>
                    <a:ext uri="{FF2B5EF4-FFF2-40B4-BE49-F238E27FC236}">
                      <a16:creationId xmlns:a16="http://schemas.microsoft.com/office/drawing/2014/main" id="{EB4168BA-2875-470E-80C3-0FCE111AE254}"/>
                    </a:ext>
                  </a:extLst>
                </p:cNvPr>
                <p:cNvSpPr>
                  <a:spLocks noChangeArrowheads="1"/>
                </p:cNvSpPr>
                <p:nvPr/>
              </p:nvSpPr>
              <p:spPr bwMode="auto">
                <a:xfrm>
                  <a:off x="0" y="0"/>
                  <a:ext cx="75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65" name="Group 98">
                <a:extLst>
                  <a:ext uri="{FF2B5EF4-FFF2-40B4-BE49-F238E27FC236}">
                    <a16:creationId xmlns:a16="http://schemas.microsoft.com/office/drawing/2014/main" id="{4D0B64C4-BDFF-4339-8AC5-0123B5298B79}"/>
                  </a:ext>
                </a:extLst>
              </p:cNvPr>
              <p:cNvGrpSpPr>
                <a:grpSpLocks/>
              </p:cNvGrpSpPr>
              <p:nvPr/>
            </p:nvGrpSpPr>
            <p:grpSpPr bwMode="auto">
              <a:xfrm>
                <a:off x="1975" y="2208"/>
                <a:ext cx="658" cy="576"/>
                <a:chOff x="0" y="0"/>
                <a:chExt cx="658" cy="576"/>
              </a:xfrm>
            </p:grpSpPr>
            <p:sp>
              <p:nvSpPr>
                <p:cNvPr id="99396" name="Rectangle 99">
                  <a:extLst>
                    <a:ext uri="{FF2B5EF4-FFF2-40B4-BE49-F238E27FC236}">
                      <a16:creationId xmlns:a16="http://schemas.microsoft.com/office/drawing/2014/main" id="{250651BA-0E53-423C-8225-90BCC3E096AB}"/>
                    </a:ext>
                  </a:extLst>
                </p:cNvPr>
                <p:cNvSpPr>
                  <a:spLocks noChangeArrowheads="1"/>
                </p:cNvSpPr>
                <p:nvPr/>
              </p:nvSpPr>
              <p:spPr bwMode="auto">
                <a:xfrm>
                  <a:off x="43" y="0"/>
                  <a:ext cx="57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最高管理层的参谋职能</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97" name="Rectangle 100">
                  <a:extLst>
                    <a:ext uri="{FF2B5EF4-FFF2-40B4-BE49-F238E27FC236}">
                      <a16:creationId xmlns:a16="http://schemas.microsoft.com/office/drawing/2014/main" id="{9010B0E7-72D6-4EFE-AEB5-5338A8DCF0E5}"/>
                    </a:ext>
                  </a:extLst>
                </p:cNvPr>
                <p:cNvSpPr>
                  <a:spLocks noChangeArrowheads="1"/>
                </p:cNvSpPr>
                <p:nvPr/>
              </p:nvSpPr>
              <p:spPr bwMode="auto">
                <a:xfrm>
                  <a:off x="0" y="0"/>
                  <a:ext cx="65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66" name="Group 101">
                <a:extLst>
                  <a:ext uri="{FF2B5EF4-FFF2-40B4-BE49-F238E27FC236}">
                    <a16:creationId xmlns:a16="http://schemas.microsoft.com/office/drawing/2014/main" id="{F7F9B9CA-E4C2-4D24-81BF-5CA8F4FD610D}"/>
                  </a:ext>
                </a:extLst>
              </p:cNvPr>
              <p:cNvGrpSpPr>
                <a:grpSpLocks/>
              </p:cNvGrpSpPr>
              <p:nvPr/>
            </p:nvGrpSpPr>
            <p:grpSpPr bwMode="auto">
              <a:xfrm>
                <a:off x="2633" y="2208"/>
                <a:ext cx="646" cy="576"/>
                <a:chOff x="0" y="0"/>
                <a:chExt cx="646" cy="576"/>
              </a:xfrm>
            </p:grpSpPr>
            <p:sp>
              <p:nvSpPr>
                <p:cNvPr id="99394" name="Rectangle 102">
                  <a:extLst>
                    <a:ext uri="{FF2B5EF4-FFF2-40B4-BE49-F238E27FC236}">
                      <a16:creationId xmlns:a16="http://schemas.microsoft.com/office/drawing/2014/main" id="{2AF7F13F-877D-4970-98C4-3CBA0C798AFD}"/>
                    </a:ext>
                  </a:extLst>
                </p:cNvPr>
                <p:cNvSpPr>
                  <a:spLocks noChangeArrowheads="1"/>
                </p:cNvSpPr>
                <p:nvPr/>
              </p:nvSpPr>
              <p:spPr bwMode="auto">
                <a:xfrm>
                  <a:off x="43" y="0"/>
                  <a:ext cx="56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重点在外部</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95" name="Rectangle 103">
                  <a:extLst>
                    <a:ext uri="{FF2B5EF4-FFF2-40B4-BE49-F238E27FC236}">
                      <a16:creationId xmlns:a16="http://schemas.microsoft.com/office/drawing/2014/main" id="{BB854C21-4468-45DD-A4C5-B6230413157C}"/>
                    </a:ext>
                  </a:extLst>
                </p:cNvPr>
                <p:cNvSpPr>
                  <a:spLocks noChangeArrowheads="1"/>
                </p:cNvSpPr>
                <p:nvPr/>
              </p:nvSpPr>
              <p:spPr bwMode="auto">
                <a:xfrm>
                  <a:off x="0" y="0"/>
                  <a:ext cx="64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67" name="Group 104">
                <a:extLst>
                  <a:ext uri="{FF2B5EF4-FFF2-40B4-BE49-F238E27FC236}">
                    <a16:creationId xmlns:a16="http://schemas.microsoft.com/office/drawing/2014/main" id="{EE8D4671-33CC-40BA-83C3-D62ABB9EDE92}"/>
                  </a:ext>
                </a:extLst>
              </p:cNvPr>
              <p:cNvGrpSpPr>
                <a:grpSpLocks/>
              </p:cNvGrpSpPr>
              <p:nvPr/>
            </p:nvGrpSpPr>
            <p:grpSpPr bwMode="auto">
              <a:xfrm>
                <a:off x="3279" y="2208"/>
                <a:ext cx="624" cy="576"/>
                <a:chOff x="0" y="0"/>
                <a:chExt cx="624" cy="576"/>
              </a:xfrm>
            </p:grpSpPr>
            <p:sp>
              <p:nvSpPr>
                <p:cNvPr id="99392" name="Rectangle 105">
                  <a:extLst>
                    <a:ext uri="{FF2B5EF4-FFF2-40B4-BE49-F238E27FC236}">
                      <a16:creationId xmlns:a16="http://schemas.microsoft.com/office/drawing/2014/main" id="{904EA592-C84E-4AA1-9CB0-BA5135603CA0}"/>
                    </a:ext>
                  </a:extLst>
                </p:cNvPr>
                <p:cNvSpPr>
                  <a:spLocks noChangeArrowheads="1"/>
                </p:cNvSpPr>
                <p:nvPr/>
              </p:nvSpPr>
              <p:spPr bwMode="auto">
                <a:xfrm>
                  <a:off x="43" y="0"/>
                  <a:ext cx="538"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重视人力资源管理和信息</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93" name="Rectangle 106">
                  <a:extLst>
                    <a:ext uri="{FF2B5EF4-FFF2-40B4-BE49-F238E27FC236}">
                      <a16:creationId xmlns:a16="http://schemas.microsoft.com/office/drawing/2014/main" id="{9AD8F010-0DE4-4D39-9E76-5D033B9006C9}"/>
                    </a:ext>
                  </a:extLst>
                </p:cNvPr>
                <p:cNvSpPr>
                  <a:spLocks noChangeArrowheads="1"/>
                </p:cNvSpPr>
                <p:nvPr/>
              </p:nvSpPr>
              <p:spPr bwMode="auto">
                <a:xfrm>
                  <a:off x="0" y="0"/>
                  <a:ext cx="624"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68" name="Group 107">
                <a:extLst>
                  <a:ext uri="{FF2B5EF4-FFF2-40B4-BE49-F238E27FC236}">
                    <a16:creationId xmlns:a16="http://schemas.microsoft.com/office/drawing/2014/main" id="{EF920AD9-9BEC-4D4D-9B1E-671E4B3E7CD4}"/>
                  </a:ext>
                </a:extLst>
              </p:cNvPr>
              <p:cNvGrpSpPr>
                <a:grpSpLocks/>
              </p:cNvGrpSpPr>
              <p:nvPr/>
            </p:nvGrpSpPr>
            <p:grpSpPr bwMode="auto">
              <a:xfrm>
                <a:off x="3903" y="2208"/>
                <a:ext cx="640" cy="576"/>
                <a:chOff x="0" y="0"/>
                <a:chExt cx="640" cy="576"/>
              </a:xfrm>
            </p:grpSpPr>
            <p:sp>
              <p:nvSpPr>
                <p:cNvPr id="99390" name="Rectangle 108">
                  <a:extLst>
                    <a:ext uri="{FF2B5EF4-FFF2-40B4-BE49-F238E27FC236}">
                      <a16:creationId xmlns:a16="http://schemas.microsoft.com/office/drawing/2014/main" id="{6076BAA6-E9BD-4671-B465-9D2582A0F0A5}"/>
                    </a:ext>
                  </a:extLst>
                </p:cNvPr>
                <p:cNvSpPr>
                  <a:spLocks noChangeArrowheads="1"/>
                </p:cNvSpPr>
                <p:nvPr/>
              </p:nvSpPr>
              <p:spPr bwMode="auto">
                <a:xfrm>
                  <a:off x="43" y="0"/>
                  <a:ext cx="55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为营业单位和企业获取竞争优势</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91" name="Rectangle 109">
                  <a:extLst>
                    <a:ext uri="{FF2B5EF4-FFF2-40B4-BE49-F238E27FC236}">
                      <a16:creationId xmlns:a16="http://schemas.microsoft.com/office/drawing/2014/main" id="{1D8234AE-BA3C-4B1D-8F2D-9F090D556105}"/>
                    </a:ext>
                  </a:extLst>
                </p:cNvPr>
                <p:cNvSpPr>
                  <a:spLocks noChangeArrowheads="1"/>
                </p:cNvSpPr>
                <p:nvPr/>
              </p:nvSpPr>
              <p:spPr bwMode="auto">
                <a:xfrm>
                  <a:off x="0" y="0"/>
                  <a:ext cx="64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69" name="Group 110">
                <a:extLst>
                  <a:ext uri="{FF2B5EF4-FFF2-40B4-BE49-F238E27FC236}">
                    <a16:creationId xmlns:a16="http://schemas.microsoft.com/office/drawing/2014/main" id="{44D63BD5-DD3F-4714-8E28-9D2E4B0C38C1}"/>
                  </a:ext>
                </a:extLst>
              </p:cNvPr>
              <p:cNvGrpSpPr>
                <a:grpSpLocks/>
              </p:cNvGrpSpPr>
              <p:nvPr/>
            </p:nvGrpSpPr>
            <p:grpSpPr bwMode="auto">
              <a:xfrm>
                <a:off x="0" y="2784"/>
                <a:ext cx="676" cy="576"/>
                <a:chOff x="0" y="0"/>
                <a:chExt cx="676" cy="576"/>
              </a:xfrm>
            </p:grpSpPr>
            <p:sp>
              <p:nvSpPr>
                <p:cNvPr id="99388" name="Rectangle 111">
                  <a:extLst>
                    <a:ext uri="{FF2B5EF4-FFF2-40B4-BE49-F238E27FC236}">
                      <a16:creationId xmlns:a16="http://schemas.microsoft.com/office/drawing/2014/main" id="{27B2CEBD-D4EC-4087-AB5B-FEF469D69597}"/>
                    </a:ext>
                  </a:extLst>
                </p:cNvPr>
                <p:cNvSpPr>
                  <a:spLocks noChangeArrowheads="1"/>
                </p:cNvSpPr>
                <p:nvPr/>
              </p:nvSpPr>
              <p:spPr bwMode="auto">
                <a:xfrm>
                  <a:off x="43" y="0"/>
                  <a:ext cx="59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战略信息管理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89" name="Rectangle 112">
                  <a:extLst>
                    <a:ext uri="{FF2B5EF4-FFF2-40B4-BE49-F238E27FC236}">
                      <a16:creationId xmlns:a16="http://schemas.microsoft.com/office/drawing/2014/main" id="{D7E73B82-B3E3-4D3C-9044-64EF67AE1DC1}"/>
                    </a:ext>
                  </a:extLst>
                </p:cNvPr>
                <p:cNvSpPr>
                  <a:spLocks noChangeArrowheads="1"/>
                </p:cNvSpPr>
                <p:nvPr/>
              </p:nvSpPr>
              <p:spPr bwMode="auto">
                <a:xfrm>
                  <a:off x="0" y="0"/>
                  <a:ext cx="67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70" name="Group 113">
                <a:extLst>
                  <a:ext uri="{FF2B5EF4-FFF2-40B4-BE49-F238E27FC236}">
                    <a16:creationId xmlns:a16="http://schemas.microsoft.com/office/drawing/2014/main" id="{B2E89BB3-F6DE-4490-AC34-F2AFA5A66AE3}"/>
                  </a:ext>
                </a:extLst>
              </p:cNvPr>
              <p:cNvGrpSpPr>
                <a:grpSpLocks/>
              </p:cNvGrpSpPr>
              <p:nvPr/>
            </p:nvGrpSpPr>
            <p:grpSpPr bwMode="auto">
              <a:xfrm>
                <a:off x="676" y="2784"/>
                <a:ext cx="547" cy="576"/>
                <a:chOff x="0" y="0"/>
                <a:chExt cx="547" cy="576"/>
              </a:xfrm>
            </p:grpSpPr>
            <p:sp>
              <p:nvSpPr>
                <p:cNvPr id="99386" name="Rectangle 114">
                  <a:extLst>
                    <a:ext uri="{FF2B5EF4-FFF2-40B4-BE49-F238E27FC236}">
                      <a16:creationId xmlns:a16="http://schemas.microsoft.com/office/drawing/2014/main" id="{A19CE5A6-E9BA-47A3-AC30-EBAA64C67218}"/>
                    </a:ext>
                  </a:extLst>
                </p:cNvPr>
                <p:cNvSpPr>
                  <a:spLocks noChangeArrowheads="1"/>
                </p:cNvSpPr>
                <p:nvPr/>
              </p:nvSpPr>
              <p:spPr bwMode="auto">
                <a:xfrm>
                  <a:off x="43" y="0"/>
                  <a:ext cx="461"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公司的战略方向</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87" name="Rectangle 115">
                  <a:extLst>
                    <a:ext uri="{FF2B5EF4-FFF2-40B4-BE49-F238E27FC236}">
                      <a16:creationId xmlns:a16="http://schemas.microsoft.com/office/drawing/2014/main" id="{E3E0DBAF-EC7D-44E8-AE79-56871213C919}"/>
                    </a:ext>
                  </a:extLst>
                </p:cNvPr>
                <p:cNvSpPr>
                  <a:spLocks noChangeArrowheads="1"/>
                </p:cNvSpPr>
                <p:nvPr/>
              </p:nvSpPr>
              <p:spPr bwMode="auto">
                <a:xfrm>
                  <a:off x="0" y="0"/>
                  <a:ext cx="547"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71" name="Group 116">
                <a:extLst>
                  <a:ext uri="{FF2B5EF4-FFF2-40B4-BE49-F238E27FC236}">
                    <a16:creationId xmlns:a16="http://schemas.microsoft.com/office/drawing/2014/main" id="{5BD22FE3-909D-400E-8FEA-5C368FE25F64}"/>
                  </a:ext>
                </a:extLst>
              </p:cNvPr>
              <p:cNvGrpSpPr>
                <a:grpSpLocks/>
              </p:cNvGrpSpPr>
              <p:nvPr/>
            </p:nvGrpSpPr>
            <p:grpSpPr bwMode="auto">
              <a:xfrm>
                <a:off x="1223" y="2784"/>
                <a:ext cx="752" cy="576"/>
                <a:chOff x="0" y="0"/>
                <a:chExt cx="752" cy="576"/>
              </a:xfrm>
            </p:grpSpPr>
            <p:sp>
              <p:nvSpPr>
                <p:cNvPr id="99384" name="Rectangle 117">
                  <a:extLst>
                    <a:ext uri="{FF2B5EF4-FFF2-40B4-BE49-F238E27FC236}">
                      <a16:creationId xmlns:a16="http://schemas.microsoft.com/office/drawing/2014/main" id="{1B983EC1-13A0-4FB7-B5E4-15EEE2E4B176}"/>
                    </a:ext>
                  </a:extLst>
                </p:cNvPr>
                <p:cNvSpPr>
                  <a:spLocks noChangeArrowheads="1"/>
                </p:cNvSpPr>
                <p:nvPr/>
              </p:nvSpPr>
              <p:spPr bwMode="auto">
                <a:xfrm>
                  <a:off x="43" y="0"/>
                  <a:ext cx="66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集中于为战略决策提供支持</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85" name="Rectangle 118">
                  <a:extLst>
                    <a:ext uri="{FF2B5EF4-FFF2-40B4-BE49-F238E27FC236}">
                      <a16:creationId xmlns:a16="http://schemas.microsoft.com/office/drawing/2014/main" id="{241F9CC9-2D4C-4F23-9492-0A626CA63486}"/>
                    </a:ext>
                  </a:extLst>
                </p:cNvPr>
                <p:cNvSpPr>
                  <a:spLocks noChangeArrowheads="1"/>
                </p:cNvSpPr>
                <p:nvPr/>
              </p:nvSpPr>
              <p:spPr bwMode="auto">
                <a:xfrm>
                  <a:off x="0" y="0"/>
                  <a:ext cx="75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72" name="Group 119">
                <a:extLst>
                  <a:ext uri="{FF2B5EF4-FFF2-40B4-BE49-F238E27FC236}">
                    <a16:creationId xmlns:a16="http://schemas.microsoft.com/office/drawing/2014/main" id="{4AC7C00F-3671-4747-8EB6-2538A2F0417F}"/>
                  </a:ext>
                </a:extLst>
              </p:cNvPr>
              <p:cNvGrpSpPr>
                <a:grpSpLocks/>
              </p:cNvGrpSpPr>
              <p:nvPr/>
            </p:nvGrpSpPr>
            <p:grpSpPr bwMode="auto">
              <a:xfrm>
                <a:off x="1975" y="2784"/>
                <a:ext cx="658" cy="576"/>
                <a:chOff x="0" y="0"/>
                <a:chExt cx="658" cy="576"/>
              </a:xfrm>
            </p:grpSpPr>
            <p:sp>
              <p:nvSpPr>
                <p:cNvPr id="99382" name="Rectangle 120">
                  <a:extLst>
                    <a:ext uri="{FF2B5EF4-FFF2-40B4-BE49-F238E27FC236}">
                      <a16:creationId xmlns:a16="http://schemas.microsoft.com/office/drawing/2014/main" id="{D71C8828-FD67-4F3B-B514-E873E7BCFABB}"/>
                    </a:ext>
                  </a:extLst>
                </p:cNvPr>
                <p:cNvSpPr>
                  <a:spLocks noChangeArrowheads="1"/>
                </p:cNvSpPr>
                <p:nvPr/>
              </p:nvSpPr>
              <p:spPr bwMode="auto">
                <a:xfrm>
                  <a:off x="43" y="0"/>
                  <a:ext cx="57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最高管理层的战略支持功能</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83" name="Rectangle 121">
                  <a:extLst>
                    <a:ext uri="{FF2B5EF4-FFF2-40B4-BE49-F238E27FC236}">
                      <a16:creationId xmlns:a16="http://schemas.microsoft.com/office/drawing/2014/main" id="{283BC6F2-D344-4E9D-B176-3801068513AA}"/>
                    </a:ext>
                  </a:extLst>
                </p:cNvPr>
                <p:cNvSpPr>
                  <a:spLocks noChangeArrowheads="1"/>
                </p:cNvSpPr>
                <p:nvPr/>
              </p:nvSpPr>
              <p:spPr bwMode="auto">
                <a:xfrm>
                  <a:off x="0" y="0"/>
                  <a:ext cx="658"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73" name="Group 122">
                <a:extLst>
                  <a:ext uri="{FF2B5EF4-FFF2-40B4-BE49-F238E27FC236}">
                    <a16:creationId xmlns:a16="http://schemas.microsoft.com/office/drawing/2014/main" id="{64A5206E-A0D7-498E-9317-3E406130D56E}"/>
                  </a:ext>
                </a:extLst>
              </p:cNvPr>
              <p:cNvGrpSpPr>
                <a:grpSpLocks/>
              </p:cNvGrpSpPr>
              <p:nvPr/>
            </p:nvGrpSpPr>
            <p:grpSpPr bwMode="auto">
              <a:xfrm>
                <a:off x="2633" y="2784"/>
                <a:ext cx="646" cy="576"/>
                <a:chOff x="0" y="0"/>
                <a:chExt cx="646" cy="576"/>
              </a:xfrm>
            </p:grpSpPr>
            <p:sp>
              <p:nvSpPr>
                <p:cNvPr id="99380" name="Rectangle 123">
                  <a:extLst>
                    <a:ext uri="{FF2B5EF4-FFF2-40B4-BE49-F238E27FC236}">
                      <a16:creationId xmlns:a16="http://schemas.microsoft.com/office/drawing/2014/main" id="{671896BD-6512-4D30-AE0C-6043F70EF778}"/>
                    </a:ext>
                  </a:extLst>
                </p:cNvPr>
                <p:cNvSpPr>
                  <a:spLocks noChangeArrowheads="1"/>
                </p:cNvSpPr>
                <p:nvPr/>
              </p:nvSpPr>
              <p:spPr bwMode="auto">
                <a:xfrm>
                  <a:off x="43" y="0"/>
                  <a:ext cx="56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同时关注内外部</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81" name="Rectangle 124">
                  <a:extLst>
                    <a:ext uri="{FF2B5EF4-FFF2-40B4-BE49-F238E27FC236}">
                      <a16:creationId xmlns:a16="http://schemas.microsoft.com/office/drawing/2014/main" id="{A4878C18-BBDA-41A2-816E-2486A26FC26A}"/>
                    </a:ext>
                  </a:extLst>
                </p:cNvPr>
                <p:cNvSpPr>
                  <a:spLocks noChangeArrowheads="1"/>
                </p:cNvSpPr>
                <p:nvPr/>
              </p:nvSpPr>
              <p:spPr bwMode="auto">
                <a:xfrm>
                  <a:off x="0" y="0"/>
                  <a:ext cx="646"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74" name="Group 125">
                <a:extLst>
                  <a:ext uri="{FF2B5EF4-FFF2-40B4-BE49-F238E27FC236}">
                    <a16:creationId xmlns:a16="http://schemas.microsoft.com/office/drawing/2014/main" id="{C2C1A679-9A36-4DF0-86A8-27983F9BDFCB}"/>
                  </a:ext>
                </a:extLst>
              </p:cNvPr>
              <p:cNvGrpSpPr>
                <a:grpSpLocks/>
              </p:cNvGrpSpPr>
              <p:nvPr/>
            </p:nvGrpSpPr>
            <p:grpSpPr bwMode="auto">
              <a:xfrm>
                <a:off x="3279" y="2784"/>
                <a:ext cx="624" cy="576"/>
                <a:chOff x="0" y="0"/>
                <a:chExt cx="624" cy="576"/>
              </a:xfrm>
            </p:grpSpPr>
            <p:sp>
              <p:nvSpPr>
                <p:cNvPr id="99378" name="Rectangle 126">
                  <a:extLst>
                    <a:ext uri="{FF2B5EF4-FFF2-40B4-BE49-F238E27FC236}">
                      <a16:creationId xmlns:a16="http://schemas.microsoft.com/office/drawing/2014/main" id="{097DD569-63AC-40C4-B670-176FD47649FB}"/>
                    </a:ext>
                  </a:extLst>
                </p:cNvPr>
                <p:cNvSpPr>
                  <a:spLocks noChangeArrowheads="1"/>
                </p:cNvSpPr>
                <p:nvPr/>
              </p:nvSpPr>
              <p:spPr bwMode="auto">
                <a:xfrm>
                  <a:off x="43" y="0"/>
                  <a:ext cx="538"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人力资源管理</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79" name="Rectangle 127">
                  <a:extLst>
                    <a:ext uri="{FF2B5EF4-FFF2-40B4-BE49-F238E27FC236}">
                      <a16:creationId xmlns:a16="http://schemas.microsoft.com/office/drawing/2014/main" id="{7650FA8D-CCF8-4EE7-9CF2-53438721B6B9}"/>
                    </a:ext>
                  </a:extLst>
                </p:cNvPr>
                <p:cNvSpPr>
                  <a:spLocks noChangeArrowheads="1"/>
                </p:cNvSpPr>
                <p:nvPr/>
              </p:nvSpPr>
              <p:spPr bwMode="auto">
                <a:xfrm>
                  <a:off x="0" y="0"/>
                  <a:ext cx="624"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nvGrpSpPr>
              <p:cNvPr id="99375" name="Group 128">
                <a:extLst>
                  <a:ext uri="{FF2B5EF4-FFF2-40B4-BE49-F238E27FC236}">
                    <a16:creationId xmlns:a16="http://schemas.microsoft.com/office/drawing/2014/main" id="{78A0C517-A706-44A5-ABA0-A5114437986E}"/>
                  </a:ext>
                </a:extLst>
              </p:cNvPr>
              <p:cNvGrpSpPr>
                <a:grpSpLocks/>
              </p:cNvGrpSpPr>
              <p:nvPr/>
            </p:nvGrpSpPr>
            <p:grpSpPr bwMode="auto">
              <a:xfrm>
                <a:off x="3903" y="2784"/>
                <a:ext cx="640" cy="576"/>
                <a:chOff x="0" y="0"/>
                <a:chExt cx="640" cy="576"/>
              </a:xfrm>
            </p:grpSpPr>
            <p:sp>
              <p:nvSpPr>
                <p:cNvPr id="99376" name="Rectangle 129">
                  <a:extLst>
                    <a:ext uri="{FF2B5EF4-FFF2-40B4-BE49-F238E27FC236}">
                      <a16:creationId xmlns:a16="http://schemas.microsoft.com/office/drawing/2014/main" id="{617A05B0-D202-4486-B4B2-1B3812DCD323}"/>
                    </a:ext>
                  </a:extLst>
                </p:cNvPr>
                <p:cNvSpPr>
                  <a:spLocks noChangeArrowheads="1"/>
                </p:cNvSpPr>
                <p:nvPr/>
              </p:nvSpPr>
              <p:spPr bwMode="auto">
                <a:xfrm>
                  <a:off x="43" y="0"/>
                  <a:ext cx="554"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400" b="1">
                      <a:solidFill>
                        <a:srgbClr val="402000"/>
                      </a:solidFill>
                    </a:rPr>
                    <a:t>提供整个企业的业绩</a:t>
                  </a:r>
                </a:p>
                <a:p>
                  <a:pPr algn="just">
                    <a:spcBef>
                      <a:spcPct val="0"/>
                    </a:spcBef>
                    <a:buClrTx/>
                    <a:buSzTx/>
                    <a:buFont typeface="Arial" panose="020B0604020202020204" pitchFamily="34" charset="0"/>
                    <a:buNone/>
                  </a:pPr>
                  <a:endParaRPr lang="zh-CN" altLang="en-US" sz="1400" b="1">
                    <a:solidFill>
                      <a:srgbClr val="402000"/>
                    </a:solidFill>
                  </a:endParaRPr>
                </a:p>
              </p:txBody>
            </p:sp>
            <p:sp>
              <p:nvSpPr>
                <p:cNvPr id="99377" name="Rectangle 130">
                  <a:extLst>
                    <a:ext uri="{FF2B5EF4-FFF2-40B4-BE49-F238E27FC236}">
                      <a16:creationId xmlns:a16="http://schemas.microsoft.com/office/drawing/2014/main" id="{FE95B7F5-9EB1-4EAB-AD04-C0BFDBDCA93C}"/>
                    </a:ext>
                  </a:extLst>
                </p:cNvPr>
                <p:cNvSpPr>
                  <a:spLocks noChangeArrowheads="1"/>
                </p:cNvSpPr>
                <p:nvPr/>
              </p:nvSpPr>
              <p:spPr bwMode="auto">
                <a:xfrm>
                  <a:off x="0" y="0"/>
                  <a:ext cx="640"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grpSp>
        <p:sp>
          <p:nvSpPr>
            <p:cNvPr id="99333" name="Rectangle 131">
              <a:extLst>
                <a:ext uri="{FF2B5EF4-FFF2-40B4-BE49-F238E27FC236}">
                  <a16:creationId xmlns:a16="http://schemas.microsoft.com/office/drawing/2014/main" id="{FCCE53A1-F7BF-4022-931C-73BACAD2EB81}"/>
                </a:ext>
              </a:extLst>
            </p:cNvPr>
            <p:cNvSpPr>
              <a:spLocks noChangeArrowheads="1"/>
            </p:cNvSpPr>
            <p:nvPr/>
          </p:nvSpPr>
          <p:spPr bwMode="auto">
            <a:xfrm>
              <a:off x="0" y="0"/>
              <a:ext cx="4549" cy="3366"/>
            </a:xfrm>
            <a:prstGeom prst="rect">
              <a:avLst/>
            </a:prstGeom>
            <a:noFill/>
            <a:ln w="9525">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solidFill>
                  <a:srgbClr val="402000"/>
                </a:solidFill>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15FAAA1A-1C89-483F-97F9-2D42CC8D5881}"/>
              </a:ext>
            </a:extLst>
          </p:cNvPr>
          <p:cNvSpPr>
            <a:spLocks noGrp="1" noChangeArrowheads="1"/>
          </p:cNvSpPr>
          <p:nvPr>
            <p:ph type="body" idx="4294967295"/>
          </p:nvPr>
        </p:nvSpPr>
        <p:spPr>
          <a:xfrm>
            <a:off x="539750" y="260350"/>
            <a:ext cx="8229600" cy="6172200"/>
          </a:xfrm>
        </p:spPr>
        <p:txBody>
          <a:bodyPr/>
          <a:lstStyle/>
          <a:p>
            <a:pPr algn="just" eaLnBrk="1" hangingPunct="1">
              <a:buFont typeface="Monotype Sorts" pitchFamily="2" charset="2"/>
              <a:buNone/>
            </a:pPr>
            <a:r>
              <a:rPr lang="zh-CN" altLang="en-US" sz="2400" b="1" dirty="0"/>
              <a:t>   史密斯和梅德利的五阶段划分</a:t>
            </a:r>
          </a:p>
          <a:p>
            <a:pPr algn="just" eaLnBrk="1" hangingPunct="1">
              <a:buFont typeface="Monotype Sorts" pitchFamily="2" charset="2"/>
              <a:buNone/>
            </a:pPr>
            <a:endParaRPr lang="zh-CN" altLang="en-US" sz="2400" b="1" dirty="0"/>
          </a:p>
          <a:p>
            <a:pPr eaLnBrk="1" hangingPunct="1"/>
            <a:endParaRPr lang="zh-CN" altLang="en-US" b="1" dirty="0"/>
          </a:p>
        </p:txBody>
      </p:sp>
      <p:grpSp>
        <p:nvGrpSpPr>
          <p:cNvPr id="100355" name="Group 3">
            <a:extLst>
              <a:ext uri="{FF2B5EF4-FFF2-40B4-BE49-F238E27FC236}">
                <a16:creationId xmlns:a16="http://schemas.microsoft.com/office/drawing/2014/main" id="{90BAA431-2BF3-4433-ABD9-93466B8E94A5}"/>
              </a:ext>
            </a:extLst>
          </p:cNvPr>
          <p:cNvGrpSpPr>
            <a:grpSpLocks/>
          </p:cNvGrpSpPr>
          <p:nvPr/>
        </p:nvGrpSpPr>
        <p:grpSpPr bwMode="auto">
          <a:xfrm>
            <a:off x="827584" y="1098877"/>
            <a:ext cx="7185025" cy="5334000"/>
            <a:chOff x="0" y="0"/>
            <a:chExt cx="4253" cy="2886"/>
          </a:xfrm>
        </p:grpSpPr>
        <p:grpSp>
          <p:nvGrpSpPr>
            <p:cNvPr id="100356" name="Group 4">
              <a:extLst>
                <a:ext uri="{FF2B5EF4-FFF2-40B4-BE49-F238E27FC236}">
                  <a16:creationId xmlns:a16="http://schemas.microsoft.com/office/drawing/2014/main" id="{EE9A5C43-7617-4192-8734-9D8CE6C72F2F}"/>
                </a:ext>
              </a:extLst>
            </p:cNvPr>
            <p:cNvGrpSpPr>
              <a:grpSpLocks/>
            </p:cNvGrpSpPr>
            <p:nvPr/>
          </p:nvGrpSpPr>
          <p:grpSpPr bwMode="auto">
            <a:xfrm>
              <a:off x="3" y="3"/>
              <a:ext cx="4247" cy="2880"/>
              <a:chOff x="0" y="0"/>
              <a:chExt cx="4247" cy="2880"/>
            </a:xfrm>
          </p:grpSpPr>
          <p:grpSp>
            <p:nvGrpSpPr>
              <p:cNvPr id="100358" name="Group 5">
                <a:extLst>
                  <a:ext uri="{FF2B5EF4-FFF2-40B4-BE49-F238E27FC236}">
                    <a16:creationId xmlns:a16="http://schemas.microsoft.com/office/drawing/2014/main" id="{9A2C0846-D0DD-410B-BA32-66A764B0212A}"/>
                  </a:ext>
                </a:extLst>
              </p:cNvPr>
              <p:cNvGrpSpPr>
                <a:grpSpLocks/>
              </p:cNvGrpSpPr>
              <p:nvPr/>
            </p:nvGrpSpPr>
            <p:grpSpPr bwMode="auto">
              <a:xfrm>
                <a:off x="0" y="0"/>
                <a:ext cx="532" cy="384"/>
                <a:chOff x="0" y="0"/>
                <a:chExt cx="532" cy="384"/>
              </a:xfrm>
            </p:grpSpPr>
            <p:sp>
              <p:nvSpPr>
                <p:cNvPr id="100464" name="Rectangle 6">
                  <a:extLst>
                    <a:ext uri="{FF2B5EF4-FFF2-40B4-BE49-F238E27FC236}">
                      <a16:creationId xmlns:a16="http://schemas.microsoft.com/office/drawing/2014/main" id="{055A9CB2-6453-4C4C-9D52-D58E996F9E2D}"/>
                    </a:ext>
                  </a:extLst>
                </p:cNvPr>
                <p:cNvSpPr>
                  <a:spLocks noChangeArrowheads="1"/>
                </p:cNvSpPr>
                <p:nvPr/>
              </p:nvSpPr>
              <p:spPr bwMode="auto">
                <a:xfrm>
                  <a:off x="43" y="0"/>
                  <a:ext cx="446"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dirty="0"/>
                    <a:t>发展阶段</a:t>
                  </a:r>
                </a:p>
                <a:p>
                  <a:pPr algn="just">
                    <a:spcBef>
                      <a:spcPct val="0"/>
                    </a:spcBef>
                    <a:buClrTx/>
                    <a:buSzTx/>
                    <a:buFont typeface="Arial" panose="020B0604020202020204" pitchFamily="34" charset="0"/>
                    <a:buNone/>
                  </a:pPr>
                  <a:endParaRPr lang="zh-CN" altLang="en-US" sz="1600" b="1" dirty="0"/>
                </a:p>
              </p:txBody>
            </p:sp>
            <p:sp>
              <p:nvSpPr>
                <p:cNvPr id="100465" name="Rectangle 7">
                  <a:extLst>
                    <a:ext uri="{FF2B5EF4-FFF2-40B4-BE49-F238E27FC236}">
                      <a16:creationId xmlns:a16="http://schemas.microsoft.com/office/drawing/2014/main" id="{8EDBBDA8-1DD0-4A3E-8877-2575362EDAAE}"/>
                    </a:ext>
                  </a:extLst>
                </p:cNvPr>
                <p:cNvSpPr>
                  <a:spLocks noChangeArrowheads="1"/>
                </p:cNvSpPr>
                <p:nvPr/>
              </p:nvSpPr>
              <p:spPr bwMode="auto">
                <a:xfrm>
                  <a:off x="0" y="0"/>
                  <a:ext cx="532"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59" name="Group 8">
                <a:extLst>
                  <a:ext uri="{FF2B5EF4-FFF2-40B4-BE49-F238E27FC236}">
                    <a16:creationId xmlns:a16="http://schemas.microsoft.com/office/drawing/2014/main" id="{E470BF22-0C04-4EFD-90CB-FD8685E0F273}"/>
                  </a:ext>
                </a:extLst>
              </p:cNvPr>
              <p:cNvGrpSpPr>
                <a:grpSpLocks/>
              </p:cNvGrpSpPr>
              <p:nvPr/>
            </p:nvGrpSpPr>
            <p:grpSpPr bwMode="auto">
              <a:xfrm>
                <a:off x="532" y="0"/>
                <a:ext cx="743" cy="384"/>
                <a:chOff x="0" y="0"/>
                <a:chExt cx="743" cy="384"/>
              </a:xfrm>
            </p:grpSpPr>
            <p:sp>
              <p:nvSpPr>
                <p:cNvPr id="100462" name="Rectangle 9">
                  <a:extLst>
                    <a:ext uri="{FF2B5EF4-FFF2-40B4-BE49-F238E27FC236}">
                      <a16:creationId xmlns:a16="http://schemas.microsoft.com/office/drawing/2014/main" id="{0D3B5443-5A59-45A8-A92B-167F51890831}"/>
                    </a:ext>
                  </a:extLst>
                </p:cNvPr>
                <p:cNvSpPr>
                  <a:spLocks noChangeArrowheads="1"/>
                </p:cNvSpPr>
                <p:nvPr/>
              </p:nvSpPr>
              <p:spPr bwMode="auto">
                <a:xfrm>
                  <a:off x="43" y="0"/>
                  <a:ext cx="65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系统类型</a:t>
                  </a:r>
                </a:p>
                <a:p>
                  <a:pPr algn="just">
                    <a:spcBef>
                      <a:spcPct val="0"/>
                    </a:spcBef>
                    <a:buClrTx/>
                    <a:buSzTx/>
                    <a:buFont typeface="Arial" panose="020B0604020202020204" pitchFamily="34" charset="0"/>
                    <a:buNone/>
                  </a:pPr>
                  <a:endParaRPr lang="zh-CN" altLang="en-US" sz="1600" b="1"/>
                </a:p>
              </p:txBody>
            </p:sp>
            <p:sp>
              <p:nvSpPr>
                <p:cNvPr id="100463" name="Rectangle 10">
                  <a:extLst>
                    <a:ext uri="{FF2B5EF4-FFF2-40B4-BE49-F238E27FC236}">
                      <a16:creationId xmlns:a16="http://schemas.microsoft.com/office/drawing/2014/main" id="{645DB875-B3A8-447E-A4C4-BD12FC7595D5}"/>
                    </a:ext>
                  </a:extLst>
                </p:cNvPr>
                <p:cNvSpPr>
                  <a:spLocks noChangeArrowheads="1"/>
                </p:cNvSpPr>
                <p:nvPr/>
              </p:nvSpPr>
              <p:spPr bwMode="auto">
                <a:xfrm>
                  <a:off x="0" y="0"/>
                  <a:ext cx="743"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60" name="Group 11">
                <a:extLst>
                  <a:ext uri="{FF2B5EF4-FFF2-40B4-BE49-F238E27FC236}">
                    <a16:creationId xmlns:a16="http://schemas.microsoft.com/office/drawing/2014/main" id="{715DE875-F823-4007-811D-3FE393B9258F}"/>
                  </a:ext>
                </a:extLst>
              </p:cNvPr>
              <p:cNvGrpSpPr>
                <a:grpSpLocks/>
              </p:cNvGrpSpPr>
              <p:nvPr/>
            </p:nvGrpSpPr>
            <p:grpSpPr bwMode="auto">
              <a:xfrm>
                <a:off x="1275" y="0"/>
                <a:ext cx="743" cy="384"/>
                <a:chOff x="0" y="0"/>
                <a:chExt cx="743" cy="384"/>
              </a:xfrm>
            </p:grpSpPr>
            <p:sp>
              <p:nvSpPr>
                <p:cNvPr id="100460" name="Rectangle 12">
                  <a:extLst>
                    <a:ext uri="{FF2B5EF4-FFF2-40B4-BE49-F238E27FC236}">
                      <a16:creationId xmlns:a16="http://schemas.microsoft.com/office/drawing/2014/main" id="{8E043520-ABD9-4844-AC58-232426B77575}"/>
                    </a:ext>
                  </a:extLst>
                </p:cNvPr>
                <p:cNvSpPr>
                  <a:spLocks noChangeArrowheads="1"/>
                </p:cNvSpPr>
                <p:nvPr/>
              </p:nvSpPr>
              <p:spPr bwMode="auto">
                <a:xfrm>
                  <a:off x="43" y="0"/>
                  <a:ext cx="65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管理者类型</a:t>
                  </a:r>
                </a:p>
                <a:p>
                  <a:pPr algn="just">
                    <a:spcBef>
                      <a:spcPct val="0"/>
                    </a:spcBef>
                    <a:buClrTx/>
                    <a:buSzTx/>
                    <a:buFont typeface="Arial" panose="020B0604020202020204" pitchFamily="34" charset="0"/>
                    <a:buNone/>
                  </a:pPr>
                  <a:endParaRPr lang="zh-CN" altLang="en-US" sz="1600" b="1"/>
                </a:p>
              </p:txBody>
            </p:sp>
            <p:sp>
              <p:nvSpPr>
                <p:cNvPr id="100461" name="Rectangle 13">
                  <a:extLst>
                    <a:ext uri="{FF2B5EF4-FFF2-40B4-BE49-F238E27FC236}">
                      <a16:creationId xmlns:a16="http://schemas.microsoft.com/office/drawing/2014/main" id="{BFC070A6-62DD-451E-B649-DFDD1CE4BFCB}"/>
                    </a:ext>
                  </a:extLst>
                </p:cNvPr>
                <p:cNvSpPr>
                  <a:spLocks noChangeArrowheads="1"/>
                </p:cNvSpPr>
                <p:nvPr/>
              </p:nvSpPr>
              <p:spPr bwMode="auto">
                <a:xfrm>
                  <a:off x="0" y="0"/>
                  <a:ext cx="743"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61" name="Group 14">
                <a:extLst>
                  <a:ext uri="{FF2B5EF4-FFF2-40B4-BE49-F238E27FC236}">
                    <a16:creationId xmlns:a16="http://schemas.microsoft.com/office/drawing/2014/main" id="{825B382D-F5D4-4295-8C62-8DBEE787F693}"/>
                  </a:ext>
                </a:extLst>
              </p:cNvPr>
              <p:cNvGrpSpPr>
                <a:grpSpLocks/>
              </p:cNvGrpSpPr>
              <p:nvPr/>
            </p:nvGrpSpPr>
            <p:grpSpPr bwMode="auto">
              <a:xfrm>
                <a:off x="2018" y="0"/>
                <a:ext cx="743" cy="384"/>
                <a:chOff x="0" y="0"/>
                <a:chExt cx="743" cy="384"/>
              </a:xfrm>
            </p:grpSpPr>
            <p:sp>
              <p:nvSpPr>
                <p:cNvPr id="100458" name="Rectangle 15">
                  <a:extLst>
                    <a:ext uri="{FF2B5EF4-FFF2-40B4-BE49-F238E27FC236}">
                      <a16:creationId xmlns:a16="http://schemas.microsoft.com/office/drawing/2014/main" id="{0B113920-0D08-4949-88FD-071FB762C668}"/>
                    </a:ext>
                  </a:extLst>
                </p:cNvPr>
                <p:cNvSpPr>
                  <a:spLocks noChangeArrowheads="1"/>
                </p:cNvSpPr>
                <p:nvPr/>
              </p:nvSpPr>
              <p:spPr bwMode="auto">
                <a:xfrm>
                  <a:off x="43" y="0"/>
                  <a:ext cx="65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用户角色</a:t>
                  </a:r>
                </a:p>
                <a:p>
                  <a:pPr algn="just">
                    <a:spcBef>
                      <a:spcPct val="0"/>
                    </a:spcBef>
                    <a:buClrTx/>
                    <a:buSzTx/>
                    <a:buFont typeface="Arial" panose="020B0604020202020204" pitchFamily="34" charset="0"/>
                    <a:buNone/>
                  </a:pPr>
                  <a:endParaRPr lang="zh-CN" altLang="en-US" sz="1600" b="1"/>
                </a:p>
              </p:txBody>
            </p:sp>
            <p:sp>
              <p:nvSpPr>
                <p:cNvPr id="100459" name="Rectangle 16">
                  <a:extLst>
                    <a:ext uri="{FF2B5EF4-FFF2-40B4-BE49-F238E27FC236}">
                      <a16:creationId xmlns:a16="http://schemas.microsoft.com/office/drawing/2014/main" id="{8EA8F8F6-7A97-4807-9B2F-C6B8D09F9144}"/>
                    </a:ext>
                  </a:extLst>
                </p:cNvPr>
                <p:cNvSpPr>
                  <a:spLocks noChangeArrowheads="1"/>
                </p:cNvSpPr>
                <p:nvPr/>
              </p:nvSpPr>
              <p:spPr bwMode="auto">
                <a:xfrm>
                  <a:off x="0" y="0"/>
                  <a:ext cx="743"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62" name="Group 17">
                <a:extLst>
                  <a:ext uri="{FF2B5EF4-FFF2-40B4-BE49-F238E27FC236}">
                    <a16:creationId xmlns:a16="http://schemas.microsoft.com/office/drawing/2014/main" id="{FB86886F-C71B-42DB-9946-3B5DD601FF8B}"/>
                  </a:ext>
                </a:extLst>
              </p:cNvPr>
              <p:cNvGrpSpPr>
                <a:grpSpLocks/>
              </p:cNvGrpSpPr>
              <p:nvPr/>
            </p:nvGrpSpPr>
            <p:grpSpPr bwMode="auto">
              <a:xfrm>
                <a:off x="2761" y="0"/>
                <a:ext cx="743" cy="384"/>
                <a:chOff x="0" y="0"/>
                <a:chExt cx="743" cy="384"/>
              </a:xfrm>
            </p:grpSpPr>
            <p:sp>
              <p:nvSpPr>
                <p:cNvPr id="100456" name="Rectangle 18">
                  <a:extLst>
                    <a:ext uri="{FF2B5EF4-FFF2-40B4-BE49-F238E27FC236}">
                      <a16:creationId xmlns:a16="http://schemas.microsoft.com/office/drawing/2014/main" id="{9B094E95-CB64-4464-82DC-4ECF0FEC10D8}"/>
                    </a:ext>
                  </a:extLst>
                </p:cNvPr>
                <p:cNvSpPr>
                  <a:spLocks noChangeArrowheads="1"/>
                </p:cNvSpPr>
                <p:nvPr/>
              </p:nvSpPr>
              <p:spPr bwMode="auto">
                <a:xfrm>
                  <a:off x="43" y="0"/>
                  <a:ext cx="65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技术重点</a:t>
                  </a:r>
                </a:p>
                <a:p>
                  <a:pPr algn="just">
                    <a:spcBef>
                      <a:spcPct val="0"/>
                    </a:spcBef>
                    <a:buClrTx/>
                    <a:buSzTx/>
                    <a:buFont typeface="Arial" panose="020B0604020202020204" pitchFamily="34" charset="0"/>
                    <a:buNone/>
                  </a:pPr>
                  <a:endParaRPr lang="zh-CN" altLang="en-US" sz="1600" b="1"/>
                </a:p>
              </p:txBody>
            </p:sp>
            <p:sp>
              <p:nvSpPr>
                <p:cNvPr id="100457" name="Rectangle 19">
                  <a:extLst>
                    <a:ext uri="{FF2B5EF4-FFF2-40B4-BE49-F238E27FC236}">
                      <a16:creationId xmlns:a16="http://schemas.microsoft.com/office/drawing/2014/main" id="{7FDAE7D0-B7B8-4DF2-9E95-EEF203337A12}"/>
                    </a:ext>
                  </a:extLst>
                </p:cNvPr>
                <p:cNvSpPr>
                  <a:spLocks noChangeArrowheads="1"/>
                </p:cNvSpPr>
                <p:nvPr/>
              </p:nvSpPr>
              <p:spPr bwMode="auto">
                <a:xfrm>
                  <a:off x="0" y="0"/>
                  <a:ext cx="743"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63" name="Group 20">
                <a:extLst>
                  <a:ext uri="{FF2B5EF4-FFF2-40B4-BE49-F238E27FC236}">
                    <a16:creationId xmlns:a16="http://schemas.microsoft.com/office/drawing/2014/main" id="{022D8639-C5CF-4D00-B64F-71DE46868CC0}"/>
                  </a:ext>
                </a:extLst>
              </p:cNvPr>
              <p:cNvGrpSpPr>
                <a:grpSpLocks/>
              </p:cNvGrpSpPr>
              <p:nvPr/>
            </p:nvGrpSpPr>
            <p:grpSpPr bwMode="auto">
              <a:xfrm>
                <a:off x="3504" y="0"/>
                <a:ext cx="743" cy="384"/>
                <a:chOff x="0" y="0"/>
                <a:chExt cx="743" cy="384"/>
              </a:xfrm>
            </p:grpSpPr>
            <p:sp>
              <p:nvSpPr>
                <p:cNvPr id="100454" name="Rectangle 21">
                  <a:extLst>
                    <a:ext uri="{FF2B5EF4-FFF2-40B4-BE49-F238E27FC236}">
                      <a16:creationId xmlns:a16="http://schemas.microsoft.com/office/drawing/2014/main" id="{454AAFE7-0CC3-4E1F-A569-46FCB47B9F98}"/>
                    </a:ext>
                  </a:extLst>
                </p:cNvPr>
                <p:cNvSpPr>
                  <a:spLocks noChangeArrowheads="1"/>
                </p:cNvSpPr>
                <p:nvPr/>
              </p:nvSpPr>
              <p:spPr bwMode="auto">
                <a:xfrm>
                  <a:off x="43" y="0"/>
                  <a:ext cx="65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信息存储技术</a:t>
                  </a:r>
                </a:p>
                <a:p>
                  <a:pPr algn="just">
                    <a:spcBef>
                      <a:spcPct val="0"/>
                    </a:spcBef>
                    <a:buClrTx/>
                    <a:buSzTx/>
                    <a:buFont typeface="Arial" panose="020B0604020202020204" pitchFamily="34" charset="0"/>
                    <a:buNone/>
                  </a:pPr>
                  <a:endParaRPr lang="zh-CN" altLang="en-US" sz="1600" b="1"/>
                </a:p>
              </p:txBody>
            </p:sp>
            <p:sp>
              <p:nvSpPr>
                <p:cNvPr id="100455" name="Rectangle 22">
                  <a:extLst>
                    <a:ext uri="{FF2B5EF4-FFF2-40B4-BE49-F238E27FC236}">
                      <a16:creationId xmlns:a16="http://schemas.microsoft.com/office/drawing/2014/main" id="{599EBBEE-B688-4566-83E2-2A6B760C2135}"/>
                    </a:ext>
                  </a:extLst>
                </p:cNvPr>
                <p:cNvSpPr>
                  <a:spLocks noChangeArrowheads="1"/>
                </p:cNvSpPr>
                <p:nvPr/>
              </p:nvSpPr>
              <p:spPr bwMode="auto">
                <a:xfrm>
                  <a:off x="0" y="0"/>
                  <a:ext cx="743" cy="38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64" name="Group 23">
                <a:extLst>
                  <a:ext uri="{FF2B5EF4-FFF2-40B4-BE49-F238E27FC236}">
                    <a16:creationId xmlns:a16="http://schemas.microsoft.com/office/drawing/2014/main" id="{F79F82B9-BBE0-4BBC-8D99-517628318A30}"/>
                  </a:ext>
                </a:extLst>
              </p:cNvPr>
              <p:cNvGrpSpPr>
                <a:grpSpLocks/>
              </p:cNvGrpSpPr>
              <p:nvPr/>
            </p:nvGrpSpPr>
            <p:grpSpPr bwMode="auto">
              <a:xfrm>
                <a:off x="0" y="384"/>
                <a:ext cx="532" cy="576"/>
                <a:chOff x="0" y="0"/>
                <a:chExt cx="532" cy="576"/>
              </a:xfrm>
            </p:grpSpPr>
            <p:sp>
              <p:nvSpPr>
                <p:cNvPr id="100452" name="Rectangle 24">
                  <a:extLst>
                    <a:ext uri="{FF2B5EF4-FFF2-40B4-BE49-F238E27FC236}">
                      <a16:creationId xmlns:a16="http://schemas.microsoft.com/office/drawing/2014/main" id="{572C2F4E-4EB8-4BA8-8381-0C940028DDF5}"/>
                    </a:ext>
                  </a:extLst>
                </p:cNvPr>
                <p:cNvSpPr>
                  <a:spLocks noChangeArrowheads="1"/>
                </p:cNvSpPr>
                <p:nvPr/>
              </p:nvSpPr>
              <p:spPr bwMode="auto">
                <a:xfrm>
                  <a:off x="43" y="0"/>
                  <a:ext cx="446"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数据处理</a:t>
                  </a:r>
                </a:p>
                <a:p>
                  <a:pPr algn="just">
                    <a:spcBef>
                      <a:spcPct val="0"/>
                    </a:spcBef>
                    <a:buClrTx/>
                    <a:buSzTx/>
                    <a:buFont typeface="Arial" panose="020B0604020202020204" pitchFamily="34" charset="0"/>
                    <a:buNone/>
                  </a:pPr>
                  <a:endParaRPr lang="zh-CN" altLang="en-US" sz="1600" b="1"/>
                </a:p>
              </p:txBody>
            </p:sp>
            <p:sp>
              <p:nvSpPr>
                <p:cNvPr id="100453" name="Rectangle 25">
                  <a:extLst>
                    <a:ext uri="{FF2B5EF4-FFF2-40B4-BE49-F238E27FC236}">
                      <a16:creationId xmlns:a16="http://schemas.microsoft.com/office/drawing/2014/main" id="{6C50ADBE-ACB5-4D31-8406-29680530853E}"/>
                    </a:ext>
                  </a:extLst>
                </p:cNvPr>
                <p:cNvSpPr>
                  <a:spLocks noChangeArrowheads="1"/>
                </p:cNvSpPr>
                <p:nvPr/>
              </p:nvSpPr>
              <p:spPr bwMode="auto">
                <a:xfrm>
                  <a:off x="0" y="0"/>
                  <a:ext cx="532"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65" name="Group 26">
                <a:extLst>
                  <a:ext uri="{FF2B5EF4-FFF2-40B4-BE49-F238E27FC236}">
                    <a16:creationId xmlns:a16="http://schemas.microsoft.com/office/drawing/2014/main" id="{0C3FF79C-F1BD-41A3-85E9-CA568B9DDBFF}"/>
                  </a:ext>
                </a:extLst>
              </p:cNvPr>
              <p:cNvGrpSpPr>
                <a:grpSpLocks/>
              </p:cNvGrpSpPr>
              <p:nvPr/>
            </p:nvGrpSpPr>
            <p:grpSpPr bwMode="auto">
              <a:xfrm>
                <a:off x="532" y="384"/>
                <a:ext cx="743" cy="576"/>
                <a:chOff x="0" y="0"/>
                <a:chExt cx="743" cy="576"/>
              </a:xfrm>
            </p:grpSpPr>
            <p:sp>
              <p:nvSpPr>
                <p:cNvPr id="100450" name="Rectangle 27">
                  <a:extLst>
                    <a:ext uri="{FF2B5EF4-FFF2-40B4-BE49-F238E27FC236}">
                      <a16:creationId xmlns:a16="http://schemas.microsoft.com/office/drawing/2014/main" id="{2361672E-D186-43AE-96BD-F932582A48CF}"/>
                    </a:ext>
                  </a:extLst>
                </p:cNvPr>
                <p:cNvSpPr>
                  <a:spLocks noChangeArrowheads="1"/>
                </p:cNvSpPr>
                <p:nvPr/>
              </p:nvSpPr>
              <p:spPr bwMode="auto">
                <a:xfrm>
                  <a:off x="43" y="0"/>
                  <a:ext cx="657"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仅限于财务数据的处理系统</a:t>
                  </a:r>
                </a:p>
                <a:p>
                  <a:pPr algn="just">
                    <a:spcBef>
                      <a:spcPct val="0"/>
                    </a:spcBef>
                    <a:buClrTx/>
                    <a:buSzTx/>
                    <a:buFont typeface="Arial" panose="020B0604020202020204" pitchFamily="34" charset="0"/>
                    <a:buNone/>
                  </a:pPr>
                  <a:endParaRPr lang="zh-CN" altLang="en-US" sz="1600" b="1"/>
                </a:p>
              </p:txBody>
            </p:sp>
            <p:sp>
              <p:nvSpPr>
                <p:cNvPr id="100451" name="Rectangle 28">
                  <a:extLst>
                    <a:ext uri="{FF2B5EF4-FFF2-40B4-BE49-F238E27FC236}">
                      <a16:creationId xmlns:a16="http://schemas.microsoft.com/office/drawing/2014/main" id="{68837E8E-1FEA-4B95-884F-3FCD37358399}"/>
                    </a:ext>
                  </a:extLst>
                </p:cNvPr>
                <p:cNvSpPr>
                  <a:spLocks noChangeArrowheads="1"/>
                </p:cNvSpPr>
                <p:nvPr/>
              </p:nvSpPr>
              <p:spPr bwMode="auto">
                <a:xfrm>
                  <a:off x="0" y="0"/>
                  <a:ext cx="743"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66" name="Group 29">
                <a:extLst>
                  <a:ext uri="{FF2B5EF4-FFF2-40B4-BE49-F238E27FC236}">
                    <a16:creationId xmlns:a16="http://schemas.microsoft.com/office/drawing/2014/main" id="{821CC760-0A9C-47B3-AB22-1E466BE0A83C}"/>
                  </a:ext>
                </a:extLst>
              </p:cNvPr>
              <p:cNvGrpSpPr>
                <a:grpSpLocks/>
              </p:cNvGrpSpPr>
              <p:nvPr/>
            </p:nvGrpSpPr>
            <p:grpSpPr bwMode="auto">
              <a:xfrm>
                <a:off x="1275" y="384"/>
                <a:ext cx="743" cy="576"/>
                <a:chOff x="0" y="0"/>
                <a:chExt cx="743" cy="576"/>
              </a:xfrm>
            </p:grpSpPr>
            <p:sp>
              <p:nvSpPr>
                <p:cNvPr id="100448" name="Rectangle 30">
                  <a:extLst>
                    <a:ext uri="{FF2B5EF4-FFF2-40B4-BE49-F238E27FC236}">
                      <a16:creationId xmlns:a16="http://schemas.microsoft.com/office/drawing/2014/main" id="{13FD1DA5-B44B-4923-83CB-24E254EDE1F5}"/>
                    </a:ext>
                  </a:extLst>
                </p:cNvPr>
                <p:cNvSpPr>
                  <a:spLocks noChangeArrowheads="1"/>
                </p:cNvSpPr>
                <p:nvPr/>
              </p:nvSpPr>
              <p:spPr bwMode="auto">
                <a:xfrm>
                  <a:off x="43" y="0"/>
                  <a:ext cx="657"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非正式的监督者，未受过培训</a:t>
                  </a:r>
                </a:p>
                <a:p>
                  <a:pPr algn="just">
                    <a:spcBef>
                      <a:spcPct val="0"/>
                    </a:spcBef>
                    <a:buClrTx/>
                    <a:buSzTx/>
                    <a:buFont typeface="Arial" panose="020B0604020202020204" pitchFamily="34" charset="0"/>
                    <a:buNone/>
                  </a:pPr>
                  <a:endParaRPr lang="zh-CN" altLang="en-US" sz="1600" b="1"/>
                </a:p>
              </p:txBody>
            </p:sp>
            <p:sp>
              <p:nvSpPr>
                <p:cNvPr id="100449" name="Rectangle 31">
                  <a:extLst>
                    <a:ext uri="{FF2B5EF4-FFF2-40B4-BE49-F238E27FC236}">
                      <a16:creationId xmlns:a16="http://schemas.microsoft.com/office/drawing/2014/main" id="{DD4475C8-FAE9-4485-A9B8-B31EA7682482}"/>
                    </a:ext>
                  </a:extLst>
                </p:cNvPr>
                <p:cNvSpPr>
                  <a:spLocks noChangeArrowheads="1"/>
                </p:cNvSpPr>
                <p:nvPr/>
              </p:nvSpPr>
              <p:spPr bwMode="auto">
                <a:xfrm>
                  <a:off x="0" y="0"/>
                  <a:ext cx="743"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67" name="Group 32">
                <a:extLst>
                  <a:ext uri="{FF2B5EF4-FFF2-40B4-BE49-F238E27FC236}">
                    <a16:creationId xmlns:a16="http://schemas.microsoft.com/office/drawing/2014/main" id="{B7FC0615-07D7-43D0-9ADF-47CDAB851E48}"/>
                  </a:ext>
                </a:extLst>
              </p:cNvPr>
              <p:cNvGrpSpPr>
                <a:grpSpLocks/>
              </p:cNvGrpSpPr>
              <p:nvPr/>
            </p:nvGrpSpPr>
            <p:grpSpPr bwMode="auto">
              <a:xfrm>
                <a:off x="2018" y="384"/>
                <a:ext cx="743" cy="576"/>
                <a:chOff x="0" y="0"/>
                <a:chExt cx="743" cy="576"/>
              </a:xfrm>
            </p:grpSpPr>
            <p:sp>
              <p:nvSpPr>
                <p:cNvPr id="100446" name="Rectangle 33">
                  <a:extLst>
                    <a:ext uri="{FF2B5EF4-FFF2-40B4-BE49-F238E27FC236}">
                      <a16:creationId xmlns:a16="http://schemas.microsoft.com/office/drawing/2014/main" id="{F3EF383E-1734-48E2-8EBA-A95AA35CA63D}"/>
                    </a:ext>
                  </a:extLst>
                </p:cNvPr>
                <p:cNvSpPr>
                  <a:spLocks noChangeArrowheads="1"/>
                </p:cNvSpPr>
                <p:nvPr/>
              </p:nvSpPr>
              <p:spPr bwMode="auto">
                <a:xfrm>
                  <a:off x="43" y="0"/>
                  <a:ext cx="657"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数据的输入/输出</a:t>
                  </a:r>
                </a:p>
                <a:p>
                  <a:pPr algn="just">
                    <a:spcBef>
                      <a:spcPct val="0"/>
                    </a:spcBef>
                    <a:buClrTx/>
                    <a:buSzTx/>
                    <a:buFont typeface="Arial" panose="020B0604020202020204" pitchFamily="34" charset="0"/>
                    <a:buNone/>
                  </a:pPr>
                  <a:endParaRPr lang="zh-CN" altLang="en-US" sz="1600" b="1"/>
                </a:p>
              </p:txBody>
            </p:sp>
            <p:sp>
              <p:nvSpPr>
                <p:cNvPr id="100447" name="Rectangle 34">
                  <a:extLst>
                    <a:ext uri="{FF2B5EF4-FFF2-40B4-BE49-F238E27FC236}">
                      <a16:creationId xmlns:a16="http://schemas.microsoft.com/office/drawing/2014/main" id="{D9200655-4000-48C4-BD39-D26BE0EA3FDF}"/>
                    </a:ext>
                  </a:extLst>
                </p:cNvPr>
                <p:cNvSpPr>
                  <a:spLocks noChangeArrowheads="1"/>
                </p:cNvSpPr>
                <p:nvPr/>
              </p:nvSpPr>
              <p:spPr bwMode="auto">
                <a:xfrm>
                  <a:off x="0" y="0"/>
                  <a:ext cx="743"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68" name="Group 35">
                <a:extLst>
                  <a:ext uri="{FF2B5EF4-FFF2-40B4-BE49-F238E27FC236}">
                    <a16:creationId xmlns:a16="http://schemas.microsoft.com/office/drawing/2014/main" id="{D36CD2C5-ED90-477E-B449-3A2554E8017A}"/>
                  </a:ext>
                </a:extLst>
              </p:cNvPr>
              <p:cNvGrpSpPr>
                <a:grpSpLocks/>
              </p:cNvGrpSpPr>
              <p:nvPr/>
            </p:nvGrpSpPr>
            <p:grpSpPr bwMode="auto">
              <a:xfrm>
                <a:off x="2761" y="384"/>
                <a:ext cx="743" cy="576"/>
                <a:chOff x="0" y="0"/>
                <a:chExt cx="743" cy="576"/>
              </a:xfrm>
            </p:grpSpPr>
            <p:sp>
              <p:nvSpPr>
                <p:cNvPr id="100444" name="Rectangle 36">
                  <a:extLst>
                    <a:ext uri="{FF2B5EF4-FFF2-40B4-BE49-F238E27FC236}">
                      <a16:creationId xmlns:a16="http://schemas.microsoft.com/office/drawing/2014/main" id="{02FC24F3-1086-4585-A28C-A94F3FE5D9E4}"/>
                    </a:ext>
                  </a:extLst>
                </p:cNvPr>
                <p:cNvSpPr>
                  <a:spLocks noChangeArrowheads="1"/>
                </p:cNvSpPr>
                <p:nvPr/>
              </p:nvSpPr>
              <p:spPr bwMode="auto">
                <a:xfrm>
                  <a:off x="43" y="0"/>
                  <a:ext cx="657"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批处理</a:t>
                  </a:r>
                </a:p>
                <a:p>
                  <a:pPr algn="just">
                    <a:spcBef>
                      <a:spcPct val="0"/>
                    </a:spcBef>
                    <a:buClrTx/>
                    <a:buSzTx/>
                    <a:buFont typeface="Arial" panose="020B0604020202020204" pitchFamily="34" charset="0"/>
                    <a:buNone/>
                  </a:pPr>
                  <a:endParaRPr lang="zh-CN" altLang="en-US" sz="1600" b="1"/>
                </a:p>
              </p:txBody>
            </p:sp>
            <p:sp>
              <p:nvSpPr>
                <p:cNvPr id="100445" name="Rectangle 37">
                  <a:extLst>
                    <a:ext uri="{FF2B5EF4-FFF2-40B4-BE49-F238E27FC236}">
                      <a16:creationId xmlns:a16="http://schemas.microsoft.com/office/drawing/2014/main" id="{21BE3DFD-7EA1-41A3-B6CA-342D6E96DC2F}"/>
                    </a:ext>
                  </a:extLst>
                </p:cNvPr>
                <p:cNvSpPr>
                  <a:spLocks noChangeArrowheads="1"/>
                </p:cNvSpPr>
                <p:nvPr/>
              </p:nvSpPr>
              <p:spPr bwMode="auto">
                <a:xfrm>
                  <a:off x="0" y="0"/>
                  <a:ext cx="743"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69" name="Group 38">
                <a:extLst>
                  <a:ext uri="{FF2B5EF4-FFF2-40B4-BE49-F238E27FC236}">
                    <a16:creationId xmlns:a16="http://schemas.microsoft.com/office/drawing/2014/main" id="{A8326D87-FB61-4037-9BCB-EE935FB4B8F3}"/>
                  </a:ext>
                </a:extLst>
              </p:cNvPr>
              <p:cNvGrpSpPr>
                <a:grpSpLocks/>
              </p:cNvGrpSpPr>
              <p:nvPr/>
            </p:nvGrpSpPr>
            <p:grpSpPr bwMode="auto">
              <a:xfrm>
                <a:off x="3504" y="384"/>
                <a:ext cx="743" cy="576"/>
                <a:chOff x="0" y="0"/>
                <a:chExt cx="743" cy="576"/>
              </a:xfrm>
            </p:grpSpPr>
            <p:sp>
              <p:nvSpPr>
                <p:cNvPr id="100442" name="Rectangle 39">
                  <a:extLst>
                    <a:ext uri="{FF2B5EF4-FFF2-40B4-BE49-F238E27FC236}">
                      <a16:creationId xmlns:a16="http://schemas.microsoft.com/office/drawing/2014/main" id="{6A413D19-5A23-4CDE-B4E2-BB4340ED1EBB}"/>
                    </a:ext>
                  </a:extLst>
                </p:cNvPr>
                <p:cNvSpPr>
                  <a:spLocks noChangeArrowheads="1"/>
                </p:cNvSpPr>
                <p:nvPr/>
              </p:nvSpPr>
              <p:spPr bwMode="auto">
                <a:xfrm>
                  <a:off x="43" y="0"/>
                  <a:ext cx="657"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穿孔卡片</a:t>
                  </a:r>
                </a:p>
                <a:p>
                  <a:pPr algn="just">
                    <a:spcBef>
                      <a:spcPct val="0"/>
                    </a:spcBef>
                    <a:buClrTx/>
                    <a:buSzTx/>
                    <a:buFont typeface="Arial" panose="020B0604020202020204" pitchFamily="34" charset="0"/>
                    <a:buNone/>
                  </a:pPr>
                  <a:endParaRPr lang="zh-CN" altLang="en-US" sz="1600" b="1"/>
                </a:p>
              </p:txBody>
            </p:sp>
            <p:sp>
              <p:nvSpPr>
                <p:cNvPr id="100443" name="Rectangle 40">
                  <a:extLst>
                    <a:ext uri="{FF2B5EF4-FFF2-40B4-BE49-F238E27FC236}">
                      <a16:creationId xmlns:a16="http://schemas.microsoft.com/office/drawing/2014/main" id="{9C02830F-15DC-495F-96C1-3E441458C48E}"/>
                    </a:ext>
                  </a:extLst>
                </p:cNvPr>
                <p:cNvSpPr>
                  <a:spLocks noChangeArrowheads="1"/>
                </p:cNvSpPr>
                <p:nvPr/>
              </p:nvSpPr>
              <p:spPr bwMode="auto">
                <a:xfrm>
                  <a:off x="0" y="0"/>
                  <a:ext cx="743" cy="576"/>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70" name="Group 41">
                <a:extLst>
                  <a:ext uri="{FF2B5EF4-FFF2-40B4-BE49-F238E27FC236}">
                    <a16:creationId xmlns:a16="http://schemas.microsoft.com/office/drawing/2014/main" id="{8710FDFE-DFAA-4E59-93CD-A2748A1E53DE}"/>
                  </a:ext>
                </a:extLst>
              </p:cNvPr>
              <p:cNvGrpSpPr>
                <a:grpSpLocks/>
              </p:cNvGrpSpPr>
              <p:nvPr/>
            </p:nvGrpSpPr>
            <p:grpSpPr bwMode="auto">
              <a:xfrm>
                <a:off x="0" y="960"/>
                <a:ext cx="532" cy="480"/>
                <a:chOff x="0" y="0"/>
                <a:chExt cx="532" cy="480"/>
              </a:xfrm>
            </p:grpSpPr>
            <p:sp>
              <p:nvSpPr>
                <p:cNvPr id="100440" name="Rectangle 42">
                  <a:extLst>
                    <a:ext uri="{FF2B5EF4-FFF2-40B4-BE49-F238E27FC236}">
                      <a16:creationId xmlns:a16="http://schemas.microsoft.com/office/drawing/2014/main" id="{10674B3C-47CC-4117-993A-CB162BA6606E}"/>
                    </a:ext>
                  </a:extLst>
                </p:cNvPr>
                <p:cNvSpPr>
                  <a:spLocks noChangeArrowheads="1"/>
                </p:cNvSpPr>
                <p:nvPr/>
              </p:nvSpPr>
              <p:spPr bwMode="auto">
                <a:xfrm>
                  <a:off x="43" y="0"/>
                  <a:ext cx="4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信息系统</a:t>
                  </a:r>
                </a:p>
                <a:p>
                  <a:pPr algn="just">
                    <a:spcBef>
                      <a:spcPct val="0"/>
                    </a:spcBef>
                    <a:buClrTx/>
                    <a:buSzTx/>
                    <a:buFont typeface="Arial" panose="020B0604020202020204" pitchFamily="34" charset="0"/>
                    <a:buNone/>
                  </a:pPr>
                  <a:endParaRPr lang="zh-CN" altLang="en-US" sz="1600" b="1"/>
                </a:p>
              </p:txBody>
            </p:sp>
            <p:sp>
              <p:nvSpPr>
                <p:cNvPr id="100441" name="Rectangle 43">
                  <a:extLst>
                    <a:ext uri="{FF2B5EF4-FFF2-40B4-BE49-F238E27FC236}">
                      <a16:creationId xmlns:a16="http://schemas.microsoft.com/office/drawing/2014/main" id="{8B04B170-AE2C-45E4-82C7-CA19F155B2C4}"/>
                    </a:ext>
                  </a:extLst>
                </p:cNvPr>
                <p:cNvSpPr>
                  <a:spLocks noChangeArrowheads="1"/>
                </p:cNvSpPr>
                <p:nvPr/>
              </p:nvSpPr>
              <p:spPr bwMode="auto">
                <a:xfrm>
                  <a:off x="0" y="0"/>
                  <a:ext cx="5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71" name="Group 44">
                <a:extLst>
                  <a:ext uri="{FF2B5EF4-FFF2-40B4-BE49-F238E27FC236}">
                    <a16:creationId xmlns:a16="http://schemas.microsoft.com/office/drawing/2014/main" id="{ADAB3F49-A0D4-4595-90C4-0128BE5C770D}"/>
                  </a:ext>
                </a:extLst>
              </p:cNvPr>
              <p:cNvGrpSpPr>
                <a:grpSpLocks/>
              </p:cNvGrpSpPr>
              <p:nvPr/>
            </p:nvGrpSpPr>
            <p:grpSpPr bwMode="auto">
              <a:xfrm>
                <a:off x="532" y="960"/>
                <a:ext cx="743" cy="480"/>
                <a:chOff x="0" y="0"/>
                <a:chExt cx="743" cy="480"/>
              </a:xfrm>
            </p:grpSpPr>
            <p:sp>
              <p:nvSpPr>
                <p:cNvPr id="100438" name="Rectangle 45">
                  <a:extLst>
                    <a:ext uri="{FF2B5EF4-FFF2-40B4-BE49-F238E27FC236}">
                      <a16:creationId xmlns:a16="http://schemas.microsoft.com/office/drawing/2014/main" id="{7A05F8AD-D2C6-4915-A55A-5AA13F323DD5}"/>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财务系统和其它作业系统</a:t>
                  </a:r>
                </a:p>
                <a:p>
                  <a:pPr algn="just">
                    <a:spcBef>
                      <a:spcPct val="0"/>
                    </a:spcBef>
                    <a:buClrTx/>
                    <a:buSzTx/>
                    <a:buFont typeface="Arial" panose="020B0604020202020204" pitchFamily="34" charset="0"/>
                    <a:buNone/>
                  </a:pPr>
                  <a:endParaRPr lang="zh-CN" altLang="en-US" sz="1600" b="1"/>
                </a:p>
              </p:txBody>
            </p:sp>
            <p:sp>
              <p:nvSpPr>
                <p:cNvPr id="100439" name="Rectangle 46">
                  <a:extLst>
                    <a:ext uri="{FF2B5EF4-FFF2-40B4-BE49-F238E27FC236}">
                      <a16:creationId xmlns:a16="http://schemas.microsoft.com/office/drawing/2014/main" id="{37BCC279-3866-435D-ADF8-BCFE87AC9C90}"/>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72" name="Group 47">
                <a:extLst>
                  <a:ext uri="{FF2B5EF4-FFF2-40B4-BE49-F238E27FC236}">
                    <a16:creationId xmlns:a16="http://schemas.microsoft.com/office/drawing/2014/main" id="{FBB38FDE-0990-4EA0-A596-E814AD6A3D5D}"/>
                  </a:ext>
                </a:extLst>
              </p:cNvPr>
              <p:cNvGrpSpPr>
                <a:grpSpLocks/>
              </p:cNvGrpSpPr>
              <p:nvPr/>
            </p:nvGrpSpPr>
            <p:grpSpPr bwMode="auto">
              <a:xfrm>
                <a:off x="1275" y="960"/>
                <a:ext cx="743" cy="480"/>
                <a:chOff x="0" y="0"/>
                <a:chExt cx="743" cy="480"/>
              </a:xfrm>
            </p:grpSpPr>
            <p:sp>
              <p:nvSpPr>
                <p:cNvPr id="100436" name="Rectangle 48">
                  <a:extLst>
                    <a:ext uri="{FF2B5EF4-FFF2-40B4-BE49-F238E27FC236}">
                      <a16:creationId xmlns:a16="http://schemas.microsoft.com/office/drawing/2014/main" id="{7162DE9A-EDC2-491E-8400-CCBE47FF95C4}"/>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受过计算机方面的培训</a:t>
                  </a:r>
                </a:p>
                <a:p>
                  <a:pPr algn="just">
                    <a:spcBef>
                      <a:spcPct val="0"/>
                    </a:spcBef>
                    <a:buClrTx/>
                    <a:buSzTx/>
                    <a:buFont typeface="Arial" panose="020B0604020202020204" pitchFamily="34" charset="0"/>
                    <a:buNone/>
                  </a:pPr>
                  <a:endParaRPr lang="zh-CN" altLang="en-US" sz="1600" b="1"/>
                </a:p>
              </p:txBody>
            </p:sp>
            <p:sp>
              <p:nvSpPr>
                <p:cNvPr id="100437" name="Rectangle 49">
                  <a:extLst>
                    <a:ext uri="{FF2B5EF4-FFF2-40B4-BE49-F238E27FC236}">
                      <a16:creationId xmlns:a16="http://schemas.microsoft.com/office/drawing/2014/main" id="{9722AA0F-FCA0-42D4-A515-B626637D4F78}"/>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73" name="Group 50">
                <a:extLst>
                  <a:ext uri="{FF2B5EF4-FFF2-40B4-BE49-F238E27FC236}">
                    <a16:creationId xmlns:a16="http://schemas.microsoft.com/office/drawing/2014/main" id="{45FAF51E-74CC-4240-BEEF-F8D009086E8C}"/>
                  </a:ext>
                </a:extLst>
              </p:cNvPr>
              <p:cNvGrpSpPr>
                <a:grpSpLocks/>
              </p:cNvGrpSpPr>
              <p:nvPr/>
            </p:nvGrpSpPr>
            <p:grpSpPr bwMode="auto">
              <a:xfrm>
                <a:off x="2018" y="960"/>
                <a:ext cx="743" cy="480"/>
                <a:chOff x="0" y="0"/>
                <a:chExt cx="743" cy="480"/>
              </a:xfrm>
            </p:grpSpPr>
            <p:sp>
              <p:nvSpPr>
                <p:cNvPr id="100434" name="Rectangle 51">
                  <a:extLst>
                    <a:ext uri="{FF2B5EF4-FFF2-40B4-BE49-F238E27FC236}">
                      <a16:creationId xmlns:a16="http://schemas.microsoft.com/office/drawing/2014/main" id="{4A2118F6-0CA6-46A5-9DD9-EFC536048519}"/>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项目的参与者</a:t>
                  </a:r>
                </a:p>
                <a:p>
                  <a:pPr algn="just">
                    <a:spcBef>
                      <a:spcPct val="0"/>
                    </a:spcBef>
                    <a:buClrTx/>
                    <a:buSzTx/>
                    <a:buFont typeface="Arial" panose="020B0604020202020204" pitchFamily="34" charset="0"/>
                    <a:buNone/>
                  </a:pPr>
                  <a:endParaRPr lang="zh-CN" altLang="en-US" sz="1600" b="1"/>
                </a:p>
              </p:txBody>
            </p:sp>
            <p:sp>
              <p:nvSpPr>
                <p:cNvPr id="100435" name="Rectangle 52">
                  <a:extLst>
                    <a:ext uri="{FF2B5EF4-FFF2-40B4-BE49-F238E27FC236}">
                      <a16:creationId xmlns:a16="http://schemas.microsoft.com/office/drawing/2014/main" id="{577DF401-8802-4B38-AAEB-C20E44D671EF}"/>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74" name="Group 53">
                <a:extLst>
                  <a:ext uri="{FF2B5EF4-FFF2-40B4-BE49-F238E27FC236}">
                    <a16:creationId xmlns:a16="http://schemas.microsoft.com/office/drawing/2014/main" id="{E7F1284B-989C-417F-BE42-2B1C419C32A9}"/>
                  </a:ext>
                </a:extLst>
              </p:cNvPr>
              <p:cNvGrpSpPr>
                <a:grpSpLocks/>
              </p:cNvGrpSpPr>
              <p:nvPr/>
            </p:nvGrpSpPr>
            <p:grpSpPr bwMode="auto">
              <a:xfrm>
                <a:off x="2761" y="960"/>
                <a:ext cx="743" cy="480"/>
                <a:chOff x="0" y="0"/>
                <a:chExt cx="743" cy="480"/>
              </a:xfrm>
            </p:grpSpPr>
            <p:sp>
              <p:nvSpPr>
                <p:cNvPr id="100432" name="Rectangle 54">
                  <a:extLst>
                    <a:ext uri="{FF2B5EF4-FFF2-40B4-BE49-F238E27FC236}">
                      <a16:creationId xmlns:a16="http://schemas.microsoft.com/office/drawing/2014/main" id="{07F0B009-4117-46EB-8D97-382EA4CF7E89}"/>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应用程序</a:t>
                  </a:r>
                </a:p>
                <a:p>
                  <a:pPr algn="just">
                    <a:spcBef>
                      <a:spcPct val="0"/>
                    </a:spcBef>
                    <a:buClrTx/>
                    <a:buSzTx/>
                    <a:buFont typeface="Arial" panose="020B0604020202020204" pitchFamily="34" charset="0"/>
                    <a:buNone/>
                  </a:pPr>
                  <a:endParaRPr lang="zh-CN" altLang="en-US" sz="1600" b="1"/>
                </a:p>
              </p:txBody>
            </p:sp>
            <p:sp>
              <p:nvSpPr>
                <p:cNvPr id="100433" name="Rectangle 55">
                  <a:extLst>
                    <a:ext uri="{FF2B5EF4-FFF2-40B4-BE49-F238E27FC236}">
                      <a16:creationId xmlns:a16="http://schemas.microsoft.com/office/drawing/2014/main" id="{B629162E-0A9D-4C41-B609-821E4F259BA3}"/>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75" name="Group 56">
                <a:extLst>
                  <a:ext uri="{FF2B5EF4-FFF2-40B4-BE49-F238E27FC236}">
                    <a16:creationId xmlns:a16="http://schemas.microsoft.com/office/drawing/2014/main" id="{5259092C-B6C1-4DE2-BB8E-2AABD52282B1}"/>
                  </a:ext>
                </a:extLst>
              </p:cNvPr>
              <p:cNvGrpSpPr>
                <a:grpSpLocks/>
              </p:cNvGrpSpPr>
              <p:nvPr/>
            </p:nvGrpSpPr>
            <p:grpSpPr bwMode="auto">
              <a:xfrm>
                <a:off x="3504" y="960"/>
                <a:ext cx="743" cy="480"/>
                <a:chOff x="0" y="0"/>
                <a:chExt cx="743" cy="480"/>
              </a:xfrm>
            </p:grpSpPr>
            <p:sp>
              <p:nvSpPr>
                <p:cNvPr id="100430" name="Rectangle 57">
                  <a:extLst>
                    <a:ext uri="{FF2B5EF4-FFF2-40B4-BE49-F238E27FC236}">
                      <a16:creationId xmlns:a16="http://schemas.microsoft.com/office/drawing/2014/main" id="{8F6CCA4C-1708-4CEA-93D2-F9486DD0ED9B}"/>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磁带、磁盘</a:t>
                  </a:r>
                </a:p>
                <a:p>
                  <a:pPr algn="just">
                    <a:spcBef>
                      <a:spcPct val="0"/>
                    </a:spcBef>
                    <a:buClrTx/>
                    <a:buSzTx/>
                    <a:buFont typeface="Arial" panose="020B0604020202020204" pitchFamily="34" charset="0"/>
                    <a:buNone/>
                  </a:pPr>
                  <a:endParaRPr lang="zh-CN" altLang="en-US" sz="1600" b="1"/>
                </a:p>
              </p:txBody>
            </p:sp>
            <p:sp>
              <p:nvSpPr>
                <p:cNvPr id="100431" name="Rectangle 58">
                  <a:extLst>
                    <a:ext uri="{FF2B5EF4-FFF2-40B4-BE49-F238E27FC236}">
                      <a16:creationId xmlns:a16="http://schemas.microsoft.com/office/drawing/2014/main" id="{FB4C6087-DA97-4B93-A316-434A71D961C4}"/>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76" name="Group 59">
                <a:extLst>
                  <a:ext uri="{FF2B5EF4-FFF2-40B4-BE49-F238E27FC236}">
                    <a16:creationId xmlns:a16="http://schemas.microsoft.com/office/drawing/2014/main" id="{B310EC11-020B-48D7-9AB9-007520F727B6}"/>
                  </a:ext>
                </a:extLst>
              </p:cNvPr>
              <p:cNvGrpSpPr>
                <a:grpSpLocks/>
              </p:cNvGrpSpPr>
              <p:nvPr/>
            </p:nvGrpSpPr>
            <p:grpSpPr bwMode="auto">
              <a:xfrm>
                <a:off x="0" y="1440"/>
                <a:ext cx="532" cy="480"/>
                <a:chOff x="0" y="0"/>
                <a:chExt cx="532" cy="480"/>
              </a:xfrm>
            </p:grpSpPr>
            <p:sp>
              <p:nvSpPr>
                <p:cNvPr id="100428" name="Rectangle 60">
                  <a:extLst>
                    <a:ext uri="{FF2B5EF4-FFF2-40B4-BE49-F238E27FC236}">
                      <a16:creationId xmlns:a16="http://schemas.microsoft.com/office/drawing/2014/main" id="{9AB70EC1-FAA8-4274-87F0-D1E35F996683}"/>
                    </a:ext>
                  </a:extLst>
                </p:cNvPr>
                <p:cNvSpPr>
                  <a:spLocks noChangeArrowheads="1"/>
                </p:cNvSpPr>
                <p:nvPr/>
              </p:nvSpPr>
              <p:spPr bwMode="auto">
                <a:xfrm>
                  <a:off x="43" y="0"/>
                  <a:ext cx="4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管理信息系统</a:t>
                  </a:r>
                </a:p>
                <a:p>
                  <a:pPr algn="just">
                    <a:spcBef>
                      <a:spcPct val="0"/>
                    </a:spcBef>
                    <a:buClrTx/>
                    <a:buSzTx/>
                    <a:buFont typeface="Arial" panose="020B0604020202020204" pitchFamily="34" charset="0"/>
                    <a:buNone/>
                  </a:pPr>
                  <a:endParaRPr lang="zh-CN" altLang="en-US" sz="1600" b="1"/>
                </a:p>
              </p:txBody>
            </p:sp>
            <p:sp>
              <p:nvSpPr>
                <p:cNvPr id="100429" name="Rectangle 61">
                  <a:extLst>
                    <a:ext uri="{FF2B5EF4-FFF2-40B4-BE49-F238E27FC236}">
                      <a16:creationId xmlns:a16="http://schemas.microsoft.com/office/drawing/2014/main" id="{9665A2EA-2F7E-451C-8C70-A934B9B55845}"/>
                    </a:ext>
                  </a:extLst>
                </p:cNvPr>
                <p:cNvSpPr>
                  <a:spLocks noChangeArrowheads="1"/>
                </p:cNvSpPr>
                <p:nvPr/>
              </p:nvSpPr>
              <p:spPr bwMode="auto">
                <a:xfrm>
                  <a:off x="0" y="0"/>
                  <a:ext cx="5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77" name="Group 62">
                <a:extLst>
                  <a:ext uri="{FF2B5EF4-FFF2-40B4-BE49-F238E27FC236}">
                    <a16:creationId xmlns:a16="http://schemas.microsoft.com/office/drawing/2014/main" id="{58FBCA0E-3478-4D75-8A4E-BC61D34A40AB}"/>
                  </a:ext>
                </a:extLst>
              </p:cNvPr>
              <p:cNvGrpSpPr>
                <a:grpSpLocks/>
              </p:cNvGrpSpPr>
              <p:nvPr/>
            </p:nvGrpSpPr>
            <p:grpSpPr bwMode="auto">
              <a:xfrm>
                <a:off x="532" y="1440"/>
                <a:ext cx="743" cy="480"/>
                <a:chOff x="0" y="0"/>
                <a:chExt cx="743" cy="480"/>
              </a:xfrm>
            </p:grpSpPr>
            <p:sp>
              <p:nvSpPr>
                <p:cNvPr id="100426" name="Rectangle 63">
                  <a:extLst>
                    <a:ext uri="{FF2B5EF4-FFF2-40B4-BE49-F238E27FC236}">
                      <a16:creationId xmlns:a16="http://schemas.microsoft.com/office/drawing/2014/main" id="{ED8EA088-C116-4513-B01F-472FE7DE92CC}"/>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dirty="0"/>
                    <a:t>管理信息系统</a:t>
                  </a:r>
                </a:p>
                <a:p>
                  <a:pPr algn="just">
                    <a:spcBef>
                      <a:spcPct val="0"/>
                    </a:spcBef>
                    <a:buClrTx/>
                    <a:buSzTx/>
                    <a:buFont typeface="Arial" panose="020B0604020202020204" pitchFamily="34" charset="0"/>
                    <a:buNone/>
                  </a:pPr>
                  <a:endParaRPr lang="zh-CN" altLang="en-US" sz="1600" b="1" dirty="0"/>
                </a:p>
              </p:txBody>
            </p:sp>
            <p:sp>
              <p:nvSpPr>
                <p:cNvPr id="100427" name="Rectangle 64">
                  <a:extLst>
                    <a:ext uri="{FF2B5EF4-FFF2-40B4-BE49-F238E27FC236}">
                      <a16:creationId xmlns:a16="http://schemas.microsoft.com/office/drawing/2014/main" id="{0D71409D-2614-44E9-BA16-84D68FADA437}"/>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78" name="Group 65">
                <a:extLst>
                  <a:ext uri="{FF2B5EF4-FFF2-40B4-BE49-F238E27FC236}">
                    <a16:creationId xmlns:a16="http://schemas.microsoft.com/office/drawing/2014/main" id="{A3779662-91F7-477E-A8AD-14DE1EA527B3}"/>
                  </a:ext>
                </a:extLst>
              </p:cNvPr>
              <p:cNvGrpSpPr>
                <a:grpSpLocks/>
              </p:cNvGrpSpPr>
              <p:nvPr/>
            </p:nvGrpSpPr>
            <p:grpSpPr bwMode="auto">
              <a:xfrm>
                <a:off x="1275" y="1440"/>
                <a:ext cx="743" cy="480"/>
                <a:chOff x="0" y="0"/>
                <a:chExt cx="743" cy="480"/>
              </a:xfrm>
            </p:grpSpPr>
            <p:sp>
              <p:nvSpPr>
                <p:cNvPr id="100424" name="Rectangle 66">
                  <a:extLst>
                    <a:ext uri="{FF2B5EF4-FFF2-40B4-BE49-F238E27FC236}">
                      <a16:creationId xmlns:a16="http://schemas.microsoft.com/office/drawing/2014/main" id="{876E315A-070A-4ECB-8B28-96EA7E78F67E}"/>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dirty="0"/>
                    <a:t>受过管理方面的培训</a:t>
                  </a:r>
                </a:p>
                <a:p>
                  <a:pPr algn="just">
                    <a:spcBef>
                      <a:spcPct val="0"/>
                    </a:spcBef>
                    <a:buClrTx/>
                    <a:buSzTx/>
                    <a:buFont typeface="Arial" panose="020B0604020202020204" pitchFamily="34" charset="0"/>
                    <a:buNone/>
                  </a:pPr>
                  <a:endParaRPr lang="zh-CN" altLang="en-US" sz="1600" b="1" dirty="0"/>
                </a:p>
              </p:txBody>
            </p:sp>
            <p:sp>
              <p:nvSpPr>
                <p:cNvPr id="100425" name="Rectangle 67">
                  <a:extLst>
                    <a:ext uri="{FF2B5EF4-FFF2-40B4-BE49-F238E27FC236}">
                      <a16:creationId xmlns:a16="http://schemas.microsoft.com/office/drawing/2014/main" id="{8B9D3126-C83B-45C5-A318-746E2AF6C8D1}"/>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79" name="Group 68">
                <a:extLst>
                  <a:ext uri="{FF2B5EF4-FFF2-40B4-BE49-F238E27FC236}">
                    <a16:creationId xmlns:a16="http://schemas.microsoft.com/office/drawing/2014/main" id="{3A117D44-C9F4-4836-B0AE-DD43F382E853}"/>
                  </a:ext>
                </a:extLst>
              </p:cNvPr>
              <p:cNvGrpSpPr>
                <a:grpSpLocks/>
              </p:cNvGrpSpPr>
              <p:nvPr/>
            </p:nvGrpSpPr>
            <p:grpSpPr bwMode="auto">
              <a:xfrm>
                <a:off x="2018" y="1440"/>
                <a:ext cx="743" cy="480"/>
                <a:chOff x="0" y="0"/>
                <a:chExt cx="743" cy="480"/>
              </a:xfrm>
            </p:grpSpPr>
            <p:sp>
              <p:nvSpPr>
                <p:cNvPr id="100422" name="Rectangle 69">
                  <a:extLst>
                    <a:ext uri="{FF2B5EF4-FFF2-40B4-BE49-F238E27FC236}">
                      <a16:creationId xmlns:a16="http://schemas.microsoft.com/office/drawing/2014/main" id="{D1DD8C04-467C-4BA2-9422-F115795ABFD1}"/>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项目的管理者</a:t>
                  </a:r>
                </a:p>
                <a:p>
                  <a:pPr algn="just">
                    <a:spcBef>
                      <a:spcPct val="0"/>
                    </a:spcBef>
                    <a:buClrTx/>
                    <a:buSzTx/>
                    <a:buFont typeface="Arial" panose="020B0604020202020204" pitchFamily="34" charset="0"/>
                    <a:buNone/>
                  </a:pPr>
                  <a:endParaRPr lang="zh-CN" altLang="en-US" sz="1600" b="1"/>
                </a:p>
              </p:txBody>
            </p:sp>
            <p:sp>
              <p:nvSpPr>
                <p:cNvPr id="100423" name="Rectangle 70">
                  <a:extLst>
                    <a:ext uri="{FF2B5EF4-FFF2-40B4-BE49-F238E27FC236}">
                      <a16:creationId xmlns:a16="http://schemas.microsoft.com/office/drawing/2014/main" id="{312FB948-FFDF-4CA6-916B-4BAE43D44F9B}"/>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80" name="Group 71">
                <a:extLst>
                  <a:ext uri="{FF2B5EF4-FFF2-40B4-BE49-F238E27FC236}">
                    <a16:creationId xmlns:a16="http://schemas.microsoft.com/office/drawing/2014/main" id="{63F02844-977B-4170-9834-6876344ACFB5}"/>
                  </a:ext>
                </a:extLst>
              </p:cNvPr>
              <p:cNvGrpSpPr>
                <a:grpSpLocks/>
              </p:cNvGrpSpPr>
              <p:nvPr/>
            </p:nvGrpSpPr>
            <p:grpSpPr bwMode="auto">
              <a:xfrm>
                <a:off x="2761" y="1440"/>
                <a:ext cx="743" cy="480"/>
                <a:chOff x="0" y="0"/>
                <a:chExt cx="743" cy="480"/>
              </a:xfrm>
            </p:grpSpPr>
            <p:sp>
              <p:nvSpPr>
                <p:cNvPr id="100420" name="Rectangle 72">
                  <a:extLst>
                    <a:ext uri="{FF2B5EF4-FFF2-40B4-BE49-F238E27FC236}">
                      <a16:creationId xmlns:a16="http://schemas.microsoft.com/office/drawing/2014/main" id="{03FE4F3D-F7F6-439C-B8B3-C9450079BDE3}"/>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数据库/应用程序一体化</a:t>
                  </a:r>
                </a:p>
                <a:p>
                  <a:pPr algn="just">
                    <a:spcBef>
                      <a:spcPct val="0"/>
                    </a:spcBef>
                    <a:buClrTx/>
                    <a:buSzTx/>
                    <a:buFont typeface="Arial" panose="020B0604020202020204" pitchFamily="34" charset="0"/>
                    <a:buNone/>
                  </a:pPr>
                  <a:endParaRPr lang="zh-CN" altLang="en-US" sz="1600" b="1"/>
                </a:p>
              </p:txBody>
            </p:sp>
            <p:sp>
              <p:nvSpPr>
                <p:cNvPr id="100421" name="Rectangle 73">
                  <a:extLst>
                    <a:ext uri="{FF2B5EF4-FFF2-40B4-BE49-F238E27FC236}">
                      <a16:creationId xmlns:a16="http://schemas.microsoft.com/office/drawing/2014/main" id="{A28A3BF1-A256-4F5D-B807-62847A809587}"/>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81" name="Group 74">
                <a:extLst>
                  <a:ext uri="{FF2B5EF4-FFF2-40B4-BE49-F238E27FC236}">
                    <a16:creationId xmlns:a16="http://schemas.microsoft.com/office/drawing/2014/main" id="{73836228-6618-4C34-A876-EA339BDBBC18}"/>
                  </a:ext>
                </a:extLst>
              </p:cNvPr>
              <p:cNvGrpSpPr>
                <a:grpSpLocks/>
              </p:cNvGrpSpPr>
              <p:nvPr/>
            </p:nvGrpSpPr>
            <p:grpSpPr bwMode="auto">
              <a:xfrm>
                <a:off x="3504" y="1440"/>
                <a:ext cx="743" cy="480"/>
                <a:chOff x="0" y="0"/>
                <a:chExt cx="743" cy="480"/>
              </a:xfrm>
            </p:grpSpPr>
            <p:sp>
              <p:nvSpPr>
                <p:cNvPr id="100418" name="Rectangle 75">
                  <a:extLst>
                    <a:ext uri="{FF2B5EF4-FFF2-40B4-BE49-F238E27FC236}">
                      <a16:creationId xmlns:a16="http://schemas.microsoft.com/office/drawing/2014/main" id="{21644A76-85E4-4C43-BFBE-0FEA16E903D0}"/>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随机存储、数据库</a:t>
                  </a:r>
                </a:p>
                <a:p>
                  <a:pPr algn="just">
                    <a:spcBef>
                      <a:spcPct val="0"/>
                    </a:spcBef>
                    <a:buClrTx/>
                    <a:buSzTx/>
                    <a:buFont typeface="Arial" panose="020B0604020202020204" pitchFamily="34" charset="0"/>
                    <a:buNone/>
                  </a:pPr>
                  <a:endParaRPr lang="zh-CN" altLang="en-US" sz="1600" b="1"/>
                </a:p>
              </p:txBody>
            </p:sp>
            <p:sp>
              <p:nvSpPr>
                <p:cNvPr id="100419" name="Rectangle 76">
                  <a:extLst>
                    <a:ext uri="{FF2B5EF4-FFF2-40B4-BE49-F238E27FC236}">
                      <a16:creationId xmlns:a16="http://schemas.microsoft.com/office/drawing/2014/main" id="{EB2AB1D7-AC2E-43CF-B994-0F8FB9BE1641}"/>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82" name="Group 77">
                <a:extLst>
                  <a:ext uri="{FF2B5EF4-FFF2-40B4-BE49-F238E27FC236}">
                    <a16:creationId xmlns:a16="http://schemas.microsoft.com/office/drawing/2014/main" id="{245EA609-2565-41BE-B636-9A3928D1C8A0}"/>
                  </a:ext>
                </a:extLst>
              </p:cNvPr>
              <p:cNvGrpSpPr>
                <a:grpSpLocks/>
              </p:cNvGrpSpPr>
              <p:nvPr/>
            </p:nvGrpSpPr>
            <p:grpSpPr bwMode="auto">
              <a:xfrm>
                <a:off x="0" y="1920"/>
                <a:ext cx="532" cy="480"/>
                <a:chOff x="0" y="0"/>
                <a:chExt cx="532" cy="480"/>
              </a:xfrm>
            </p:grpSpPr>
            <p:sp>
              <p:nvSpPr>
                <p:cNvPr id="100416" name="Rectangle 78">
                  <a:extLst>
                    <a:ext uri="{FF2B5EF4-FFF2-40B4-BE49-F238E27FC236}">
                      <a16:creationId xmlns:a16="http://schemas.microsoft.com/office/drawing/2014/main" id="{9E0078EB-D676-48B6-BDDE-57AA55FCD587}"/>
                    </a:ext>
                  </a:extLst>
                </p:cNvPr>
                <p:cNvSpPr>
                  <a:spLocks noChangeArrowheads="1"/>
                </p:cNvSpPr>
                <p:nvPr/>
              </p:nvSpPr>
              <p:spPr bwMode="auto">
                <a:xfrm>
                  <a:off x="43" y="0"/>
                  <a:ext cx="4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终端用户</a:t>
                  </a:r>
                </a:p>
                <a:p>
                  <a:pPr algn="just">
                    <a:spcBef>
                      <a:spcPct val="0"/>
                    </a:spcBef>
                    <a:buClrTx/>
                    <a:buSzTx/>
                    <a:buFont typeface="Arial" panose="020B0604020202020204" pitchFamily="34" charset="0"/>
                    <a:buNone/>
                  </a:pPr>
                  <a:endParaRPr lang="zh-CN" altLang="en-US" sz="1600" b="1"/>
                </a:p>
              </p:txBody>
            </p:sp>
            <p:sp>
              <p:nvSpPr>
                <p:cNvPr id="100417" name="Rectangle 79">
                  <a:extLst>
                    <a:ext uri="{FF2B5EF4-FFF2-40B4-BE49-F238E27FC236}">
                      <a16:creationId xmlns:a16="http://schemas.microsoft.com/office/drawing/2014/main" id="{E0701F5E-7E36-4D6A-93FF-D2F06941DE5D}"/>
                    </a:ext>
                  </a:extLst>
                </p:cNvPr>
                <p:cNvSpPr>
                  <a:spLocks noChangeArrowheads="1"/>
                </p:cNvSpPr>
                <p:nvPr/>
              </p:nvSpPr>
              <p:spPr bwMode="auto">
                <a:xfrm>
                  <a:off x="0" y="0"/>
                  <a:ext cx="5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83" name="Group 80">
                <a:extLst>
                  <a:ext uri="{FF2B5EF4-FFF2-40B4-BE49-F238E27FC236}">
                    <a16:creationId xmlns:a16="http://schemas.microsoft.com/office/drawing/2014/main" id="{A2C3C5A9-CDD6-420E-BBAA-6CA4A36A2A73}"/>
                  </a:ext>
                </a:extLst>
              </p:cNvPr>
              <p:cNvGrpSpPr>
                <a:grpSpLocks/>
              </p:cNvGrpSpPr>
              <p:nvPr/>
            </p:nvGrpSpPr>
            <p:grpSpPr bwMode="auto">
              <a:xfrm>
                <a:off x="532" y="1920"/>
                <a:ext cx="743" cy="480"/>
                <a:chOff x="0" y="0"/>
                <a:chExt cx="743" cy="480"/>
              </a:xfrm>
            </p:grpSpPr>
            <p:sp>
              <p:nvSpPr>
                <p:cNvPr id="100414" name="Rectangle 81">
                  <a:extLst>
                    <a:ext uri="{FF2B5EF4-FFF2-40B4-BE49-F238E27FC236}">
                      <a16:creationId xmlns:a16="http://schemas.microsoft.com/office/drawing/2014/main" id="{966B76EA-F292-4ADC-AEAC-5783C0B9294B}"/>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决策支持系统和集成系统</a:t>
                  </a:r>
                </a:p>
                <a:p>
                  <a:pPr algn="just">
                    <a:spcBef>
                      <a:spcPct val="0"/>
                    </a:spcBef>
                    <a:buClrTx/>
                    <a:buSzTx/>
                    <a:buFont typeface="Arial" panose="020B0604020202020204" pitchFamily="34" charset="0"/>
                    <a:buNone/>
                  </a:pPr>
                  <a:endParaRPr lang="zh-CN" altLang="en-US" sz="1600" b="1"/>
                </a:p>
              </p:txBody>
            </p:sp>
            <p:sp>
              <p:nvSpPr>
                <p:cNvPr id="100415" name="Rectangle 82">
                  <a:extLst>
                    <a:ext uri="{FF2B5EF4-FFF2-40B4-BE49-F238E27FC236}">
                      <a16:creationId xmlns:a16="http://schemas.microsoft.com/office/drawing/2014/main" id="{A10038AA-9651-4648-854E-67AB2D2A242A}"/>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84" name="Group 83">
                <a:extLst>
                  <a:ext uri="{FF2B5EF4-FFF2-40B4-BE49-F238E27FC236}">
                    <a16:creationId xmlns:a16="http://schemas.microsoft.com/office/drawing/2014/main" id="{D1F59534-96BE-46EA-97A8-CC26EB1635BD}"/>
                  </a:ext>
                </a:extLst>
              </p:cNvPr>
              <p:cNvGrpSpPr>
                <a:grpSpLocks/>
              </p:cNvGrpSpPr>
              <p:nvPr/>
            </p:nvGrpSpPr>
            <p:grpSpPr bwMode="auto">
              <a:xfrm>
                <a:off x="1275" y="1920"/>
                <a:ext cx="743" cy="480"/>
                <a:chOff x="0" y="0"/>
                <a:chExt cx="743" cy="480"/>
              </a:xfrm>
            </p:grpSpPr>
            <p:sp>
              <p:nvSpPr>
                <p:cNvPr id="100412" name="Rectangle 84">
                  <a:extLst>
                    <a:ext uri="{FF2B5EF4-FFF2-40B4-BE49-F238E27FC236}">
                      <a16:creationId xmlns:a16="http://schemas.microsoft.com/office/drawing/2014/main" id="{008AF00A-24D5-415C-85EE-FFF710EDA890}"/>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有广泛背景的合作伙伴</a:t>
                  </a:r>
                </a:p>
                <a:p>
                  <a:pPr algn="just">
                    <a:spcBef>
                      <a:spcPct val="0"/>
                    </a:spcBef>
                    <a:buClrTx/>
                    <a:buSzTx/>
                    <a:buFont typeface="Arial" panose="020B0604020202020204" pitchFamily="34" charset="0"/>
                    <a:buNone/>
                  </a:pPr>
                  <a:endParaRPr lang="zh-CN" altLang="en-US" sz="1600" b="1"/>
                </a:p>
              </p:txBody>
            </p:sp>
            <p:sp>
              <p:nvSpPr>
                <p:cNvPr id="100413" name="Rectangle 85">
                  <a:extLst>
                    <a:ext uri="{FF2B5EF4-FFF2-40B4-BE49-F238E27FC236}">
                      <a16:creationId xmlns:a16="http://schemas.microsoft.com/office/drawing/2014/main" id="{6C3A6DF7-F68B-4430-ADA4-CE870B632314}"/>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85" name="Group 86">
                <a:extLst>
                  <a:ext uri="{FF2B5EF4-FFF2-40B4-BE49-F238E27FC236}">
                    <a16:creationId xmlns:a16="http://schemas.microsoft.com/office/drawing/2014/main" id="{C3EF0B3C-175D-41ED-A287-86612CAB9573}"/>
                  </a:ext>
                </a:extLst>
              </p:cNvPr>
              <p:cNvGrpSpPr>
                <a:grpSpLocks/>
              </p:cNvGrpSpPr>
              <p:nvPr/>
            </p:nvGrpSpPr>
            <p:grpSpPr bwMode="auto">
              <a:xfrm>
                <a:off x="2018" y="1920"/>
                <a:ext cx="743" cy="480"/>
                <a:chOff x="0" y="0"/>
                <a:chExt cx="743" cy="480"/>
              </a:xfrm>
            </p:grpSpPr>
            <p:sp>
              <p:nvSpPr>
                <p:cNvPr id="100410" name="Rectangle 87">
                  <a:extLst>
                    <a:ext uri="{FF2B5EF4-FFF2-40B4-BE49-F238E27FC236}">
                      <a16:creationId xmlns:a16="http://schemas.microsoft.com/office/drawing/2014/main" id="{2A69C17D-A917-474F-A96F-7EA9FE45EDF3}"/>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小型系统的建造者</a:t>
                  </a:r>
                </a:p>
                <a:p>
                  <a:pPr algn="just">
                    <a:spcBef>
                      <a:spcPct val="0"/>
                    </a:spcBef>
                    <a:buClrTx/>
                    <a:buSzTx/>
                    <a:buFont typeface="Arial" panose="020B0604020202020204" pitchFamily="34" charset="0"/>
                    <a:buNone/>
                  </a:pPr>
                  <a:endParaRPr lang="zh-CN" altLang="en-US" sz="1600" b="1"/>
                </a:p>
              </p:txBody>
            </p:sp>
            <p:sp>
              <p:nvSpPr>
                <p:cNvPr id="100411" name="Rectangle 88">
                  <a:extLst>
                    <a:ext uri="{FF2B5EF4-FFF2-40B4-BE49-F238E27FC236}">
                      <a16:creationId xmlns:a16="http://schemas.microsoft.com/office/drawing/2014/main" id="{3EB4A6D8-7666-43AE-BE79-1C59B016F88F}"/>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86" name="Group 89">
                <a:extLst>
                  <a:ext uri="{FF2B5EF4-FFF2-40B4-BE49-F238E27FC236}">
                    <a16:creationId xmlns:a16="http://schemas.microsoft.com/office/drawing/2014/main" id="{063DDC37-FAB4-445D-904E-73BF32F09066}"/>
                  </a:ext>
                </a:extLst>
              </p:cNvPr>
              <p:cNvGrpSpPr>
                <a:grpSpLocks/>
              </p:cNvGrpSpPr>
              <p:nvPr/>
            </p:nvGrpSpPr>
            <p:grpSpPr bwMode="auto">
              <a:xfrm>
                <a:off x="2761" y="1920"/>
                <a:ext cx="743" cy="480"/>
                <a:chOff x="0" y="0"/>
                <a:chExt cx="743" cy="480"/>
              </a:xfrm>
            </p:grpSpPr>
            <p:sp>
              <p:nvSpPr>
                <p:cNvPr id="100408" name="Rectangle 90">
                  <a:extLst>
                    <a:ext uri="{FF2B5EF4-FFF2-40B4-BE49-F238E27FC236}">
                      <a16:creationId xmlns:a16="http://schemas.microsoft.com/office/drawing/2014/main" id="{CB0AB3D3-561B-4B41-9478-7F399EE34062}"/>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第4代语言</a:t>
                  </a:r>
                </a:p>
                <a:p>
                  <a:pPr algn="just">
                    <a:spcBef>
                      <a:spcPct val="0"/>
                    </a:spcBef>
                    <a:buClrTx/>
                    <a:buSzTx/>
                    <a:buFont typeface="Arial" panose="020B0604020202020204" pitchFamily="34" charset="0"/>
                    <a:buNone/>
                  </a:pPr>
                  <a:endParaRPr lang="zh-CN" altLang="en-US" sz="1600" b="1"/>
                </a:p>
              </p:txBody>
            </p:sp>
            <p:sp>
              <p:nvSpPr>
                <p:cNvPr id="100409" name="Rectangle 91">
                  <a:extLst>
                    <a:ext uri="{FF2B5EF4-FFF2-40B4-BE49-F238E27FC236}">
                      <a16:creationId xmlns:a16="http://schemas.microsoft.com/office/drawing/2014/main" id="{3C93755A-4E10-40C3-8728-C81E97845EDD}"/>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87" name="Group 92">
                <a:extLst>
                  <a:ext uri="{FF2B5EF4-FFF2-40B4-BE49-F238E27FC236}">
                    <a16:creationId xmlns:a16="http://schemas.microsoft.com/office/drawing/2014/main" id="{94BC2883-EDB4-4D61-A0F4-CB8ED5B96A3E}"/>
                  </a:ext>
                </a:extLst>
              </p:cNvPr>
              <p:cNvGrpSpPr>
                <a:grpSpLocks/>
              </p:cNvGrpSpPr>
              <p:nvPr/>
            </p:nvGrpSpPr>
            <p:grpSpPr bwMode="auto">
              <a:xfrm>
                <a:off x="3504" y="1920"/>
                <a:ext cx="743" cy="480"/>
                <a:chOff x="0" y="0"/>
                <a:chExt cx="743" cy="480"/>
              </a:xfrm>
            </p:grpSpPr>
            <p:sp>
              <p:nvSpPr>
                <p:cNvPr id="100406" name="Rectangle 93">
                  <a:extLst>
                    <a:ext uri="{FF2B5EF4-FFF2-40B4-BE49-F238E27FC236}">
                      <a16:creationId xmlns:a16="http://schemas.microsoft.com/office/drawing/2014/main" id="{88035183-9389-40F7-8C02-62320449B260}"/>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数据管理/第4代语言</a:t>
                  </a:r>
                </a:p>
                <a:p>
                  <a:pPr algn="just">
                    <a:spcBef>
                      <a:spcPct val="0"/>
                    </a:spcBef>
                    <a:buClrTx/>
                    <a:buSzTx/>
                    <a:buFont typeface="Arial" panose="020B0604020202020204" pitchFamily="34" charset="0"/>
                    <a:buNone/>
                  </a:pPr>
                  <a:endParaRPr lang="zh-CN" altLang="en-US" sz="1600" b="1"/>
                </a:p>
              </p:txBody>
            </p:sp>
            <p:sp>
              <p:nvSpPr>
                <p:cNvPr id="100407" name="Rectangle 94">
                  <a:extLst>
                    <a:ext uri="{FF2B5EF4-FFF2-40B4-BE49-F238E27FC236}">
                      <a16:creationId xmlns:a16="http://schemas.microsoft.com/office/drawing/2014/main" id="{3BC4E722-78AA-402E-A5FD-CB9166C82B96}"/>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88" name="Group 95">
                <a:extLst>
                  <a:ext uri="{FF2B5EF4-FFF2-40B4-BE49-F238E27FC236}">
                    <a16:creationId xmlns:a16="http://schemas.microsoft.com/office/drawing/2014/main" id="{2BEC7866-26D9-4CDC-B0E1-EBA59096E6EC}"/>
                  </a:ext>
                </a:extLst>
              </p:cNvPr>
              <p:cNvGrpSpPr>
                <a:grpSpLocks/>
              </p:cNvGrpSpPr>
              <p:nvPr/>
            </p:nvGrpSpPr>
            <p:grpSpPr bwMode="auto">
              <a:xfrm>
                <a:off x="0" y="2400"/>
                <a:ext cx="532" cy="480"/>
                <a:chOff x="0" y="0"/>
                <a:chExt cx="532" cy="480"/>
              </a:xfrm>
            </p:grpSpPr>
            <p:sp>
              <p:nvSpPr>
                <p:cNvPr id="100404" name="Rectangle 96">
                  <a:extLst>
                    <a:ext uri="{FF2B5EF4-FFF2-40B4-BE49-F238E27FC236}">
                      <a16:creationId xmlns:a16="http://schemas.microsoft.com/office/drawing/2014/main" id="{46F269A0-0375-4ACB-AF9F-4579F32483E6}"/>
                    </a:ext>
                  </a:extLst>
                </p:cNvPr>
                <p:cNvSpPr>
                  <a:spLocks noChangeArrowheads="1"/>
                </p:cNvSpPr>
                <p:nvPr/>
              </p:nvSpPr>
              <p:spPr bwMode="auto">
                <a:xfrm>
                  <a:off x="43" y="0"/>
                  <a:ext cx="44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信息资源管理</a:t>
                  </a:r>
                </a:p>
                <a:p>
                  <a:pPr algn="just">
                    <a:spcBef>
                      <a:spcPct val="0"/>
                    </a:spcBef>
                    <a:buClrTx/>
                    <a:buSzTx/>
                    <a:buFont typeface="Arial" panose="020B0604020202020204" pitchFamily="34" charset="0"/>
                    <a:buNone/>
                  </a:pPr>
                  <a:endParaRPr lang="zh-CN" altLang="en-US" sz="1600" b="1"/>
                </a:p>
              </p:txBody>
            </p:sp>
            <p:sp>
              <p:nvSpPr>
                <p:cNvPr id="100405" name="Rectangle 97">
                  <a:extLst>
                    <a:ext uri="{FF2B5EF4-FFF2-40B4-BE49-F238E27FC236}">
                      <a16:creationId xmlns:a16="http://schemas.microsoft.com/office/drawing/2014/main" id="{F7080BF7-04FD-409A-860B-745FB69A4E50}"/>
                    </a:ext>
                  </a:extLst>
                </p:cNvPr>
                <p:cNvSpPr>
                  <a:spLocks noChangeArrowheads="1"/>
                </p:cNvSpPr>
                <p:nvPr/>
              </p:nvSpPr>
              <p:spPr bwMode="auto">
                <a:xfrm>
                  <a:off x="0" y="0"/>
                  <a:ext cx="532"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89" name="Group 98">
                <a:extLst>
                  <a:ext uri="{FF2B5EF4-FFF2-40B4-BE49-F238E27FC236}">
                    <a16:creationId xmlns:a16="http://schemas.microsoft.com/office/drawing/2014/main" id="{24A2F68D-D76B-4838-AF78-22A8EC92FAD1}"/>
                  </a:ext>
                </a:extLst>
              </p:cNvPr>
              <p:cNvGrpSpPr>
                <a:grpSpLocks/>
              </p:cNvGrpSpPr>
              <p:nvPr/>
            </p:nvGrpSpPr>
            <p:grpSpPr bwMode="auto">
              <a:xfrm>
                <a:off x="532" y="2400"/>
                <a:ext cx="743" cy="480"/>
                <a:chOff x="0" y="0"/>
                <a:chExt cx="743" cy="480"/>
              </a:xfrm>
            </p:grpSpPr>
            <p:sp>
              <p:nvSpPr>
                <p:cNvPr id="100402" name="Rectangle 99">
                  <a:extLst>
                    <a:ext uri="{FF2B5EF4-FFF2-40B4-BE49-F238E27FC236}">
                      <a16:creationId xmlns:a16="http://schemas.microsoft.com/office/drawing/2014/main" id="{C07DEFB1-E4C4-45A1-BD15-1E8CD9EE292F}"/>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专家系统和战略系统</a:t>
                  </a:r>
                </a:p>
                <a:p>
                  <a:pPr algn="just">
                    <a:spcBef>
                      <a:spcPct val="0"/>
                    </a:spcBef>
                    <a:buClrTx/>
                    <a:buSzTx/>
                    <a:buFont typeface="Arial" panose="020B0604020202020204" pitchFamily="34" charset="0"/>
                    <a:buNone/>
                  </a:pPr>
                  <a:endParaRPr lang="zh-CN" altLang="en-US" sz="1600" b="1"/>
                </a:p>
              </p:txBody>
            </p:sp>
            <p:sp>
              <p:nvSpPr>
                <p:cNvPr id="100403" name="Rectangle 100">
                  <a:extLst>
                    <a:ext uri="{FF2B5EF4-FFF2-40B4-BE49-F238E27FC236}">
                      <a16:creationId xmlns:a16="http://schemas.microsoft.com/office/drawing/2014/main" id="{ED44B7BE-4F81-4032-BCD4-4D52EC3AC0C8}"/>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90" name="Group 101">
                <a:extLst>
                  <a:ext uri="{FF2B5EF4-FFF2-40B4-BE49-F238E27FC236}">
                    <a16:creationId xmlns:a16="http://schemas.microsoft.com/office/drawing/2014/main" id="{DA6E2176-5314-4C60-8136-3FD4F47763C5}"/>
                  </a:ext>
                </a:extLst>
              </p:cNvPr>
              <p:cNvGrpSpPr>
                <a:grpSpLocks/>
              </p:cNvGrpSpPr>
              <p:nvPr/>
            </p:nvGrpSpPr>
            <p:grpSpPr bwMode="auto">
              <a:xfrm>
                <a:off x="1275" y="2400"/>
                <a:ext cx="743" cy="480"/>
                <a:chOff x="0" y="0"/>
                <a:chExt cx="743" cy="480"/>
              </a:xfrm>
            </p:grpSpPr>
            <p:sp>
              <p:nvSpPr>
                <p:cNvPr id="100400" name="Rectangle 102">
                  <a:extLst>
                    <a:ext uri="{FF2B5EF4-FFF2-40B4-BE49-F238E27FC236}">
                      <a16:creationId xmlns:a16="http://schemas.microsoft.com/office/drawing/2014/main" id="{360CC14D-983C-40DD-AA93-1F677B20798E}"/>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主管阶层</a:t>
                  </a:r>
                </a:p>
                <a:p>
                  <a:pPr algn="just">
                    <a:spcBef>
                      <a:spcPct val="0"/>
                    </a:spcBef>
                    <a:buClrTx/>
                    <a:buSzTx/>
                    <a:buFont typeface="Arial" panose="020B0604020202020204" pitchFamily="34" charset="0"/>
                    <a:buNone/>
                  </a:pPr>
                  <a:endParaRPr lang="zh-CN" altLang="en-US" sz="1600" b="1"/>
                </a:p>
              </p:txBody>
            </p:sp>
            <p:sp>
              <p:nvSpPr>
                <p:cNvPr id="100401" name="Rectangle 103">
                  <a:extLst>
                    <a:ext uri="{FF2B5EF4-FFF2-40B4-BE49-F238E27FC236}">
                      <a16:creationId xmlns:a16="http://schemas.microsoft.com/office/drawing/2014/main" id="{E3753493-72EE-41E4-97FD-020C0BD82645}"/>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91" name="Group 104">
                <a:extLst>
                  <a:ext uri="{FF2B5EF4-FFF2-40B4-BE49-F238E27FC236}">
                    <a16:creationId xmlns:a16="http://schemas.microsoft.com/office/drawing/2014/main" id="{1BA8B585-B94C-4C58-A2CA-FD1DD385EDB0}"/>
                  </a:ext>
                </a:extLst>
              </p:cNvPr>
              <p:cNvGrpSpPr>
                <a:grpSpLocks/>
              </p:cNvGrpSpPr>
              <p:nvPr/>
            </p:nvGrpSpPr>
            <p:grpSpPr bwMode="auto">
              <a:xfrm>
                <a:off x="2018" y="2400"/>
                <a:ext cx="743" cy="480"/>
                <a:chOff x="0" y="0"/>
                <a:chExt cx="743" cy="480"/>
              </a:xfrm>
            </p:grpSpPr>
            <p:sp>
              <p:nvSpPr>
                <p:cNvPr id="100398" name="Rectangle 105">
                  <a:extLst>
                    <a:ext uri="{FF2B5EF4-FFF2-40B4-BE49-F238E27FC236}">
                      <a16:creationId xmlns:a16="http://schemas.microsoft.com/office/drawing/2014/main" id="{448668DF-F5EB-45EA-8F8B-CF3DC97CC598}"/>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完全的合作者</a:t>
                  </a:r>
                </a:p>
                <a:p>
                  <a:pPr algn="just">
                    <a:spcBef>
                      <a:spcPct val="0"/>
                    </a:spcBef>
                    <a:buClrTx/>
                    <a:buSzTx/>
                    <a:buFont typeface="Arial" panose="020B0604020202020204" pitchFamily="34" charset="0"/>
                    <a:buNone/>
                  </a:pPr>
                  <a:endParaRPr lang="zh-CN" altLang="en-US" sz="1600" b="1"/>
                </a:p>
              </p:txBody>
            </p:sp>
            <p:sp>
              <p:nvSpPr>
                <p:cNvPr id="100399" name="Rectangle 106">
                  <a:extLst>
                    <a:ext uri="{FF2B5EF4-FFF2-40B4-BE49-F238E27FC236}">
                      <a16:creationId xmlns:a16="http://schemas.microsoft.com/office/drawing/2014/main" id="{31926412-F727-4302-B2D0-155A9FBAE459}"/>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92" name="Group 107">
                <a:extLst>
                  <a:ext uri="{FF2B5EF4-FFF2-40B4-BE49-F238E27FC236}">
                    <a16:creationId xmlns:a16="http://schemas.microsoft.com/office/drawing/2014/main" id="{E95F5227-3FF3-4CC1-88EF-828ED9E24784}"/>
                  </a:ext>
                </a:extLst>
              </p:cNvPr>
              <p:cNvGrpSpPr>
                <a:grpSpLocks/>
              </p:cNvGrpSpPr>
              <p:nvPr/>
            </p:nvGrpSpPr>
            <p:grpSpPr bwMode="auto">
              <a:xfrm>
                <a:off x="2761" y="2400"/>
                <a:ext cx="743" cy="480"/>
                <a:chOff x="0" y="0"/>
                <a:chExt cx="743" cy="480"/>
              </a:xfrm>
            </p:grpSpPr>
            <p:sp>
              <p:nvSpPr>
                <p:cNvPr id="100396" name="Rectangle 108">
                  <a:extLst>
                    <a:ext uri="{FF2B5EF4-FFF2-40B4-BE49-F238E27FC236}">
                      <a16:creationId xmlns:a16="http://schemas.microsoft.com/office/drawing/2014/main" id="{3F28DE3A-9529-4083-933A-1ABBE408A10B}"/>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第5代语言</a:t>
                  </a:r>
                </a:p>
                <a:p>
                  <a:pPr algn="just">
                    <a:spcBef>
                      <a:spcPct val="0"/>
                    </a:spcBef>
                    <a:buClrTx/>
                    <a:buSzTx/>
                    <a:buFont typeface="Arial" panose="020B0604020202020204" pitchFamily="34" charset="0"/>
                    <a:buNone/>
                  </a:pPr>
                  <a:endParaRPr lang="zh-CN" altLang="en-US" sz="1600" b="1"/>
                </a:p>
              </p:txBody>
            </p:sp>
            <p:sp>
              <p:nvSpPr>
                <p:cNvPr id="100397" name="Rectangle 109">
                  <a:extLst>
                    <a:ext uri="{FF2B5EF4-FFF2-40B4-BE49-F238E27FC236}">
                      <a16:creationId xmlns:a16="http://schemas.microsoft.com/office/drawing/2014/main" id="{199F69F4-66EF-4A4C-85DC-FAB5C1F49945}"/>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nvGrpSpPr>
              <p:cNvPr id="100393" name="Group 110">
                <a:extLst>
                  <a:ext uri="{FF2B5EF4-FFF2-40B4-BE49-F238E27FC236}">
                    <a16:creationId xmlns:a16="http://schemas.microsoft.com/office/drawing/2014/main" id="{57A5B2D8-FA10-4DD6-AE7E-9C056904E7EB}"/>
                  </a:ext>
                </a:extLst>
              </p:cNvPr>
              <p:cNvGrpSpPr>
                <a:grpSpLocks/>
              </p:cNvGrpSpPr>
              <p:nvPr/>
            </p:nvGrpSpPr>
            <p:grpSpPr bwMode="auto">
              <a:xfrm>
                <a:off x="3504" y="2400"/>
                <a:ext cx="743" cy="480"/>
                <a:chOff x="0" y="0"/>
                <a:chExt cx="743" cy="480"/>
              </a:xfrm>
            </p:grpSpPr>
            <p:sp>
              <p:nvSpPr>
                <p:cNvPr id="100394" name="Rectangle 111">
                  <a:extLst>
                    <a:ext uri="{FF2B5EF4-FFF2-40B4-BE49-F238E27FC236}">
                      <a16:creationId xmlns:a16="http://schemas.microsoft.com/office/drawing/2014/main" id="{4D269C13-A823-4EBA-9184-901AEFC0B0BF}"/>
                    </a:ext>
                  </a:extLst>
                </p:cNvPr>
                <p:cNvSpPr>
                  <a:spLocks noChangeArrowheads="1"/>
                </p:cNvSpPr>
                <p:nvPr/>
              </p:nvSpPr>
              <p:spPr bwMode="auto">
                <a:xfrm>
                  <a:off x="43" y="0"/>
                  <a:ext cx="657"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a:spcBef>
                      <a:spcPct val="0"/>
                    </a:spcBef>
                    <a:buClrTx/>
                    <a:buSzTx/>
                    <a:buFont typeface="Arial" panose="020B0604020202020204" pitchFamily="34" charset="0"/>
                    <a:buNone/>
                  </a:pPr>
                  <a:r>
                    <a:rPr lang="zh-CN" altLang="en-US" sz="1600" b="1"/>
                    <a:t>激光视盘/超级芯片</a:t>
                  </a:r>
                </a:p>
                <a:p>
                  <a:pPr algn="just">
                    <a:spcBef>
                      <a:spcPct val="0"/>
                    </a:spcBef>
                    <a:buClrTx/>
                    <a:buSzTx/>
                    <a:buFont typeface="Arial" panose="020B0604020202020204" pitchFamily="34" charset="0"/>
                    <a:buNone/>
                  </a:pPr>
                  <a:endParaRPr lang="zh-CN" altLang="en-US" sz="1600" b="1"/>
                </a:p>
              </p:txBody>
            </p:sp>
            <p:sp>
              <p:nvSpPr>
                <p:cNvPr id="100395" name="Rectangle 112">
                  <a:extLst>
                    <a:ext uri="{FF2B5EF4-FFF2-40B4-BE49-F238E27FC236}">
                      <a16:creationId xmlns:a16="http://schemas.microsoft.com/office/drawing/2014/main" id="{D1577740-CAE7-4AD6-947E-34B7F16E6F13}"/>
                    </a:ext>
                  </a:extLst>
                </p:cNvPr>
                <p:cNvSpPr>
                  <a:spLocks noChangeArrowheads="1"/>
                </p:cNvSpPr>
                <p:nvPr/>
              </p:nvSpPr>
              <p:spPr bwMode="auto">
                <a:xfrm>
                  <a:off x="0" y="0"/>
                  <a:ext cx="743" cy="480"/>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grpSp>
        <p:sp>
          <p:nvSpPr>
            <p:cNvPr id="100357" name="Rectangle 113">
              <a:extLst>
                <a:ext uri="{FF2B5EF4-FFF2-40B4-BE49-F238E27FC236}">
                  <a16:creationId xmlns:a16="http://schemas.microsoft.com/office/drawing/2014/main" id="{9C1B37F5-28C4-415B-A68F-5ED431E2499B}"/>
                </a:ext>
              </a:extLst>
            </p:cNvPr>
            <p:cNvSpPr>
              <a:spLocks noChangeArrowheads="1"/>
            </p:cNvSpPr>
            <p:nvPr/>
          </p:nvSpPr>
          <p:spPr bwMode="auto">
            <a:xfrm>
              <a:off x="0" y="0"/>
              <a:ext cx="4253" cy="2886"/>
            </a:xfrm>
            <a:prstGeom prst="rect">
              <a:avLst/>
            </a:prstGeom>
            <a:noFill/>
            <a:ln w="9525">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20000"/>
                </a:spcBef>
                <a:buClr>
                  <a:schemeClr val="accent1"/>
                </a:buClr>
                <a:buSzPct val="90000"/>
                <a:buFont typeface="Monotype Sorts" pitchFamily="2" charset="2"/>
                <a:buChar char="4"/>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1"/>
                </a:buClr>
                <a:buFont typeface="Monotype Sorts" pitchFamily="2" charset="2"/>
                <a:buChar char="–"/>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1"/>
                </a:buClr>
                <a:buFont typeface="Monotype Sorts" pitchFamily="2" charset="2"/>
                <a:buChar char="•"/>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Font typeface="Monotype Sorts"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ctr">
                <a:spcBef>
                  <a:spcPct val="0"/>
                </a:spcBef>
                <a:buClrTx/>
                <a:buSzTx/>
                <a:buFont typeface="Arial" panose="020B0604020202020204" pitchFamily="34" charset="0"/>
                <a:buNone/>
              </a:pPr>
              <a:endParaRPr lang="zh-CN" altLang="en-US" sz="2000" b="1"/>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088A292D-2B10-47BA-81BA-E30ABFF66D53}"/>
              </a:ext>
            </a:extLst>
          </p:cNvPr>
          <p:cNvSpPr>
            <a:spLocks noGrp="1" noChangeArrowheads="1"/>
          </p:cNvSpPr>
          <p:nvPr>
            <p:ph type="title"/>
          </p:nvPr>
        </p:nvSpPr>
        <p:spPr>
          <a:xfrm>
            <a:off x="457200" y="0"/>
            <a:ext cx="8229600" cy="1143000"/>
          </a:xfrm>
        </p:spPr>
        <p:txBody>
          <a:bodyPr>
            <a:normAutofit/>
          </a:bodyPr>
          <a:lstStyle/>
          <a:p>
            <a:pPr algn="l"/>
            <a:r>
              <a:rPr lang="zh-CN" altLang="en-US" sz="3600" b="1" dirty="0">
                <a:solidFill>
                  <a:srgbClr val="660066"/>
                </a:solidFill>
                <a:latin typeface="黑体" panose="02010609060101010101" pitchFamily="49" charset="-122"/>
                <a:ea typeface="黑体" panose="02010609060101010101" pitchFamily="49" charset="-122"/>
              </a:rPr>
              <a:t>什么是信息？</a:t>
            </a:r>
          </a:p>
        </p:txBody>
      </p:sp>
      <p:sp>
        <p:nvSpPr>
          <p:cNvPr id="44035" name="Rectangle 3">
            <a:extLst>
              <a:ext uri="{FF2B5EF4-FFF2-40B4-BE49-F238E27FC236}">
                <a16:creationId xmlns:a16="http://schemas.microsoft.com/office/drawing/2014/main" id="{A08711AB-F513-4842-8D58-5CB42E652B07}"/>
              </a:ext>
            </a:extLst>
          </p:cNvPr>
          <p:cNvSpPr>
            <a:spLocks noGrp="1" noChangeArrowheads="1"/>
          </p:cNvSpPr>
          <p:nvPr>
            <p:ph type="body" idx="1"/>
          </p:nvPr>
        </p:nvSpPr>
        <p:spPr/>
        <p:txBody>
          <a:bodyPr/>
          <a:lstStyle/>
          <a:p>
            <a:pPr algn="just">
              <a:lnSpc>
                <a:spcPct val="140000"/>
              </a:lnSpc>
            </a:pPr>
            <a:r>
              <a:rPr lang="zh-CN" altLang="en-US" sz="2400" dirty="0">
                <a:latin typeface="华文中宋" panose="02010600040101010101" pitchFamily="2" charset="-122"/>
                <a:ea typeface="华文中宋" panose="02010600040101010101" pitchFamily="2" charset="-122"/>
              </a:rPr>
              <a:t>“信息”一词在英文、法文、德文、西班牙文中均是“information”,日文中为“情报”，我国台湾称之为“资讯”，我国古代用的是“消息”。</a:t>
            </a:r>
          </a:p>
          <a:p>
            <a:pPr>
              <a:lnSpc>
                <a:spcPct val="140000"/>
              </a:lnSpc>
            </a:pPr>
            <a:r>
              <a:rPr lang="zh-CN" altLang="en-US" sz="2400" dirty="0">
                <a:latin typeface="华文中宋" panose="02010600040101010101" pitchFamily="2" charset="-122"/>
                <a:ea typeface="华文中宋" panose="02010600040101010101" pitchFamily="2" charset="-122"/>
              </a:rPr>
              <a:t>南唐诗人李中在《碧云集·暮春怀故人》诗中就留下了</a:t>
            </a:r>
          </a:p>
          <a:p>
            <a:pPr lvl="2">
              <a:lnSpc>
                <a:spcPct val="140000"/>
              </a:lnSpc>
            </a:pPr>
            <a:r>
              <a:rPr lang="zh-CN" altLang="en-US" dirty="0">
                <a:latin typeface="华文中宋" panose="02010600040101010101" pitchFamily="2" charset="-122"/>
                <a:ea typeface="华文中宋" panose="02010600040101010101" pitchFamily="2" charset="-122"/>
              </a:rPr>
              <a:t>“</a:t>
            </a:r>
            <a:r>
              <a:rPr lang="zh-CN" altLang="en-US" u="sng" dirty="0">
                <a:solidFill>
                  <a:srgbClr val="FB385C"/>
                </a:solidFill>
                <a:latin typeface="华文中宋" panose="02010600040101010101" pitchFamily="2" charset="-122"/>
                <a:ea typeface="华文中宋" panose="02010600040101010101" pitchFamily="2" charset="-122"/>
              </a:rPr>
              <a:t>梦断美人沉信息，目穿长路倚楼台</a:t>
            </a:r>
            <a:r>
              <a:rPr lang="zh-CN" altLang="en-US" dirty="0">
                <a:latin typeface="华文中宋" panose="02010600040101010101" pitchFamily="2" charset="-122"/>
                <a:ea typeface="华文中宋" panose="02010600040101010101" pitchFamily="2" charset="-122"/>
              </a:rPr>
              <a:t>”的佳句，</a:t>
            </a:r>
          </a:p>
          <a:p>
            <a:pPr lvl="2" algn="just">
              <a:lnSpc>
                <a:spcPct val="140000"/>
              </a:lnSpc>
            </a:pPr>
            <a:r>
              <a:rPr lang="zh-CN" altLang="en-US" dirty="0">
                <a:latin typeface="华文中宋" panose="02010600040101010101" pitchFamily="2" charset="-122"/>
                <a:ea typeface="华文中宋" panose="02010600040101010101" pitchFamily="2" charset="-122"/>
                <a:sym typeface="Arial" panose="020B0604020202020204" pitchFamily="34" charset="0"/>
              </a:rPr>
              <a:t>这里的“信息”含义为</a:t>
            </a:r>
            <a:r>
              <a:rPr lang="zh-CN" altLang="en-US" u="sng" dirty="0">
                <a:latin typeface="华文中宋" panose="02010600040101010101" pitchFamily="2" charset="-122"/>
                <a:ea typeface="华文中宋" panose="02010600040101010101" pitchFamily="2" charset="-122"/>
                <a:sym typeface="Arial" panose="020B0604020202020204" pitchFamily="34" charset="0"/>
              </a:rPr>
              <a:t>音信、消息</a:t>
            </a:r>
            <a:r>
              <a:rPr lang="zh-CN" altLang="en-US" dirty="0">
                <a:latin typeface="华文中宋" panose="02010600040101010101" pitchFamily="2" charset="-122"/>
                <a:ea typeface="华文中宋" panose="02010600040101010101" pitchFamily="2" charset="-122"/>
                <a:sym typeface="Arial" panose="020B0604020202020204" pitchFamily="34" charset="0"/>
              </a:rPr>
              <a:t>。</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B06CD808-0013-4E22-BDEB-4D760E06C9F3}"/>
              </a:ext>
            </a:extLst>
          </p:cNvPr>
          <p:cNvSpPr>
            <a:spLocks noGrp="1" noChangeArrowheads="1"/>
          </p:cNvSpPr>
          <p:nvPr>
            <p:ph type="body" idx="4294967295"/>
          </p:nvPr>
        </p:nvSpPr>
        <p:spPr>
          <a:xfrm>
            <a:off x="755576" y="1052736"/>
            <a:ext cx="8001000" cy="5684838"/>
          </a:xfrm>
        </p:spPr>
        <p:txBody>
          <a:bodyPr>
            <a:normAutofit/>
          </a:bodyPr>
          <a:lstStyle/>
          <a:p>
            <a:pPr algn="just" eaLnBrk="1" hangingPunct="1"/>
            <a:r>
              <a:rPr lang="en-US" altLang="zh-CN" sz="2800" dirty="0">
                <a:solidFill>
                  <a:srgbClr val="660066"/>
                </a:solidFill>
                <a:latin typeface="微软雅黑" panose="020B0503020204020204" pitchFamily="34" charset="-122"/>
                <a:ea typeface="微软雅黑" panose="020B0503020204020204" pitchFamily="34" charset="-122"/>
              </a:rPr>
              <a:t>1.3.3.1 </a:t>
            </a:r>
            <a:r>
              <a:rPr lang="zh-CN" altLang="en-US" sz="2800" dirty="0">
                <a:solidFill>
                  <a:srgbClr val="660066"/>
                </a:solidFill>
                <a:latin typeface="微软雅黑" panose="020B0503020204020204" pitchFamily="34" charset="-122"/>
                <a:ea typeface="微软雅黑" panose="020B0503020204020204" pitchFamily="34" charset="-122"/>
              </a:rPr>
              <a:t>信息资源管理的层次</a:t>
            </a:r>
          </a:p>
          <a:p>
            <a:pPr marL="0" indent="457200" algn="just">
              <a:buNone/>
            </a:pPr>
            <a:endParaRPr lang="en-US" altLang="zh-CN" sz="2000" dirty="0">
              <a:latin typeface="微软雅黑" panose="020B0503020204020204" pitchFamily="34" charset="-122"/>
              <a:ea typeface="微软雅黑" panose="020B0503020204020204" pitchFamily="34" charset="-122"/>
            </a:endParaRPr>
          </a:p>
          <a:p>
            <a:pPr marL="0" indent="457200" algn="just">
              <a:lnSpc>
                <a:spcPct val="150000"/>
              </a:lnSpc>
              <a:buNone/>
            </a:pPr>
            <a:r>
              <a:rPr lang="zh-CN" altLang="en-US" sz="2000" dirty="0">
                <a:latin typeface="微软雅黑" panose="020B0503020204020204" pitchFamily="34" charset="-122"/>
                <a:ea typeface="微软雅黑" panose="020B0503020204020204" pitchFamily="34" charset="-122"/>
              </a:rPr>
              <a:t>根据信息资源管理范围的不同，可以将信息资源管理分为微观信息资源管理和宏观信息资源管理两个层面。</a:t>
            </a:r>
            <a:endParaRPr lang="en-US" altLang="zh-CN" sz="2000" dirty="0">
              <a:latin typeface="微软雅黑" panose="020B0503020204020204" pitchFamily="34" charset="-122"/>
              <a:ea typeface="微软雅黑" panose="020B0503020204020204" pitchFamily="34" charset="-122"/>
            </a:endParaRPr>
          </a:p>
          <a:p>
            <a:pPr marL="0" indent="457200" algn="just">
              <a:lnSpc>
                <a:spcPct val="150000"/>
              </a:lnSpc>
              <a:buNone/>
            </a:pPr>
            <a:r>
              <a:rPr lang="zh-CN" altLang="en-US" sz="2000" dirty="0">
                <a:latin typeface="微软雅黑" panose="020B0503020204020204" pitchFamily="34" charset="-122"/>
                <a:ea typeface="微软雅黑" panose="020B0503020204020204" pitchFamily="34" charset="-122"/>
              </a:rPr>
              <a:t>微观信息资源管理是基于组织层面的信息资源管理，它将信息及其各种支持手段作为组织的重要资源，围绕这一组织资源采用综合的管理手段，对信息资源实施规划、开发、集成和控制。</a:t>
            </a:r>
            <a:endParaRPr lang="en-US" altLang="zh-CN" sz="2000" dirty="0">
              <a:latin typeface="微软雅黑" panose="020B0503020204020204" pitchFamily="34" charset="-122"/>
              <a:ea typeface="微软雅黑" panose="020B0503020204020204" pitchFamily="34" charset="-122"/>
            </a:endParaRPr>
          </a:p>
          <a:p>
            <a:pPr marL="0" indent="457200" algn="just">
              <a:lnSpc>
                <a:spcPct val="150000"/>
              </a:lnSpc>
              <a:buNone/>
            </a:pPr>
            <a:r>
              <a:rPr lang="zh-CN" altLang="en-US" sz="2000" dirty="0">
                <a:latin typeface="微软雅黑" panose="020B0503020204020204" pitchFamily="34" charset="-122"/>
                <a:ea typeface="微软雅黑" panose="020B0503020204020204" pitchFamily="34" charset="-122"/>
              </a:rPr>
              <a:t>宏观信息资源管理是基于社会层面的信息资源管理，这一层面将信息资源管理作为一种管理思想和管理理论，认为信息不仅是组织资源，同时也是一种社会资源，要求围绕这一社会经济资源展开一系列管理活动。</a:t>
            </a:r>
          </a:p>
        </p:txBody>
      </p:sp>
      <p:sp>
        <p:nvSpPr>
          <p:cNvPr id="2" name="矩形 1">
            <a:extLst>
              <a:ext uri="{FF2B5EF4-FFF2-40B4-BE49-F238E27FC236}">
                <a16:creationId xmlns:a16="http://schemas.microsoft.com/office/drawing/2014/main" id="{105B22D4-EF0D-4EE6-9416-7718758FFF84}"/>
              </a:ext>
            </a:extLst>
          </p:cNvPr>
          <p:cNvSpPr/>
          <p:nvPr/>
        </p:nvSpPr>
        <p:spPr>
          <a:xfrm>
            <a:off x="1088034" y="260648"/>
            <a:ext cx="5646097" cy="646331"/>
          </a:xfrm>
          <a:prstGeom prst="rect">
            <a:avLst/>
          </a:prstGeom>
        </p:spPr>
        <p:txBody>
          <a:bodyPr wrap="none">
            <a:spAutoFit/>
          </a:bodyPr>
          <a:lstStyle/>
          <a:p>
            <a:r>
              <a:rPr lang="en-US" altLang="zh-CN" sz="3600" dirty="0">
                <a:solidFill>
                  <a:srgbClr val="660066"/>
                </a:solidFill>
                <a:latin typeface="微软雅黑" panose="020B0503020204020204" pitchFamily="34" charset="-122"/>
                <a:ea typeface="微软雅黑" panose="020B0503020204020204" pitchFamily="34" charset="-122"/>
              </a:rPr>
              <a:t>1.3.3  </a:t>
            </a:r>
            <a:r>
              <a:rPr lang="zh-CN" altLang="en-US" sz="3600" dirty="0">
                <a:solidFill>
                  <a:srgbClr val="660066"/>
                </a:solidFill>
                <a:latin typeface="微软雅黑" panose="020B0503020204020204" pitchFamily="34" charset="-122"/>
                <a:ea typeface="微软雅黑" panose="020B0503020204020204" pitchFamily="34" charset="-122"/>
              </a:rPr>
              <a:t>信息资源管理的特征</a:t>
            </a:r>
          </a:p>
        </p:txBody>
      </p:sp>
    </p:spTree>
    <p:extLst>
      <p:ext uri="{BB962C8B-B14F-4D97-AF65-F5344CB8AC3E}">
        <p14:creationId xmlns:p14="http://schemas.microsoft.com/office/powerpoint/2010/main" val="95815031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a:extLst>
              <a:ext uri="{FF2B5EF4-FFF2-40B4-BE49-F238E27FC236}">
                <a16:creationId xmlns:a16="http://schemas.microsoft.com/office/drawing/2014/main" id="{4C0AD90B-CC73-42EC-A62F-391081C0AD87}"/>
              </a:ext>
            </a:extLst>
          </p:cNvPr>
          <p:cNvSpPr>
            <a:spLocks noGrp="1" noChangeArrowheads="1"/>
          </p:cNvSpPr>
          <p:nvPr>
            <p:ph type="body" idx="4294967295"/>
          </p:nvPr>
        </p:nvSpPr>
        <p:spPr>
          <a:xfrm>
            <a:off x="251520" y="1326643"/>
            <a:ext cx="8382000" cy="5286400"/>
          </a:xfrm>
        </p:spPr>
        <p:txBody>
          <a:bodyPr/>
          <a:lstStyle/>
          <a:p>
            <a:pPr algn="just">
              <a:lnSpc>
                <a:spcPct val="150000"/>
              </a:lnSpc>
            </a:pPr>
            <a:r>
              <a:rPr lang="zh-CN" altLang="en-US" sz="2400" dirty="0">
                <a:latin typeface="微软雅黑" panose="020B0503020204020204" pitchFamily="34" charset="-122"/>
                <a:ea typeface="微软雅黑" panose="020B0503020204020204" pitchFamily="34" charset="-122"/>
              </a:rPr>
              <a:t>⑴ 促进了社会的信息化</a:t>
            </a:r>
          </a:p>
          <a:p>
            <a:pPr algn="just" eaLnBrk="1" hangingPunct="1">
              <a:lnSpc>
                <a:spcPct val="150000"/>
              </a:lnSpc>
            </a:pPr>
            <a:r>
              <a:rPr lang="zh-CN" altLang="en-US" sz="2400" dirty="0">
                <a:latin typeface="微软雅黑" panose="020B0503020204020204" pitchFamily="34" charset="-122"/>
                <a:ea typeface="微软雅黑" panose="020B0503020204020204" pitchFamily="34" charset="-122"/>
              </a:rPr>
              <a:t>⑵ 开辟了管理新天地</a:t>
            </a:r>
          </a:p>
          <a:p>
            <a:pPr algn="just" eaLnBrk="1" hangingPunct="1">
              <a:lnSpc>
                <a:spcPct val="150000"/>
              </a:lnSpc>
            </a:pPr>
            <a:r>
              <a:rPr lang="zh-CN" altLang="en-US" sz="2400" dirty="0">
                <a:latin typeface="微软雅黑" panose="020B0503020204020204" pitchFamily="34" charset="-122"/>
                <a:ea typeface="微软雅黑" panose="020B0503020204020204" pitchFamily="34" charset="-122"/>
              </a:rPr>
              <a:t>⑶ 确立了信息资源是组织战略资源</a:t>
            </a:r>
          </a:p>
          <a:p>
            <a:pPr algn="just" eaLnBrk="1" hangingPunct="1">
              <a:lnSpc>
                <a:spcPct val="150000"/>
              </a:lnSpc>
            </a:pPr>
            <a:r>
              <a:rPr lang="zh-CN" altLang="en-US" sz="2400" dirty="0">
                <a:latin typeface="微软雅黑" panose="020B0503020204020204" pitchFamily="34" charset="-122"/>
                <a:ea typeface="微软雅黑" panose="020B0503020204020204" pitchFamily="34" charset="-122"/>
              </a:rPr>
              <a:t>⑷ 有助于实现组织管理模式的转变</a:t>
            </a:r>
          </a:p>
          <a:p>
            <a:pPr algn="just" eaLnBrk="1" hangingPunct="1">
              <a:buFont typeface="Monotype Sorts" pitchFamily="2" charset="2"/>
              <a:buNone/>
            </a:pPr>
            <a:r>
              <a:rPr lang="zh-CN" altLang="en-US" sz="2800" b="1" dirty="0">
                <a:latin typeface="宋体" panose="02010600030101010101" pitchFamily="2" charset="-122"/>
              </a:rPr>
              <a:t>      </a:t>
            </a:r>
          </a:p>
        </p:txBody>
      </p:sp>
      <p:sp>
        <p:nvSpPr>
          <p:cNvPr id="2" name="文本框 1">
            <a:extLst>
              <a:ext uri="{FF2B5EF4-FFF2-40B4-BE49-F238E27FC236}">
                <a16:creationId xmlns:a16="http://schemas.microsoft.com/office/drawing/2014/main" id="{0653AD4E-4F64-46B8-A6A6-E8E70A1D653D}"/>
              </a:ext>
            </a:extLst>
          </p:cNvPr>
          <p:cNvSpPr txBox="1"/>
          <p:nvPr/>
        </p:nvSpPr>
        <p:spPr>
          <a:xfrm>
            <a:off x="107504" y="260648"/>
            <a:ext cx="6840760" cy="800219"/>
          </a:xfrm>
          <a:prstGeom prst="rect">
            <a:avLst/>
          </a:prstGeom>
          <a:noFill/>
        </p:spPr>
        <p:txBody>
          <a:bodyPr wrap="square" rtlCol="0">
            <a:spAutoFit/>
          </a:bodyPr>
          <a:lstStyle/>
          <a:p>
            <a:r>
              <a:rPr lang="en-US" altLang="zh-CN" sz="2800" dirty="0">
                <a:solidFill>
                  <a:srgbClr val="660066"/>
                </a:solidFill>
                <a:latin typeface="微软雅黑" panose="020B0503020204020204" pitchFamily="34" charset="-122"/>
                <a:ea typeface="微软雅黑" panose="020B0503020204020204" pitchFamily="34" charset="-122"/>
              </a:rPr>
              <a:t>1.3.3.2 </a:t>
            </a:r>
            <a:r>
              <a:rPr lang="zh-CN" altLang="en-US" sz="2800" dirty="0">
                <a:solidFill>
                  <a:srgbClr val="660066"/>
                </a:solidFill>
                <a:latin typeface="微软雅黑" panose="020B0503020204020204" pitchFamily="34" charset="-122"/>
                <a:ea typeface="微软雅黑" panose="020B0503020204020204" pitchFamily="34" charset="-122"/>
              </a:rPr>
              <a:t>信息资源管理的产生意义</a:t>
            </a:r>
          </a:p>
          <a:p>
            <a:endParaRPr lang="zh-CN" altLang="en-US"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0" y="285728"/>
            <a:ext cx="571472" cy="571504"/>
          </a:xfrm>
          <a:prstGeom prst="rect">
            <a:avLst/>
          </a:prstGeom>
          <a:solidFill>
            <a:srgbClr val="5826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1071546"/>
            <a:ext cx="357158" cy="5786478"/>
          </a:xfrm>
          <a:prstGeom prst="rect">
            <a:avLst/>
          </a:prstGeom>
          <a:solidFill>
            <a:srgbClr val="D4D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Picture 1" descr="C:\Users\user\AppData\Roaming\Tencent\Users\837722370\QQ\WinTemp\RichOle\BFT22Q[%T0`SABDTI%FRHDW.png">
            <a:extLst>
              <a:ext uri="{FF2B5EF4-FFF2-40B4-BE49-F238E27FC236}">
                <a16:creationId xmlns:a16="http://schemas.microsoft.com/office/drawing/2014/main" id="{3A358D0B-B25C-4F98-A6B9-0C96E193DE70}"/>
              </a:ext>
            </a:extLst>
          </p:cNvPr>
          <p:cNvPicPr>
            <a:picLocks noChangeAspect="1" noChangeArrowheads="1"/>
          </p:cNvPicPr>
          <p:nvPr/>
        </p:nvPicPr>
        <p:blipFill>
          <a:blip r:embed="rId3"/>
          <a:srcRect/>
          <a:stretch>
            <a:fillRect/>
          </a:stretch>
        </p:blipFill>
        <p:spPr bwMode="auto">
          <a:xfrm>
            <a:off x="0" y="902920"/>
            <a:ext cx="9144000" cy="236907"/>
          </a:xfrm>
          <a:prstGeom prst="rect">
            <a:avLst/>
          </a:prstGeom>
          <a:noFill/>
        </p:spPr>
      </p:pic>
      <p:sp>
        <p:nvSpPr>
          <p:cNvPr id="3" name="文本框 2">
            <a:extLst>
              <a:ext uri="{FF2B5EF4-FFF2-40B4-BE49-F238E27FC236}">
                <a16:creationId xmlns:a16="http://schemas.microsoft.com/office/drawing/2014/main" id="{794B313A-ABBC-478F-BC9E-607FBD03A6A0}"/>
              </a:ext>
            </a:extLst>
          </p:cNvPr>
          <p:cNvSpPr txBox="1"/>
          <p:nvPr/>
        </p:nvSpPr>
        <p:spPr>
          <a:xfrm>
            <a:off x="571472" y="3429000"/>
            <a:ext cx="8465024" cy="646331"/>
          </a:xfrm>
          <a:prstGeom prst="rect">
            <a:avLst/>
          </a:prstGeom>
          <a:noFill/>
        </p:spPr>
        <p:txBody>
          <a:bodyPr wrap="square" rtlCol="0">
            <a:spAutoFit/>
          </a:bodyPr>
          <a:lstStyle/>
          <a:p>
            <a:pPr algn="ctr"/>
            <a:r>
              <a:rPr lang="en-US" altLang="zh-CN" sz="3600" b="1" dirty="0">
                <a:solidFill>
                  <a:srgbClr val="660066"/>
                </a:solidFill>
                <a:latin typeface="微软雅黑" panose="020B0503020204020204" pitchFamily="34" charset="-122"/>
                <a:ea typeface="微软雅黑" panose="020B0503020204020204" pitchFamily="34" charset="-122"/>
              </a:rPr>
              <a:t>1.4 </a:t>
            </a:r>
            <a:r>
              <a:rPr lang="zh-CN" altLang="en-US" sz="3600" b="1" dirty="0">
                <a:solidFill>
                  <a:srgbClr val="660066"/>
                </a:solidFill>
                <a:latin typeface="微软雅黑" panose="020B0503020204020204" pitchFamily="34" charset="-122"/>
                <a:ea typeface="微软雅黑" panose="020B0503020204020204" pitchFamily="34" charset="-122"/>
              </a:rPr>
              <a:t>大数据与信息资源管理</a:t>
            </a:r>
          </a:p>
        </p:txBody>
      </p:sp>
    </p:spTree>
    <p:extLst>
      <p:ext uri="{BB962C8B-B14F-4D97-AF65-F5344CB8AC3E}">
        <p14:creationId xmlns:p14="http://schemas.microsoft.com/office/powerpoint/2010/main" val="3877786999"/>
      </p:ext>
    </p:extLst>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8313" y="1790700"/>
            <a:ext cx="3789362" cy="3263900"/>
          </a:xfrm>
        </p:spPr>
        <p:txBody>
          <a:bodyPr>
            <a:normAutofit fontScale="92500" lnSpcReduction="10000"/>
          </a:bodyPr>
          <a:lstStyle/>
          <a:p>
            <a:pPr>
              <a:defRPr/>
            </a:pPr>
            <a:endParaRPr lang="en-US" altLang="zh-CN" sz="1500" b="1" dirty="0"/>
          </a:p>
          <a:p>
            <a:pPr marL="0" indent="0">
              <a:buFont typeface="Wingdings" panose="05000000000000000000" pitchFamily="2" charset="2"/>
              <a:buNone/>
              <a:defRPr/>
            </a:pPr>
            <a:r>
              <a:rPr lang="en-US" altLang="zh-CN" sz="1500" b="1" dirty="0"/>
              <a:t>       </a:t>
            </a:r>
            <a:r>
              <a:rPr lang="zh-CN" altLang="en-US" sz="1800" b="1" dirty="0"/>
              <a:t>当前，以互联网、</a:t>
            </a:r>
            <a:r>
              <a:rPr lang="zh-CN" altLang="en-US" sz="1800" b="1" dirty="0">
                <a:solidFill>
                  <a:srgbClr val="FF0000"/>
                </a:solidFill>
              </a:rPr>
              <a:t>大数据</a:t>
            </a:r>
            <a:r>
              <a:rPr lang="zh-CN" altLang="en-US" sz="1800" b="1" dirty="0"/>
              <a:t>、人工智能为代表的新一代信息技术日新月异，给各国经济社会发展、国家管理、社会治理、人民生活带来重大而深远的影响。</a:t>
            </a:r>
            <a:endParaRPr lang="en-US" altLang="zh-CN" sz="1800" b="1" dirty="0"/>
          </a:p>
          <a:p>
            <a:pPr marL="0" indent="0">
              <a:buFont typeface="Wingdings" panose="05000000000000000000" pitchFamily="2" charset="2"/>
              <a:buNone/>
              <a:defRPr/>
            </a:pPr>
            <a:r>
              <a:rPr lang="zh-CN" altLang="en-US" sz="1800" b="1" dirty="0"/>
              <a:t>       围绕建设网络强国、数字中国、智慧社会，全面实施</a:t>
            </a:r>
            <a:r>
              <a:rPr lang="zh-CN" altLang="en-US" sz="1800" b="1" dirty="0">
                <a:solidFill>
                  <a:srgbClr val="FF0000"/>
                </a:solidFill>
              </a:rPr>
              <a:t>国家大数据战略</a:t>
            </a:r>
            <a:r>
              <a:rPr lang="zh-CN" altLang="en-US" sz="1800" b="1" dirty="0"/>
              <a:t>，助力中国经济从高速增长转向高质量发展。</a:t>
            </a:r>
            <a:endParaRPr lang="en-US" altLang="zh-CN" sz="1800" b="1" dirty="0"/>
          </a:p>
          <a:p>
            <a:pPr marL="0" indent="0">
              <a:buFont typeface="Wingdings" panose="05000000000000000000" pitchFamily="2" charset="2"/>
              <a:buNone/>
              <a:defRPr/>
            </a:pPr>
            <a:endParaRPr lang="en-US" altLang="zh-CN" sz="1600" b="1" dirty="0"/>
          </a:p>
          <a:p>
            <a:pPr marL="0" indent="0" algn="r">
              <a:buFont typeface="Wingdings" panose="05000000000000000000" pitchFamily="2" charset="2"/>
              <a:buNone/>
              <a:defRPr/>
            </a:pPr>
            <a:r>
              <a:rPr lang="en-US" altLang="zh-CN" sz="1600" dirty="0">
                <a:latin typeface="楷体" panose="02010609060101010101" pitchFamily="49" charset="-122"/>
                <a:ea typeface="楷体" panose="02010609060101010101" pitchFamily="49" charset="-122"/>
              </a:rPr>
              <a:t>——2018.5.26</a:t>
            </a:r>
            <a:r>
              <a:rPr lang="zh-CN" altLang="en-US" sz="1600" dirty="0">
                <a:latin typeface="楷体" panose="02010609060101010101" pitchFamily="49" charset="-122"/>
                <a:ea typeface="楷体" panose="02010609060101010101" pitchFamily="49" charset="-122"/>
              </a:rPr>
              <a:t>，习近平向</a:t>
            </a:r>
            <a:r>
              <a:rPr lang="en-US" altLang="zh-CN" sz="1600" dirty="0">
                <a:latin typeface="楷体" panose="02010609060101010101" pitchFamily="49" charset="-122"/>
                <a:ea typeface="楷体" panose="02010609060101010101" pitchFamily="49" charset="-122"/>
              </a:rPr>
              <a:t>2018</a:t>
            </a:r>
            <a:r>
              <a:rPr lang="zh-CN" altLang="en-US" sz="1600" dirty="0">
                <a:latin typeface="楷体" panose="02010609060101010101" pitchFamily="49" charset="-122"/>
                <a:ea typeface="楷体" panose="02010609060101010101" pitchFamily="49" charset="-122"/>
              </a:rPr>
              <a:t>中国国际大数据产业博览会致贺信</a:t>
            </a:r>
          </a:p>
        </p:txBody>
      </p:sp>
      <p:pic>
        <p:nvPicPr>
          <p:cNvPr id="43011" name="Picture 2"/>
          <p:cNvPicPr>
            <a:picLocks noChangeAspect="1" noChangeArrowheads="1"/>
          </p:cNvPicPr>
          <p:nvPr/>
        </p:nvPicPr>
        <p:blipFill>
          <a:blip r:embed="rId2">
            <a:extLst>
              <a:ext uri="{28A0092B-C50C-407E-A947-70E740481C1C}">
                <a14:useLocalDpi xmlns:a14="http://schemas.microsoft.com/office/drawing/2010/main" val="0"/>
              </a:ext>
            </a:extLst>
          </a:blip>
          <a:srcRect l="7005" t="3188" r="12811" b="10875"/>
          <a:stretch>
            <a:fillRect/>
          </a:stretch>
        </p:blipFill>
        <p:spPr bwMode="auto">
          <a:xfrm>
            <a:off x="4357688" y="1958975"/>
            <a:ext cx="4300537" cy="2925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98965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52463" y="1733550"/>
            <a:ext cx="3292475" cy="3263900"/>
          </a:xfrm>
        </p:spPr>
        <p:txBody>
          <a:bodyPr>
            <a:normAutofit fontScale="92500"/>
          </a:bodyPr>
          <a:lstStyle/>
          <a:p>
            <a:pPr>
              <a:defRPr/>
            </a:pPr>
            <a:endParaRPr lang="en-US" altLang="zh-CN" dirty="0"/>
          </a:p>
          <a:p>
            <a:pPr marL="0" indent="0">
              <a:buFont typeface="Wingdings" panose="05000000000000000000" pitchFamily="2" charset="2"/>
              <a:buNone/>
              <a:defRPr/>
            </a:pPr>
            <a:r>
              <a:rPr lang="zh-CN" altLang="en-US" sz="1500" b="1" dirty="0"/>
              <a:t>     </a:t>
            </a:r>
            <a:r>
              <a:rPr lang="zh-CN" altLang="en-US" sz="1800" b="1" dirty="0"/>
              <a:t>大数据是信息化发展的</a:t>
            </a:r>
            <a:r>
              <a:rPr lang="zh-CN" altLang="en-US" sz="1800" b="1" dirty="0">
                <a:solidFill>
                  <a:srgbClr val="FF0000"/>
                </a:solidFill>
              </a:rPr>
              <a:t>新阶段</a:t>
            </a:r>
            <a:r>
              <a:rPr lang="zh-CN" altLang="en-US" sz="1800" b="1" dirty="0"/>
              <a:t>。</a:t>
            </a:r>
            <a:r>
              <a:rPr lang="en-US" altLang="zh-CN" sz="1800" b="1" dirty="0"/>
              <a:t>      </a:t>
            </a:r>
          </a:p>
          <a:p>
            <a:pPr marL="0" indent="0">
              <a:buFont typeface="Wingdings" panose="05000000000000000000" pitchFamily="2" charset="2"/>
              <a:buNone/>
              <a:defRPr/>
            </a:pPr>
            <a:r>
              <a:rPr lang="en-US" altLang="zh-CN" sz="1800" b="1" dirty="0"/>
              <a:t>     </a:t>
            </a:r>
            <a:r>
              <a:rPr lang="zh-CN" altLang="zh-CN" sz="1800" b="1" dirty="0"/>
              <a:t>要运用大数据提升国家治理现代化水平。要建立健全大数据辅助科学决策和社会治理的机制，推进政府管理和社会治理模式创新，实现</a:t>
            </a:r>
            <a:r>
              <a:rPr lang="zh-CN" altLang="zh-CN" sz="1800" b="1" dirty="0">
                <a:solidFill>
                  <a:srgbClr val="FF0000"/>
                </a:solidFill>
              </a:rPr>
              <a:t>政府决策科学化、社会治理精准化、公共服务高效化</a:t>
            </a:r>
            <a:r>
              <a:rPr lang="zh-CN" altLang="zh-CN" sz="1800" b="1" dirty="0"/>
              <a:t>。</a:t>
            </a:r>
            <a:endParaRPr lang="en-US" altLang="zh-CN" sz="1800" b="1" dirty="0"/>
          </a:p>
          <a:p>
            <a:pPr>
              <a:defRPr/>
            </a:pPr>
            <a:endParaRPr lang="en-US" altLang="zh-CN" sz="1500" b="1" dirty="0"/>
          </a:p>
          <a:p>
            <a:pPr marL="0" indent="0" algn="r">
              <a:buFont typeface="Wingdings" panose="05000000000000000000" pitchFamily="2" charset="2"/>
              <a:buNone/>
              <a:defRPr/>
            </a:pPr>
            <a:r>
              <a:rPr lang="en-US" altLang="zh-CN" sz="1200" dirty="0">
                <a:latin typeface="楷体" panose="02010609060101010101" pitchFamily="49" charset="-122"/>
                <a:ea typeface="楷体" panose="02010609060101010101" pitchFamily="49" charset="-122"/>
              </a:rPr>
              <a:t>——</a:t>
            </a:r>
            <a:r>
              <a:rPr lang="zh-CN" altLang="zh-CN" sz="1300" b="1" dirty="0">
                <a:latin typeface="楷体" panose="02010609060101010101" pitchFamily="49" charset="-122"/>
                <a:ea typeface="楷体" panose="02010609060101010101" pitchFamily="49" charset="-122"/>
              </a:rPr>
              <a:t>中共中央政治局</a:t>
            </a:r>
            <a:r>
              <a:rPr lang="en-US" altLang="zh-CN" sz="1300" b="1" dirty="0">
                <a:latin typeface="楷体" panose="02010609060101010101" pitchFamily="49" charset="-122"/>
                <a:ea typeface="楷体" panose="02010609060101010101" pitchFamily="49" charset="-122"/>
              </a:rPr>
              <a:t>2017</a:t>
            </a:r>
            <a:r>
              <a:rPr lang="zh-CN" altLang="en-US" sz="1300" b="1" dirty="0">
                <a:latin typeface="楷体" panose="02010609060101010101" pitchFamily="49" charset="-122"/>
                <a:ea typeface="楷体" panose="02010609060101010101" pitchFamily="49" charset="-122"/>
              </a:rPr>
              <a:t>年</a:t>
            </a:r>
            <a:r>
              <a:rPr lang="en-US" altLang="zh-CN" sz="1300" b="1" dirty="0">
                <a:latin typeface="楷体" panose="02010609060101010101" pitchFamily="49" charset="-122"/>
                <a:ea typeface="楷体" panose="02010609060101010101" pitchFamily="49" charset="-122"/>
              </a:rPr>
              <a:t>12</a:t>
            </a:r>
            <a:r>
              <a:rPr lang="zh-CN" altLang="zh-CN" sz="1300" b="1" dirty="0">
                <a:latin typeface="楷体" panose="02010609060101010101" pitchFamily="49" charset="-122"/>
                <a:ea typeface="楷体" panose="02010609060101010101" pitchFamily="49" charset="-122"/>
              </a:rPr>
              <a:t>月</a:t>
            </a:r>
            <a:r>
              <a:rPr lang="en-US" altLang="zh-CN" sz="1300" b="1" dirty="0">
                <a:latin typeface="楷体" panose="02010609060101010101" pitchFamily="49" charset="-122"/>
                <a:ea typeface="楷体" panose="02010609060101010101" pitchFamily="49" charset="-122"/>
              </a:rPr>
              <a:t>8</a:t>
            </a:r>
            <a:r>
              <a:rPr lang="zh-CN" altLang="zh-CN" sz="1300" b="1" dirty="0">
                <a:latin typeface="楷体" panose="02010609060101010101" pitchFamily="49" charset="-122"/>
                <a:ea typeface="楷体" panose="02010609060101010101" pitchFamily="49" charset="-122"/>
              </a:rPr>
              <a:t>日下午就实施国家大数据战略进行第二次集体学习</a:t>
            </a:r>
            <a:endParaRPr lang="en-US" altLang="zh-CN" sz="1300" b="1" dirty="0">
              <a:latin typeface="楷体" panose="02010609060101010101" pitchFamily="49" charset="-122"/>
              <a:ea typeface="楷体" panose="02010609060101010101" pitchFamily="49" charset="-122"/>
            </a:endParaRPr>
          </a:p>
          <a:p>
            <a:pPr>
              <a:defRPr/>
            </a:pPr>
            <a:endParaRPr lang="zh-CN" altLang="en-US" sz="1300" b="1" dirty="0"/>
          </a:p>
        </p:txBody>
      </p:sp>
      <p:pic>
        <p:nvPicPr>
          <p:cNvPr id="44035" name="Picture 2" descr="http://p3.so.qhmsg.com/t01c7252388a355f2e8.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00525" y="1687513"/>
            <a:ext cx="4411663" cy="325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9565816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标题 1">
            <a:extLst>
              <a:ext uri="{FF2B5EF4-FFF2-40B4-BE49-F238E27FC236}">
                <a16:creationId xmlns:a16="http://schemas.microsoft.com/office/drawing/2014/main" id="{68760C69-BB6A-48E7-B501-3C374D9CB16F}"/>
              </a:ext>
            </a:extLst>
          </p:cNvPr>
          <p:cNvSpPr>
            <a:spLocks noGrp="1"/>
          </p:cNvSpPr>
          <p:nvPr>
            <p:ph type="title" idx="4294967295"/>
          </p:nvPr>
        </p:nvSpPr>
        <p:spPr>
          <a:xfrm>
            <a:off x="457200" y="0"/>
            <a:ext cx="8229600" cy="1143000"/>
          </a:xfrm>
        </p:spPr>
        <p:txBody>
          <a:bodyPr>
            <a:normAutofit/>
          </a:bodyPr>
          <a:lstStyle/>
          <a:p>
            <a:pPr algn="l"/>
            <a:r>
              <a:rPr lang="en-US" altLang="zh-CN" sz="3200" b="1" dirty="0">
                <a:solidFill>
                  <a:srgbClr val="660066"/>
                </a:solidFill>
                <a:latin typeface="黑体" panose="02010609060101010101" pitchFamily="49" charset="-122"/>
                <a:ea typeface="黑体" panose="02010609060101010101" pitchFamily="49" charset="-122"/>
              </a:rPr>
              <a:t>1.4.1 </a:t>
            </a:r>
            <a:r>
              <a:rPr lang="zh-CN" altLang="en-US" sz="3200" b="1" dirty="0">
                <a:solidFill>
                  <a:srgbClr val="660066"/>
                </a:solidFill>
                <a:latin typeface="黑体" panose="02010609060101010101" pitchFamily="49" charset="-122"/>
                <a:ea typeface="黑体" panose="02010609060101010101" pitchFamily="49" charset="-122"/>
              </a:rPr>
              <a:t>大数据背景与方向</a:t>
            </a:r>
          </a:p>
        </p:txBody>
      </p:sp>
      <p:sp>
        <p:nvSpPr>
          <p:cNvPr id="2" name="内容占位符 2">
            <a:extLst>
              <a:ext uri="{FF2B5EF4-FFF2-40B4-BE49-F238E27FC236}">
                <a16:creationId xmlns:a16="http://schemas.microsoft.com/office/drawing/2014/main" id="{D20CAF38-AF2C-4487-BE08-87049DF8F42D}"/>
              </a:ext>
            </a:extLst>
          </p:cNvPr>
          <p:cNvSpPr>
            <a:spLocks noGrp="1"/>
          </p:cNvSpPr>
          <p:nvPr>
            <p:ph idx="4294967295"/>
          </p:nvPr>
        </p:nvSpPr>
        <p:spPr>
          <a:xfrm>
            <a:off x="611560" y="1340768"/>
            <a:ext cx="8229600" cy="4525963"/>
          </a:xfrm>
        </p:spPr>
        <p:txBody>
          <a:bodyPr/>
          <a:lstStyle/>
          <a:p>
            <a:pPr>
              <a:lnSpc>
                <a:spcPct val="80000"/>
              </a:lnSpc>
              <a:defRPr/>
            </a:pPr>
            <a:r>
              <a:rPr lang="zh-CN" altLang="en-US" sz="2000" b="1" dirty="0"/>
              <a:t>信息技术作为社会技术基础引发</a:t>
            </a:r>
            <a:endParaRPr lang="en-US" sz="2000" b="1" dirty="0"/>
          </a:p>
          <a:p>
            <a:pPr lvl="1">
              <a:lnSpc>
                <a:spcPct val="80000"/>
              </a:lnSpc>
              <a:defRPr/>
            </a:pPr>
            <a:r>
              <a:rPr lang="zh-CN" altLang="en-US" sz="1800" b="1" dirty="0"/>
              <a:t>“数据爆炸”式增长，产生“大数据”现象</a:t>
            </a:r>
            <a:endParaRPr lang="en-US" altLang="en-US" sz="1800" b="1" dirty="0"/>
          </a:p>
          <a:p>
            <a:pPr lvl="2">
              <a:defRPr/>
            </a:pPr>
            <a:r>
              <a:rPr lang="zh-CN" altLang="en-US" sz="1800" dirty="0"/>
              <a:t>增加了社会信息不对称性</a:t>
            </a:r>
            <a:endParaRPr lang="en-US" sz="1800" dirty="0"/>
          </a:p>
          <a:p>
            <a:pPr lvl="2">
              <a:defRPr/>
            </a:pPr>
            <a:r>
              <a:rPr lang="zh-CN" altLang="en-US" sz="1800" dirty="0"/>
              <a:t>决策活动更大的不确定性</a:t>
            </a:r>
            <a:endParaRPr lang="en-US" sz="1800" dirty="0"/>
          </a:p>
          <a:p>
            <a:pPr lvl="2">
              <a:defRPr/>
            </a:pPr>
            <a:r>
              <a:rPr lang="zh-CN" altLang="en-US" sz="1800" dirty="0"/>
              <a:t>信息经济学深刻论证：信息不对称和信息不确定，会使得市场效率低下。</a:t>
            </a:r>
            <a:endParaRPr lang="en-US" sz="1800" dirty="0"/>
          </a:p>
          <a:p>
            <a:pPr lvl="1">
              <a:defRPr/>
            </a:pPr>
            <a:r>
              <a:rPr lang="zh-CN" altLang="en-US" sz="1800" b="1" dirty="0"/>
              <a:t>所有社会事务过程更加依赖于对数据的获取、处理和创造，掌握信息权利、控制信息资产，并从中提取信息利益，是所有社会主体参与社会竞争的充分必要条件。</a:t>
            </a:r>
            <a:endParaRPr lang="en-US" altLang="zh-CN" sz="1800" b="1" dirty="0"/>
          </a:p>
          <a:p>
            <a:pPr lvl="2">
              <a:lnSpc>
                <a:spcPts val="2500"/>
              </a:lnSpc>
              <a:defRPr/>
            </a:pPr>
            <a:r>
              <a:rPr lang="en-US" altLang="en-US" sz="1800" dirty="0" err="1"/>
              <a:t>阿里巴巴</a:t>
            </a:r>
            <a:r>
              <a:rPr lang="zh-CN" altLang="en-US" sz="1800" dirty="0"/>
              <a:t>投资新浪微博、收购友盟、增持</a:t>
            </a:r>
            <a:r>
              <a:rPr lang="en-US" altLang="en-US" sz="1800" dirty="0"/>
              <a:t>UC</a:t>
            </a:r>
            <a:r>
              <a:rPr lang="zh-CN" altLang="en-US" sz="1800" dirty="0"/>
              <a:t>与丁丁网，又以</a:t>
            </a:r>
            <a:r>
              <a:rPr lang="en-US" altLang="en-US" sz="1800" dirty="0"/>
              <a:t>2.94</a:t>
            </a:r>
            <a:r>
              <a:rPr lang="zh-CN" altLang="en-US" sz="1800" dirty="0"/>
              <a:t>亿美元购买高德软件</a:t>
            </a:r>
            <a:r>
              <a:rPr lang="en-US" altLang="en-US" sz="1800" dirty="0"/>
              <a:t>28%</a:t>
            </a:r>
            <a:r>
              <a:rPr lang="zh-CN" altLang="en-US" sz="1800" dirty="0"/>
              <a:t>股份，目的很明显，就是对扩充自己的信息资产规模，占领信息资产制高点，融合自身的和收购对象的交易信息、物流信息和地理位置信息等，创造更大的商业价值。</a:t>
            </a:r>
            <a:endParaRPr lang="en-US" altLang="en-US" sz="1800" dirty="0"/>
          </a:p>
          <a:p>
            <a:pPr lvl="1">
              <a:lnSpc>
                <a:spcPct val="80000"/>
              </a:lnSpc>
              <a:defRPr/>
            </a:pPr>
            <a:endParaRPr lang="en-US" sz="1700" dirty="0"/>
          </a:p>
          <a:p>
            <a:pPr>
              <a:lnSpc>
                <a:spcPct val="80000"/>
              </a:lnSpc>
              <a:defRPr/>
            </a:pPr>
            <a:endParaRPr lang="zh-CN" altLang="en-US" sz="2000" dirty="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042" name="图示 3">
            <a:extLst>
              <a:ext uri="{FF2B5EF4-FFF2-40B4-BE49-F238E27FC236}">
                <a16:creationId xmlns:a16="http://schemas.microsoft.com/office/drawing/2014/main" id="{4B1E0F68-439D-4433-9489-D2404074327F}"/>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363" y="2871788"/>
            <a:ext cx="4254500" cy="3321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7043" name="TextBox 4">
            <a:extLst>
              <a:ext uri="{FF2B5EF4-FFF2-40B4-BE49-F238E27FC236}">
                <a16:creationId xmlns:a16="http://schemas.microsoft.com/office/drawing/2014/main" id="{DC3EFBB7-0E8F-4D59-8AD5-9516AF919A28}"/>
              </a:ext>
            </a:extLst>
          </p:cNvPr>
          <p:cNvSpPr txBox="1">
            <a:spLocks noChangeArrowheads="1"/>
          </p:cNvSpPr>
          <p:nvPr/>
        </p:nvSpPr>
        <p:spPr bwMode="auto">
          <a:xfrm>
            <a:off x="4716463" y="2849563"/>
            <a:ext cx="3816350" cy="314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en-US" altLang="zh-CN">
                <a:latin typeface="微软雅黑" panose="020B0503020204020204" pitchFamily="34" charset="-122"/>
                <a:ea typeface="微软雅黑" panose="020B0503020204020204" pitchFamily="34" charset="-122"/>
              </a:rPr>
              <a:t>         21</a:t>
            </a:r>
            <a:r>
              <a:rPr lang="zh-CN" altLang="en-US">
                <a:latin typeface="微软雅黑" panose="020B0503020204020204" pitchFamily="34" charset="-122"/>
                <a:ea typeface="微软雅黑" panose="020B0503020204020204" pitchFamily="34" charset="-122"/>
              </a:rPr>
              <a:t>世纪是数据信息大发展的时代，移动互联、社交网络、电子商务等极大拓展了互联网的边界和应用范围，各种数据正在迅速膨胀并变大。</a:t>
            </a:r>
            <a:endParaRPr lang="en-US" altLang="zh-CN">
              <a:latin typeface="微软雅黑" panose="020B0503020204020204" pitchFamily="34" charset="-122"/>
              <a:ea typeface="微软雅黑" panose="020B0503020204020204" pitchFamily="34" charset="-122"/>
            </a:endParaRPr>
          </a:p>
          <a:p>
            <a:pPr eaLnBrk="1" hangingPunct="1">
              <a:buFont typeface="Arial" panose="020B0604020202020204" pitchFamily="34" charset="0"/>
              <a:buNone/>
            </a:pPr>
            <a:r>
              <a:rPr lang="zh-CN" altLang="en-US">
                <a:latin typeface="微软雅黑" panose="020B0503020204020204" pitchFamily="34" charset="-122"/>
                <a:ea typeface="微软雅黑" panose="020B0503020204020204" pitchFamily="34" charset="-122"/>
              </a:rPr>
              <a:t>       互联网（社交、搜索、电商）、移动互联网（微博）、物联网（传感器，智慧地球）、车联网、</a:t>
            </a:r>
            <a:r>
              <a:rPr lang="en-US" altLang="zh-CN">
                <a:latin typeface="微软雅黑" panose="020B0503020204020204" pitchFamily="34" charset="-122"/>
                <a:ea typeface="微软雅黑" panose="020B0503020204020204" pitchFamily="34" charset="-122"/>
              </a:rPr>
              <a:t>GPS</a:t>
            </a:r>
            <a:r>
              <a:rPr lang="zh-CN" altLang="en-US">
                <a:latin typeface="微软雅黑" panose="020B0503020204020204" pitchFamily="34" charset="-122"/>
                <a:ea typeface="微软雅黑" panose="020B0503020204020204" pitchFamily="34" charset="-122"/>
              </a:rPr>
              <a:t>、医学影像、安全监控、金融（银行、股市、保险）、电信（通话、短信）都在疯狂产生着数据。</a:t>
            </a:r>
          </a:p>
        </p:txBody>
      </p:sp>
      <p:sp>
        <p:nvSpPr>
          <p:cNvPr id="87044" name="TextBox 5">
            <a:extLst>
              <a:ext uri="{FF2B5EF4-FFF2-40B4-BE49-F238E27FC236}">
                <a16:creationId xmlns:a16="http://schemas.microsoft.com/office/drawing/2014/main" id="{BD892F8C-EAC5-4CBD-A186-A9A346F38BBF}"/>
              </a:ext>
            </a:extLst>
          </p:cNvPr>
          <p:cNvSpPr txBox="1">
            <a:spLocks noChangeArrowheads="1"/>
          </p:cNvSpPr>
          <p:nvPr/>
        </p:nvSpPr>
        <p:spPr bwMode="auto">
          <a:xfrm>
            <a:off x="387350" y="1149350"/>
            <a:ext cx="8288338" cy="147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dirty="0">
                <a:latin typeface="宋体" panose="02010600030101010101" pitchFamily="2" charset="-122"/>
              </a:rPr>
              <a:t>“大数据”的诞生：</a:t>
            </a:r>
            <a:endParaRPr lang="en-US" altLang="zh-CN" dirty="0">
              <a:latin typeface="宋体" panose="02010600030101010101" pitchFamily="2" charset="-122"/>
            </a:endParaRPr>
          </a:p>
          <a:p>
            <a:pPr eaLnBrk="1" hangingPunct="1">
              <a:buFont typeface="Arial" panose="020B0604020202020204" pitchFamily="34" charset="0"/>
              <a:buNone/>
            </a:pPr>
            <a:r>
              <a:rPr lang="zh-CN" altLang="en-US" dirty="0">
                <a:latin typeface="宋体" panose="02010600030101010101" pitchFamily="2" charset="-122"/>
              </a:rPr>
              <a:t>    随着计算机技术全面融入社会生活，信息爆炸已经积累到了一个开始引发变革的程度。它不仅使世界充斥着比以往更多的信息，而且其增长速度也在加快。信息爆炸的学科如天文学和基因学，创造出了“大数据”这个概念。如今，这个概念几乎应用到了所有人类智力与发展的领域中。</a:t>
            </a:r>
            <a:endParaRPr lang="en-US" altLang="zh-CN" dirty="0">
              <a:latin typeface="宋体" panose="02010600030101010101" pitchFamily="2" charset="-122"/>
            </a:endParaRPr>
          </a:p>
        </p:txBody>
      </p:sp>
      <p:sp>
        <p:nvSpPr>
          <p:cNvPr id="87045" name="标题 2">
            <a:extLst>
              <a:ext uri="{FF2B5EF4-FFF2-40B4-BE49-F238E27FC236}">
                <a16:creationId xmlns:a16="http://schemas.microsoft.com/office/drawing/2014/main" id="{F12950DF-3CBD-469E-BE6E-756347DB4FD8}"/>
              </a:ext>
            </a:extLst>
          </p:cNvPr>
          <p:cNvSpPr>
            <a:spLocks noGrp="1"/>
          </p:cNvSpPr>
          <p:nvPr>
            <p:ph type="title" idx="4294967295"/>
          </p:nvPr>
        </p:nvSpPr>
        <p:spPr>
          <a:xfrm>
            <a:off x="446088" y="6350"/>
            <a:ext cx="8229600" cy="1143000"/>
          </a:xfrm>
        </p:spPr>
        <p:txBody>
          <a:bodyPr>
            <a:normAutofit/>
          </a:bodyPr>
          <a:lstStyle/>
          <a:p>
            <a:pPr algn="l"/>
            <a:r>
              <a:rPr lang="zh-CN" altLang="en-US" sz="3200" b="1" dirty="0">
                <a:solidFill>
                  <a:srgbClr val="660066"/>
                </a:solidFill>
                <a:latin typeface="黑体" panose="02010609060101010101" pitchFamily="49" charset="-122"/>
                <a:ea typeface="黑体" panose="02010609060101010101" pitchFamily="49" charset="-122"/>
              </a:rPr>
              <a:t>大数据的背景</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灯片编号占位符 1"/>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imes New Roman" panose="02020603050405020304" pitchFamily="18" charset="0"/>
                <a:ea typeface="宋体" panose="02010600030101010101" pitchFamily="2" charset="-122"/>
              </a:defRPr>
            </a:lvl1pPr>
            <a:lvl2pPr marL="557213" indent="-214313">
              <a:defRPr>
                <a:solidFill>
                  <a:schemeClr val="tx1"/>
                </a:solidFill>
                <a:latin typeface="Times New Roman" panose="02020603050405020304" pitchFamily="18" charset="0"/>
                <a:ea typeface="宋体" panose="02010600030101010101" pitchFamily="2" charset="-122"/>
              </a:defRPr>
            </a:lvl2pPr>
            <a:lvl3pPr marL="857250" indent="-171450">
              <a:defRPr>
                <a:solidFill>
                  <a:schemeClr val="tx1"/>
                </a:solidFill>
                <a:latin typeface="Times New Roman" panose="02020603050405020304" pitchFamily="18" charset="0"/>
                <a:ea typeface="宋体" panose="02010600030101010101" pitchFamily="2" charset="-122"/>
              </a:defRPr>
            </a:lvl3pPr>
            <a:lvl4pPr marL="1200150" indent="-171450">
              <a:defRPr>
                <a:solidFill>
                  <a:schemeClr val="tx1"/>
                </a:solidFill>
                <a:latin typeface="Times New Roman" panose="02020603050405020304" pitchFamily="18" charset="0"/>
                <a:ea typeface="宋体" panose="02010600030101010101" pitchFamily="2" charset="-122"/>
              </a:defRPr>
            </a:lvl4pPr>
            <a:lvl5pPr marL="1543050" indent="-171450">
              <a:defRPr>
                <a:solidFill>
                  <a:schemeClr val="tx1"/>
                </a:solidFill>
                <a:latin typeface="Times New Roman" panose="02020603050405020304" pitchFamily="18" charset="0"/>
                <a:ea typeface="宋体" panose="02010600030101010101" pitchFamily="2" charset="-122"/>
              </a:defRPr>
            </a:lvl5pPr>
            <a:lvl6pPr marL="1885950" indent="-17145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228850" indent="-17145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2571750" indent="-17145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2914650" indent="-17145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fld id="{A98B998C-8206-4758-A92C-7E2EA717E7CD}" type="slidenum">
              <a:rPr lang="zh-CN" altLang="en-US">
                <a:latin typeface="Arial" panose="020B0604020202020204" pitchFamily="34" charset="0"/>
              </a:rPr>
              <a:pPr/>
              <a:t>77</a:t>
            </a:fld>
            <a:endParaRPr lang="zh-CN" altLang="en-US">
              <a:latin typeface="Arial" panose="020B0604020202020204" pitchFamily="34" charset="0"/>
            </a:endParaRPr>
          </a:p>
        </p:txBody>
      </p:sp>
      <p:sp>
        <p:nvSpPr>
          <p:cNvPr id="24578" name="标题 1"/>
          <p:cNvSpPr>
            <a:spLocks noGrp="1" noChangeArrowheads="1"/>
          </p:cNvSpPr>
          <p:nvPr>
            <p:ph type="title" idx="4294967295"/>
          </p:nvPr>
        </p:nvSpPr>
        <p:spPr>
          <a:xfrm>
            <a:off x="1481455" y="951478"/>
            <a:ext cx="5518547" cy="735806"/>
          </a:xfrm>
        </p:spPr>
        <p:txBody>
          <a:bodyPr>
            <a:normAutofit/>
          </a:bodyPr>
          <a:lstStyle/>
          <a:p>
            <a:pPr algn="ctr"/>
            <a:r>
              <a:rPr lang="zh-CN" altLang="en-US" sz="3300" b="1" dirty="0">
                <a:latin typeface="华文中宋" panose="02010600040101010101" pitchFamily="2" charset="-122"/>
                <a:ea typeface="华文中宋" panose="02010600040101010101" pitchFamily="2" charset="-122"/>
              </a:rPr>
              <a:t> 数据的爆发式增长</a:t>
            </a:r>
            <a:endParaRPr lang="zh-CN" altLang="en-US" sz="3300" b="1" dirty="0">
              <a:solidFill>
                <a:srgbClr val="660066"/>
              </a:solidFill>
              <a:latin typeface="华文中宋" panose="02010600040101010101" pitchFamily="2" charset="-122"/>
              <a:ea typeface="华文中宋" panose="02010600040101010101" pitchFamily="2" charset="-122"/>
              <a:cs typeface="华文新魏" panose="02010800040101010101" pitchFamily="2" charset="-122"/>
            </a:endParaRPr>
          </a:p>
        </p:txBody>
      </p:sp>
      <p:grpSp>
        <p:nvGrpSpPr>
          <p:cNvPr id="3" name="组合 2"/>
          <p:cNvGrpSpPr/>
          <p:nvPr/>
        </p:nvGrpSpPr>
        <p:grpSpPr>
          <a:xfrm>
            <a:off x="920899" y="1864607"/>
            <a:ext cx="7494139" cy="3618607"/>
            <a:chOff x="1227865" y="1343142"/>
            <a:chExt cx="9992185" cy="4824809"/>
          </a:xfrm>
        </p:grpSpPr>
        <p:sp>
          <p:nvSpPr>
            <p:cNvPr id="29" name="五边形 2"/>
            <p:cNvSpPr>
              <a:spLocks noChangeArrowheads="1"/>
            </p:cNvSpPr>
            <p:nvPr/>
          </p:nvSpPr>
          <p:spPr bwMode="auto">
            <a:xfrm>
              <a:off x="1227865" y="1380146"/>
              <a:ext cx="5147784" cy="428625"/>
            </a:xfrm>
            <a:prstGeom prst="homePlate">
              <a:avLst>
                <a:gd name="adj" fmla="val 29114"/>
              </a:avLst>
            </a:prstGeom>
            <a:solidFill>
              <a:schemeClr val="accent4">
                <a:lumMod val="40000"/>
                <a:lumOff val="60000"/>
              </a:schemeClr>
            </a:solidFill>
            <a:ln w="28575">
              <a:solidFill>
                <a:schemeClr val="accent4">
                  <a:lumMod val="75000"/>
                </a:schemeClr>
              </a:solidFill>
              <a:miter lim="800000"/>
              <a:headEnd/>
              <a:tailEnd/>
            </a:ln>
          </p:spPr>
          <p:txBody>
            <a:bodyPr/>
            <a:lstStyle/>
            <a:p>
              <a:pPr algn="ctr" eaLnBrk="1" hangingPunct="1">
                <a:spcBef>
                  <a:spcPct val="50000"/>
                </a:spcBef>
                <a:defRPr/>
              </a:pPr>
              <a:endParaRPr lang="en-US" altLang="zh-CN" sz="1200" b="1">
                <a:latin typeface="微软雅黑" pitchFamily="34" charset="-122"/>
                <a:ea typeface="微软雅黑" pitchFamily="34" charset="-122"/>
              </a:endParaRPr>
            </a:p>
          </p:txBody>
        </p:sp>
        <p:sp>
          <p:nvSpPr>
            <p:cNvPr id="30" name="燕尾形 6"/>
            <p:cNvSpPr>
              <a:spLocks noChangeArrowheads="1"/>
            </p:cNvSpPr>
            <p:nvPr/>
          </p:nvSpPr>
          <p:spPr bwMode="auto">
            <a:xfrm>
              <a:off x="6364352" y="1343142"/>
              <a:ext cx="4855698" cy="458788"/>
            </a:xfrm>
            <a:prstGeom prst="chevron">
              <a:avLst>
                <a:gd name="adj" fmla="val 28031"/>
              </a:avLst>
            </a:prstGeom>
            <a:solidFill>
              <a:schemeClr val="accent4">
                <a:lumMod val="75000"/>
              </a:schemeClr>
            </a:solidFill>
            <a:ln w="28575">
              <a:solidFill>
                <a:schemeClr val="accent4">
                  <a:lumMod val="75000"/>
                </a:schemeClr>
              </a:solidFill>
              <a:miter lim="800000"/>
              <a:headEnd/>
              <a:tailEnd/>
            </a:ln>
          </p:spPr>
          <p:txBody>
            <a:bodyPr/>
            <a:lstStyle/>
            <a:p>
              <a:pPr algn="ctr" eaLnBrk="1" latinLnBrk="1" hangingPunct="1">
                <a:defRPr/>
              </a:pPr>
              <a:endParaRPr lang="en-US" altLang="zh-CN" sz="1350" b="1">
                <a:latin typeface="微软雅黑" pitchFamily="34" charset="-122"/>
                <a:ea typeface="微软雅黑" pitchFamily="34" charset="-122"/>
              </a:endParaRPr>
            </a:p>
          </p:txBody>
        </p:sp>
        <p:sp>
          <p:nvSpPr>
            <p:cNvPr id="31" name="TextBox 5"/>
            <p:cNvSpPr txBox="1">
              <a:spLocks noChangeArrowheads="1"/>
            </p:cNvSpPr>
            <p:nvPr/>
          </p:nvSpPr>
          <p:spPr bwMode="auto">
            <a:xfrm>
              <a:off x="1279046" y="1375557"/>
              <a:ext cx="4814769" cy="430887"/>
            </a:xfrm>
            <a:prstGeom prst="rect">
              <a:avLst/>
            </a:prstGeom>
            <a:noFill/>
            <a:ln w="9525">
              <a:solidFill>
                <a:schemeClr val="accent4">
                  <a:lumMod val="75000"/>
                </a:schemeClr>
              </a:solidFill>
              <a:miter lim="800000"/>
              <a:headEnd/>
              <a:tailEnd/>
            </a:ln>
          </p:spPr>
          <p:txBody>
            <a:bodyPr wrap="square">
              <a:spAutoFit/>
            </a:bodyPr>
            <a:lstStyle/>
            <a:p>
              <a:pPr eaLnBrk="1" latinLnBrk="1" hangingPunct="1">
                <a:defRPr/>
              </a:pPr>
              <a:r>
                <a:rPr lang="zh-CN" altLang="en-US" sz="1500" b="1" dirty="0">
                  <a:solidFill>
                    <a:schemeClr val="bg1"/>
                  </a:solidFill>
                  <a:latin typeface="微软雅黑" pitchFamily="34" charset="-122"/>
                  <a:ea typeface="微软雅黑" pitchFamily="34" charset="-122"/>
                </a:rPr>
                <a:t>               数据量增加</a:t>
              </a:r>
              <a:endParaRPr lang="en-US" altLang="zh-CN" sz="1500" b="1" dirty="0">
                <a:solidFill>
                  <a:schemeClr val="bg1"/>
                </a:solidFill>
                <a:latin typeface="微软雅黑" pitchFamily="34" charset="-122"/>
                <a:ea typeface="微软雅黑" pitchFamily="34" charset="-122"/>
              </a:endParaRPr>
            </a:p>
          </p:txBody>
        </p:sp>
        <p:sp>
          <p:nvSpPr>
            <p:cNvPr id="32" name="TextBox 13"/>
            <p:cNvSpPr txBox="1">
              <a:spLocks noChangeArrowheads="1"/>
            </p:cNvSpPr>
            <p:nvPr/>
          </p:nvSpPr>
          <p:spPr bwMode="auto">
            <a:xfrm>
              <a:off x="6461957" y="1372382"/>
              <a:ext cx="4221295" cy="430887"/>
            </a:xfrm>
            <a:prstGeom prst="rect">
              <a:avLst/>
            </a:prstGeom>
            <a:noFill/>
            <a:ln w="9525">
              <a:solidFill>
                <a:schemeClr val="accent4">
                  <a:lumMod val="75000"/>
                </a:schemeClr>
              </a:solidFill>
              <a:miter lim="800000"/>
              <a:headEnd/>
              <a:tailEnd/>
            </a:ln>
          </p:spPr>
          <p:txBody>
            <a:bodyPr wrap="square">
              <a:spAutoFit/>
            </a:bodyPr>
            <a:lstStyle/>
            <a:p>
              <a:pPr eaLnBrk="1" latinLnBrk="1" hangingPunct="1">
                <a:defRPr/>
              </a:pPr>
              <a:r>
                <a:rPr lang="zh-CN" altLang="en-US" sz="1500" b="1" dirty="0">
                  <a:solidFill>
                    <a:schemeClr val="bg1"/>
                  </a:solidFill>
                  <a:latin typeface="微软雅黑" pitchFamily="34" charset="-122"/>
                  <a:ea typeface="微软雅黑" pitchFamily="34" charset="-122"/>
                </a:rPr>
                <a:t>           数据结构日趋复杂</a:t>
              </a:r>
              <a:endParaRPr lang="en-US" altLang="zh-CN" sz="1500" b="1" dirty="0">
                <a:solidFill>
                  <a:schemeClr val="bg1"/>
                </a:solidFill>
                <a:latin typeface="微软雅黑" pitchFamily="34" charset="-122"/>
                <a:ea typeface="微软雅黑" pitchFamily="34" charset="-122"/>
              </a:endParaRPr>
            </a:p>
          </p:txBody>
        </p:sp>
        <p:sp>
          <p:nvSpPr>
            <p:cNvPr id="33" name="矩形 7"/>
            <p:cNvSpPr>
              <a:spLocks noChangeArrowheads="1"/>
            </p:cNvSpPr>
            <p:nvPr/>
          </p:nvSpPr>
          <p:spPr bwMode="auto">
            <a:xfrm>
              <a:off x="1259062" y="1949075"/>
              <a:ext cx="4850116" cy="2900362"/>
            </a:xfrm>
            <a:prstGeom prst="rect">
              <a:avLst/>
            </a:prstGeom>
            <a:noFill/>
            <a:ln w="28575">
              <a:solidFill>
                <a:schemeClr val="accent4">
                  <a:lumMod val="75000"/>
                </a:schemeClr>
              </a:solidFill>
              <a:miter lim="800000"/>
              <a:headEnd/>
              <a:tailEnd/>
            </a:ln>
          </p:spPr>
          <p:txBody>
            <a:bodyPr/>
            <a:lstStyle/>
            <a:p>
              <a:pPr algn="ctr" eaLnBrk="1" hangingPunct="1">
                <a:spcBef>
                  <a:spcPct val="50000"/>
                </a:spcBef>
                <a:defRPr/>
              </a:pPr>
              <a:endParaRPr lang="en-US" altLang="zh-CN" sz="1200" b="1">
                <a:latin typeface="微软雅黑" pitchFamily="34" charset="-122"/>
                <a:ea typeface="微软雅黑" pitchFamily="34" charset="-122"/>
              </a:endParaRPr>
            </a:p>
          </p:txBody>
        </p:sp>
        <p:sp>
          <p:nvSpPr>
            <p:cNvPr id="34" name="矩形 11"/>
            <p:cNvSpPr>
              <a:spLocks noChangeArrowheads="1"/>
            </p:cNvSpPr>
            <p:nvPr/>
          </p:nvSpPr>
          <p:spPr bwMode="auto">
            <a:xfrm>
              <a:off x="6269226" y="1975459"/>
              <a:ext cx="4729619" cy="2886075"/>
            </a:xfrm>
            <a:prstGeom prst="rect">
              <a:avLst/>
            </a:prstGeom>
            <a:noFill/>
            <a:ln w="28575">
              <a:solidFill>
                <a:schemeClr val="accent4">
                  <a:lumMod val="75000"/>
                </a:schemeClr>
              </a:solidFill>
              <a:miter lim="800000"/>
              <a:headEnd/>
              <a:tailEnd/>
            </a:ln>
          </p:spPr>
          <p:txBody>
            <a:bodyPr/>
            <a:lstStyle/>
            <a:p>
              <a:pPr algn="ctr" eaLnBrk="1" hangingPunct="1">
                <a:spcBef>
                  <a:spcPct val="50000"/>
                </a:spcBef>
                <a:defRPr/>
              </a:pPr>
              <a:endParaRPr lang="en-US" altLang="zh-CN" sz="1200" b="1">
                <a:latin typeface="微软雅黑" pitchFamily="34" charset="-122"/>
                <a:ea typeface="微软雅黑" pitchFamily="34" charset="-122"/>
              </a:endParaRPr>
            </a:p>
          </p:txBody>
        </p:sp>
        <p:grpSp>
          <p:nvGrpSpPr>
            <p:cNvPr id="35" name="组合 33"/>
            <p:cNvGrpSpPr>
              <a:grpSpLocks/>
            </p:cNvGrpSpPr>
            <p:nvPr/>
          </p:nvGrpSpPr>
          <p:grpSpPr bwMode="auto">
            <a:xfrm>
              <a:off x="1279046" y="4982089"/>
              <a:ext cx="9719799" cy="1185862"/>
              <a:chOff x="0" y="0"/>
              <a:chExt cx="8195953" cy="1412776"/>
            </a:xfrm>
          </p:grpSpPr>
          <p:sp>
            <p:nvSpPr>
              <p:cNvPr id="36" name="矩形 30"/>
              <p:cNvSpPr>
                <a:spLocks noChangeArrowheads="1"/>
              </p:cNvSpPr>
              <p:nvPr/>
            </p:nvSpPr>
            <p:spPr bwMode="auto">
              <a:xfrm>
                <a:off x="0" y="0"/>
                <a:ext cx="8195953" cy="1412776"/>
              </a:xfrm>
              <a:prstGeom prst="rect">
                <a:avLst/>
              </a:prstGeom>
              <a:noFill/>
              <a:ln w="28575">
                <a:solidFill>
                  <a:schemeClr val="accent4">
                    <a:lumMod val="75000"/>
                  </a:schemeClr>
                </a:solidFill>
                <a:miter lim="800000"/>
                <a:headEnd/>
                <a:tailEnd/>
              </a:ln>
            </p:spPr>
            <p:txBody>
              <a:bodyPr/>
              <a:lstStyle/>
              <a:p>
                <a:pPr algn="ctr" eaLnBrk="1" hangingPunct="1">
                  <a:spcBef>
                    <a:spcPct val="50000"/>
                  </a:spcBef>
                  <a:defRPr/>
                </a:pPr>
                <a:endParaRPr lang="en-US" altLang="zh-CN" sz="1200" b="1">
                  <a:latin typeface="微软雅黑" pitchFamily="34" charset="-122"/>
                  <a:ea typeface="微软雅黑" pitchFamily="34" charset="-122"/>
                </a:endParaRPr>
              </a:p>
            </p:txBody>
          </p:sp>
          <p:sp>
            <p:nvSpPr>
              <p:cNvPr id="37" name="五边形 31"/>
              <p:cNvSpPr>
                <a:spLocks noChangeArrowheads="1"/>
              </p:cNvSpPr>
              <p:nvPr/>
            </p:nvSpPr>
            <p:spPr bwMode="auto">
              <a:xfrm rot="5400000">
                <a:off x="3943544" y="-3904580"/>
                <a:ext cx="312060" cy="8170391"/>
              </a:xfrm>
              <a:prstGeom prst="homePlate">
                <a:avLst>
                  <a:gd name="adj" fmla="val 50000"/>
                </a:avLst>
              </a:prstGeom>
              <a:solidFill>
                <a:schemeClr val="accent4">
                  <a:lumMod val="20000"/>
                  <a:lumOff val="80000"/>
                </a:schemeClr>
              </a:solidFill>
              <a:ln w="28575">
                <a:solidFill>
                  <a:schemeClr val="accent4">
                    <a:lumMod val="75000"/>
                  </a:schemeClr>
                </a:solidFill>
                <a:miter lim="800000"/>
                <a:headEnd/>
                <a:tailEnd/>
              </a:ln>
            </p:spPr>
            <p:txBody>
              <a:bodyPr rot="10800000" vert="eaVert"/>
              <a:lstStyle/>
              <a:p>
                <a:pPr algn="ctr" eaLnBrk="1" hangingPunct="1">
                  <a:spcBef>
                    <a:spcPct val="50000"/>
                  </a:spcBef>
                  <a:defRPr/>
                </a:pPr>
                <a:endParaRPr lang="en-US" altLang="zh-CN" sz="1200" b="1">
                  <a:latin typeface="微软雅黑" pitchFamily="34" charset="-122"/>
                  <a:ea typeface="微软雅黑" pitchFamily="34" charset="-122"/>
                </a:endParaRPr>
              </a:p>
            </p:txBody>
          </p:sp>
          <p:sp>
            <p:nvSpPr>
              <p:cNvPr id="38" name="矩形 32"/>
              <p:cNvSpPr>
                <a:spLocks noChangeArrowheads="1"/>
              </p:cNvSpPr>
              <p:nvPr/>
            </p:nvSpPr>
            <p:spPr bwMode="auto">
              <a:xfrm>
                <a:off x="981147" y="455275"/>
                <a:ext cx="6945506" cy="875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19063" indent="-119063">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latinLnBrk="1">
                  <a:spcBef>
                    <a:spcPts val="675"/>
                  </a:spcBef>
                  <a:buFont typeface="Wingdings" panose="05000000000000000000" pitchFamily="2" charset="2"/>
                  <a:buChar char="§"/>
                </a:pPr>
                <a:r>
                  <a:rPr lang="zh-CN" altLang="en-US" sz="1200" b="1" dirty="0">
                    <a:latin typeface="宋体" panose="02010600030101010101" pitchFamily="2" charset="-122"/>
                  </a:rPr>
                  <a:t>这些由我们创造的信息背后所产生的数据早已经远远超越了目前人力所能处理的范畴</a:t>
                </a:r>
                <a:endParaRPr lang="en-US" altLang="zh-CN" sz="1200" b="1" dirty="0">
                  <a:latin typeface="宋体" panose="02010600030101010101" pitchFamily="2" charset="-122"/>
                </a:endParaRPr>
              </a:p>
              <a:p>
                <a:pPr latinLnBrk="1">
                  <a:spcBef>
                    <a:spcPts val="675"/>
                  </a:spcBef>
                  <a:buFont typeface="Wingdings" panose="05000000000000000000" pitchFamily="2" charset="2"/>
                  <a:buChar char="§"/>
                </a:pPr>
                <a:r>
                  <a:rPr lang="zh-CN" altLang="en-US" sz="1200" b="1" dirty="0">
                    <a:solidFill>
                      <a:srgbClr val="FF0000"/>
                    </a:solidFill>
                    <a:latin typeface="宋体" panose="02010600030101010101" pitchFamily="2" charset="-122"/>
                  </a:rPr>
                  <a:t>大数据时代正在来临</a:t>
                </a:r>
                <a:r>
                  <a:rPr lang="en-US" altLang="zh-CN" sz="1200" b="1" dirty="0">
                    <a:solidFill>
                      <a:srgbClr val="FF0000"/>
                    </a:solidFill>
                    <a:latin typeface="宋体" panose="02010600030101010101" pitchFamily="2" charset="-122"/>
                  </a:rPr>
                  <a:t>..</a:t>
                </a:r>
              </a:p>
            </p:txBody>
          </p:sp>
        </p:grpSp>
        <p:pic>
          <p:nvPicPr>
            <p:cNvPr id="39" name="Picture 5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9894" y="5239867"/>
              <a:ext cx="803351" cy="906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 name="Picture 3"/>
            <p:cNvPicPr>
              <a:picLocks noChangeAspect="1" noChangeArrowheads="1"/>
            </p:cNvPicPr>
            <p:nvPr/>
          </p:nvPicPr>
          <p:blipFill>
            <a:blip r:embed="rId3"/>
            <a:srcRect/>
            <a:stretch>
              <a:fillRect/>
            </a:stretch>
          </p:blipFill>
          <p:spPr bwMode="auto">
            <a:xfrm>
              <a:off x="1359269" y="2063565"/>
              <a:ext cx="4537566" cy="1358900"/>
            </a:xfrm>
            <a:prstGeom prst="rect">
              <a:avLst/>
            </a:prstGeom>
            <a:noFill/>
            <a:ln w="9525">
              <a:solidFill>
                <a:schemeClr val="accent4">
                  <a:lumMod val="75000"/>
                </a:schemeClr>
              </a:solidFill>
              <a:miter lim="800000"/>
              <a:headEnd/>
              <a:tailEnd/>
            </a:ln>
          </p:spPr>
        </p:pic>
        <p:sp>
          <p:nvSpPr>
            <p:cNvPr id="41" name="Text Box 44"/>
            <p:cNvSpPr txBox="1">
              <a:spLocks noChangeArrowheads="1"/>
            </p:cNvSpPr>
            <p:nvPr/>
          </p:nvSpPr>
          <p:spPr bwMode="auto">
            <a:xfrm>
              <a:off x="1372532" y="3481995"/>
              <a:ext cx="4687232" cy="1501949"/>
            </a:xfrm>
            <a:prstGeom prst="rect">
              <a:avLst/>
            </a:prstGeom>
            <a:noFill/>
            <a:ln w="9525">
              <a:noFill/>
              <a:miter lim="800000"/>
              <a:headEnd/>
              <a:tailEnd/>
            </a:ln>
            <a:effectLst>
              <a:prstShdw prst="shdw13" dist="53882" dir="13500000">
                <a:schemeClr val="bg2">
                  <a:alpha val="50000"/>
                </a:schemeClr>
              </a:prstShdw>
            </a:effectLst>
          </p:spPr>
          <p:txBody>
            <a:bodyPr wrap="square">
              <a:spAutoFit/>
            </a:bodyPr>
            <a:lstStyle/>
            <a:p>
              <a:pPr eaLnBrk="1" latinLnBrk="1" hangingPunct="1">
                <a:lnSpc>
                  <a:spcPct val="140000"/>
                </a:lnSpc>
                <a:defRPr/>
              </a:pPr>
              <a:r>
                <a:rPr lang="zh-CN" altLang="en-US" sz="1050" dirty="0">
                  <a:latin typeface="+mn-ea"/>
                </a:rPr>
                <a:t>    </a:t>
              </a:r>
              <a:r>
                <a:rPr lang="zh-CN" altLang="en-US" sz="1200" dirty="0">
                  <a:latin typeface="楷体" pitchFamily="49" charset="-122"/>
                  <a:ea typeface="楷体" pitchFamily="49" charset="-122"/>
                </a:rPr>
                <a:t>根据</a:t>
              </a:r>
              <a:r>
                <a:rPr lang="en-US" altLang="zh-CN" sz="1200" dirty="0">
                  <a:latin typeface="楷体" pitchFamily="49" charset="-122"/>
                  <a:ea typeface="楷体" pitchFamily="49" charset="-122"/>
                </a:rPr>
                <a:t>IDC </a:t>
              </a:r>
              <a:r>
                <a:rPr lang="zh-CN" altLang="en-US" sz="1200" dirty="0">
                  <a:latin typeface="楷体" pitchFamily="49" charset="-122"/>
                  <a:ea typeface="楷体" pitchFamily="49" charset="-122"/>
                </a:rPr>
                <a:t>监测，人类产生的数据量正在呈指数级增长，大约每两年翻一番。这意味着人类在最近两年产生的数据量相当于之前产生的全部数据量。</a:t>
              </a:r>
            </a:p>
          </p:txBody>
        </p:sp>
        <p:pic>
          <p:nvPicPr>
            <p:cNvPr id="42" name="Picture 53" descr="C:\Users\zhengge\Desktop\big-data.jpg"/>
            <p:cNvPicPr>
              <a:picLocks noChangeAspect="1" noChangeArrowheads="1"/>
            </p:cNvPicPr>
            <p:nvPr/>
          </p:nvPicPr>
          <p:blipFill>
            <a:blip r:embed="rId4"/>
            <a:srcRect/>
            <a:stretch>
              <a:fillRect/>
            </a:stretch>
          </p:blipFill>
          <p:spPr bwMode="auto">
            <a:xfrm>
              <a:off x="6271250" y="2027398"/>
              <a:ext cx="4412918" cy="1401763"/>
            </a:xfrm>
            <a:prstGeom prst="rect">
              <a:avLst/>
            </a:prstGeom>
            <a:noFill/>
            <a:ln w="9525">
              <a:solidFill>
                <a:schemeClr val="accent4">
                  <a:lumMod val="75000"/>
                </a:schemeClr>
              </a:solidFill>
              <a:miter lim="800000"/>
              <a:headEnd/>
              <a:tailEnd/>
            </a:ln>
          </p:spPr>
        </p:pic>
        <p:sp>
          <p:nvSpPr>
            <p:cNvPr id="43" name="Text Box 46"/>
            <p:cNvSpPr txBox="1">
              <a:spLocks noChangeArrowheads="1"/>
            </p:cNvSpPr>
            <p:nvPr/>
          </p:nvSpPr>
          <p:spPr bwMode="auto">
            <a:xfrm>
              <a:off x="6269226" y="3615347"/>
              <a:ext cx="4441588" cy="1157240"/>
            </a:xfrm>
            <a:prstGeom prst="rect">
              <a:avLst/>
            </a:prstGeom>
            <a:noFill/>
            <a:ln>
              <a:noFill/>
            </a:ln>
            <a:effectLst>
              <a:prstShdw prst="shdw13" dist="53882" dir="13500000">
                <a:schemeClr val="bg2">
                  <a:alpha val="50000"/>
                </a:scheme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eaLnBrk="1" hangingPunct="1">
                <a:lnSpc>
                  <a:spcPct val="140000"/>
                </a:lnSpc>
                <a:spcBef>
                  <a:spcPct val="50000"/>
                </a:spcBef>
              </a:pPr>
              <a:r>
                <a:rPr lang="zh-CN" altLang="en-US" sz="1200" dirty="0">
                  <a:latin typeface="楷体" panose="02010609060101010101" pitchFamily="49" charset="-122"/>
                  <a:ea typeface="楷体" panose="02010609060101010101" pitchFamily="49" charset="-122"/>
                </a:rPr>
                <a:t>    大量新数据源的出现则导致了非结构化数据爆发式的增长，数据结构日趋复杂，人类对数据的利用日益困难。</a:t>
              </a:r>
            </a:p>
          </p:txBody>
        </p:sp>
        <p:grpSp>
          <p:nvGrpSpPr>
            <p:cNvPr id="44" name="组合 23"/>
            <p:cNvGrpSpPr>
              <a:grpSpLocks/>
            </p:cNvGrpSpPr>
            <p:nvPr/>
          </p:nvGrpSpPr>
          <p:grpSpPr bwMode="auto">
            <a:xfrm>
              <a:off x="3984899" y="4577372"/>
              <a:ext cx="2478081" cy="307776"/>
              <a:chOff x="0" y="0"/>
              <a:chExt cx="2257749" cy="321567"/>
            </a:xfrm>
          </p:grpSpPr>
          <p:sp>
            <p:nvSpPr>
              <p:cNvPr id="45" name="右箭头 16"/>
              <p:cNvSpPr>
                <a:spLocks noChangeArrowheads="1"/>
              </p:cNvSpPr>
              <p:nvPr/>
            </p:nvSpPr>
            <p:spPr bwMode="auto">
              <a:xfrm>
                <a:off x="359341" y="71321"/>
                <a:ext cx="288151" cy="144302"/>
              </a:xfrm>
              <a:prstGeom prst="rightArrow">
                <a:avLst>
                  <a:gd name="adj1" fmla="val 50000"/>
                  <a:gd name="adj2" fmla="val 50000"/>
                </a:avLst>
              </a:prstGeom>
              <a:noFill/>
              <a:ln w="28575">
                <a:solidFill>
                  <a:schemeClr val="accent4">
                    <a:lumMod val="75000"/>
                  </a:schemeClr>
                </a:solidFill>
                <a:miter lim="800000"/>
                <a:headEnd/>
                <a:tailEnd/>
              </a:ln>
            </p:spPr>
            <p:txBody>
              <a:bodyPr/>
              <a:lstStyle/>
              <a:p>
                <a:pPr algn="ctr" eaLnBrk="1" hangingPunct="1">
                  <a:spcBef>
                    <a:spcPct val="50000"/>
                  </a:spcBef>
                  <a:defRPr/>
                </a:pPr>
                <a:endParaRPr lang="en-US" altLang="zh-CN" sz="1200" b="1">
                  <a:latin typeface="微软雅黑" pitchFamily="34" charset="-122"/>
                  <a:ea typeface="微软雅黑" pitchFamily="34" charset="-122"/>
                </a:endParaRPr>
              </a:p>
            </p:txBody>
          </p:sp>
          <p:sp>
            <p:nvSpPr>
              <p:cNvPr id="46" name="TextBox 17"/>
              <p:cNvSpPr txBox="1">
                <a:spLocks noChangeArrowheads="1"/>
              </p:cNvSpPr>
              <p:nvPr/>
            </p:nvSpPr>
            <p:spPr bwMode="auto">
              <a:xfrm>
                <a:off x="0" y="0"/>
                <a:ext cx="430670" cy="321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eaLnBrk="1" latinLnBrk="1" hangingPunct="1"/>
                <a:r>
                  <a:rPr lang="en-US" altLang="zh-CN" sz="900" b="1">
                    <a:solidFill>
                      <a:srgbClr val="FF0000"/>
                    </a:solidFill>
                    <a:latin typeface="Gulim"/>
                    <a:ea typeface="Gulim"/>
                    <a:cs typeface="Gulim"/>
                  </a:rPr>
                  <a:t>TB</a:t>
                </a:r>
                <a:endParaRPr lang="zh-CN" altLang="en-US" sz="900" b="1">
                  <a:solidFill>
                    <a:srgbClr val="FF0000"/>
                  </a:solidFill>
                  <a:latin typeface="Gulim"/>
                  <a:ea typeface="Gulim"/>
                  <a:cs typeface="Gulim"/>
                </a:endParaRPr>
              </a:p>
            </p:txBody>
          </p:sp>
          <p:sp>
            <p:nvSpPr>
              <p:cNvPr id="47" name="TextBox 18"/>
              <p:cNvSpPr txBox="1">
                <a:spLocks noChangeArrowheads="1"/>
              </p:cNvSpPr>
              <p:nvPr/>
            </p:nvSpPr>
            <p:spPr bwMode="auto">
              <a:xfrm>
                <a:off x="576488" y="0"/>
                <a:ext cx="503579" cy="321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eaLnBrk="1" latinLnBrk="1" hangingPunct="1"/>
                <a:r>
                  <a:rPr lang="en-US" altLang="zh-CN" sz="900" b="1">
                    <a:solidFill>
                      <a:srgbClr val="FF0000"/>
                    </a:solidFill>
                    <a:latin typeface="Gulim"/>
                    <a:ea typeface="Gulim"/>
                    <a:cs typeface="Gulim"/>
                  </a:rPr>
                  <a:t>PB</a:t>
                </a:r>
                <a:endParaRPr lang="zh-CN" altLang="en-US" sz="900" b="1">
                  <a:solidFill>
                    <a:srgbClr val="FF0000"/>
                  </a:solidFill>
                  <a:latin typeface="Gulim"/>
                  <a:ea typeface="Gulim"/>
                  <a:cs typeface="Gulim"/>
                </a:endParaRPr>
              </a:p>
            </p:txBody>
          </p:sp>
          <p:sp>
            <p:nvSpPr>
              <p:cNvPr id="48" name="TextBox 19"/>
              <p:cNvSpPr txBox="1">
                <a:spLocks noChangeArrowheads="1"/>
              </p:cNvSpPr>
              <p:nvPr/>
            </p:nvSpPr>
            <p:spPr bwMode="auto">
              <a:xfrm>
                <a:off x="1752474" y="0"/>
                <a:ext cx="505275" cy="321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eaLnBrk="1" latinLnBrk="1" hangingPunct="1"/>
                <a:r>
                  <a:rPr lang="en-US" altLang="zh-CN" sz="900" b="1">
                    <a:solidFill>
                      <a:srgbClr val="FF0000"/>
                    </a:solidFill>
                    <a:latin typeface="Gulim"/>
                    <a:ea typeface="Gulim"/>
                    <a:cs typeface="Gulim"/>
                  </a:rPr>
                  <a:t>ZB</a:t>
                </a:r>
                <a:endParaRPr lang="zh-CN" altLang="en-US" sz="900" b="1">
                  <a:solidFill>
                    <a:srgbClr val="FF0000"/>
                  </a:solidFill>
                  <a:latin typeface="Gulim"/>
                  <a:ea typeface="Gulim"/>
                  <a:cs typeface="Gulim"/>
                </a:endParaRPr>
              </a:p>
            </p:txBody>
          </p:sp>
          <p:sp>
            <p:nvSpPr>
              <p:cNvPr id="49" name="TextBox 20"/>
              <p:cNvSpPr txBox="1">
                <a:spLocks noChangeArrowheads="1"/>
              </p:cNvSpPr>
              <p:nvPr/>
            </p:nvSpPr>
            <p:spPr bwMode="auto">
              <a:xfrm>
                <a:off x="1152976" y="0"/>
                <a:ext cx="503579" cy="321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ea typeface="宋体" panose="02010600030101010101" pitchFamily="2" charset="-122"/>
                  </a:defRPr>
                </a:lvl1pPr>
                <a:lvl2pPr marL="742950" indent="-285750">
                  <a:defRPr>
                    <a:solidFill>
                      <a:schemeClr val="tx1"/>
                    </a:solidFill>
                    <a:latin typeface="Times New Roman" panose="02020603050405020304" pitchFamily="18" charset="0"/>
                    <a:ea typeface="宋体" panose="02010600030101010101" pitchFamily="2" charset="-122"/>
                  </a:defRPr>
                </a:lvl2pPr>
                <a:lvl3pPr marL="1143000" indent="-228600">
                  <a:defRPr>
                    <a:solidFill>
                      <a:schemeClr val="tx1"/>
                    </a:solidFill>
                    <a:latin typeface="Times New Roman" panose="02020603050405020304" pitchFamily="18" charset="0"/>
                    <a:ea typeface="宋体" panose="02010600030101010101" pitchFamily="2" charset="-122"/>
                  </a:defRPr>
                </a:lvl3pPr>
                <a:lvl4pPr marL="1600200" indent="-228600">
                  <a:defRPr>
                    <a:solidFill>
                      <a:schemeClr val="tx1"/>
                    </a:solidFill>
                    <a:latin typeface="Times New Roman" panose="02020603050405020304" pitchFamily="18" charset="0"/>
                    <a:ea typeface="宋体" panose="02010600030101010101" pitchFamily="2" charset="-122"/>
                  </a:defRPr>
                </a:lvl4pPr>
                <a:lvl5pPr marL="2057400" indent="-228600">
                  <a:defRPr>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pPr eaLnBrk="1" latinLnBrk="1" hangingPunct="1"/>
                <a:r>
                  <a:rPr lang="en-US" altLang="zh-CN" sz="900" b="1">
                    <a:solidFill>
                      <a:srgbClr val="FF0000"/>
                    </a:solidFill>
                    <a:latin typeface="Gulim"/>
                    <a:ea typeface="Gulim"/>
                    <a:cs typeface="Gulim"/>
                  </a:rPr>
                  <a:t>EB</a:t>
                </a:r>
                <a:endParaRPr lang="zh-CN" altLang="en-US" sz="900" b="1">
                  <a:solidFill>
                    <a:srgbClr val="FF0000"/>
                  </a:solidFill>
                  <a:latin typeface="Gulim"/>
                  <a:ea typeface="Gulim"/>
                  <a:cs typeface="Gulim"/>
                </a:endParaRPr>
              </a:p>
            </p:txBody>
          </p:sp>
          <p:sp>
            <p:nvSpPr>
              <p:cNvPr id="50" name="右箭头 21"/>
              <p:cNvSpPr>
                <a:spLocks noChangeArrowheads="1"/>
              </p:cNvSpPr>
              <p:nvPr/>
            </p:nvSpPr>
            <p:spPr bwMode="auto">
              <a:xfrm>
                <a:off x="935644" y="71321"/>
                <a:ext cx="288151" cy="144302"/>
              </a:xfrm>
              <a:prstGeom prst="rightArrow">
                <a:avLst>
                  <a:gd name="adj1" fmla="val 50000"/>
                  <a:gd name="adj2" fmla="val 50000"/>
                </a:avLst>
              </a:prstGeom>
              <a:noFill/>
              <a:ln w="28575">
                <a:solidFill>
                  <a:schemeClr val="accent4">
                    <a:lumMod val="75000"/>
                  </a:schemeClr>
                </a:solidFill>
                <a:miter lim="800000"/>
                <a:headEnd/>
                <a:tailEnd/>
              </a:ln>
            </p:spPr>
            <p:txBody>
              <a:bodyPr/>
              <a:lstStyle/>
              <a:p>
                <a:pPr algn="ctr" eaLnBrk="1" hangingPunct="1">
                  <a:spcBef>
                    <a:spcPct val="50000"/>
                  </a:spcBef>
                  <a:defRPr/>
                </a:pPr>
                <a:endParaRPr lang="en-US" altLang="zh-CN" sz="1200" b="1">
                  <a:latin typeface="微软雅黑" pitchFamily="34" charset="-122"/>
                  <a:ea typeface="微软雅黑" pitchFamily="34" charset="-122"/>
                </a:endParaRPr>
              </a:p>
            </p:txBody>
          </p:sp>
          <p:sp>
            <p:nvSpPr>
              <p:cNvPr id="51" name="右箭头 22"/>
              <p:cNvSpPr>
                <a:spLocks noChangeArrowheads="1"/>
              </p:cNvSpPr>
              <p:nvPr/>
            </p:nvSpPr>
            <p:spPr bwMode="auto">
              <a:xfrm>
                <a:off x="1511946" y="71321"/>
                <a:ext cx="288151" cy="144302"/>
              </a:xfrm>
              <a:prstGeom prst="rightArrow">
                <a:avLst>
                  <a:gd name="adj1" fmla="val 50000"/>
                  <a:gd name="adj2" fmla="val 50000"/>
                </a:avLst>
              </a:prstGeom>
              <a:noFill/>
              <a:ln w="28575">
                <a:solidFill>
                  <a:schemeClr val="accent4">
                    <a:lumMod val="75000"/>
                  </a:schemeClr>
                </a:solidFill>
                <a:miter lim="800000"/>
                <a:headEnd/>
                <a:tailEnd/>
              </a:ln>
            </p:spPr>
            <p:txBody>
              <a:bodyPr/>
              <a:lstStyle/>
              <a:p>
                <a:pPr algn="ctr" eaLnBrk="1" hangingPunct="1">
                  <a:spcBef>
                    <a:spcPct val="50000"/>
                  </a:spcBef>
                  <a:defRPr/>
                </a:pPr>
                <a:endParaRPr lang="en-US" altLang="zh-CN" sz="1200" b="1">
                  <a:latin typeface="微软雅黑" pitchFamily="34" charset="-122"/>
                  <a:ea typeface="微软雅黑" pitchFamily="34" charset="-122"/>
                </a:endParaRPr>
              </a:p>
            </p:txBody>
          </p:sp>
        </p:grpSp>
      </p:grpSp>
    </p:spTree>
    <p:extLst>
      <p:ext uri="{BB962C8B-B14F-4D97-AF65-F5344CB8AC3E}">
        <p14:creationId xmlns:p14="http://schemas.microsoft.com/office/powerpoint/2010/main" val="3671817136"/>
      </p:ext>
    </p:extLst>
  </p:cSld>
  <p:clrMapOvr>
    <a:masterClrMapping/>
  </p:clrMapOvr>
  <p:transition spd="med">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标题 4"/>
          <p:cNvSpPr>
            <a:spLocks noGrp="1"/>
          </p:cNvSpPr>
          <p:nvPr>
            <p:ph type="title"/>
          </p:nvPr>
        </p:nvSpPr>
        <p:spPr>
          <a:xfrm>
            <a:off x="2141936" y="1070372"/>
            <a:ext cx="5844778" cy="857250"/>
          </a:xfrm>
        </p:spPr>
        <p:txBody>
          <a:bodyPr/>
          <a:lstStyle/>
          <a:p>
            <a:pPr algn="l"/>
            <a:r>
              <a:rPr lang="en-US" altLang="zh-CN" sz="2700" b="1" dirty="0">
                <a:solidFill>
                  <a:schemeClr val="accent3"/>
                </a:solidFill>
                <a:latin typeface="华文中宋" panose="02010600040101010101" pitchFamily="2" charset="-122"/>
                <a:ea typeface="华文中宋" panose="02010600040101010101" pitchFamily="2" charset="-122"/>
              </a:rPr>
              <a:t>             </a:t>
            </a:r>
            <a:r>
              <a:rPr lang="zh-CN" altLang="en-US" sz="2700" b="1" dirty="0">
                <a:solidFill>
                  <a:schemeClr val="accent3"/>
                </a:solidFill>
                <a:latin typeface="华文中宋" panose="02010600040101010101" pitchFamily="2" charset="-122"/>
                <a:ea typeface="华文中宋" panose="02010600040101010101" pitchFamily="2" charset="-122"/>
              </a:rPr>
              <a:t>大数据特征（</a:t>
            </a:r>
            <a:r>
              <a:rPr lang="en-US" altLang="zh-CN" sz="2700" b="1" dirty="0">
                <a:solidFill>
                  <a:schemeClr val="accent3"/>
                </a:solidFill>
                <a:latin typeface="华文中宋" panose="02010600040101010101" pitchFamily="2" charset="-122"/>
                <a:ea typeface="华文中宋" panose="02010600040101010101" pitchFamily="2" charset="-122"/>
              </a:rPr>
              <a:t>4v</a:t>
            </a:r>
            <a:r>
              <a:rPr lang="zh-CN" altLang="en-US" sz="2700" b="1" dirty="0">
                <a:solidFill>
                  <a:schemeClr val="accent3"/>
                </a:solidFill>
                <a:latin typeface="华文中宋" panose="02010600040101010101" pitchFamily="2" charset="-122"/>
                <a:ea typeface="华文中宋" panose="02010600040101010101" pitchFamily="2" charset="-122"/>
              </a:rPr>
              <a:t>）</a:t>
            </a:r>
          </a:p>
        </p:txBody>
      </p:sp>
      <p:sp>
        <p:nvSpPr>
          <p:cNvPr id="28677" name="灯片编号占位符 1"/>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imes New Roman" panose="02020603050405020304" pitchFamily="18" charset="0"/>
                <a:ea typeface="宋体" panose="02010600030101010101" pitchFamily="2" charset="-122"/>
              </a:defRPr>
            </a:lvl1pPr>
            <a:lvl2pPr marL="557213" indent="-214313">
              <a:defRPr>
                <a:solidFill>
                  <a:schemeClr val="tx1"/>
                </a:solidFill>
                <a:latin typeface="Times New Roman" panose="02020603050405020304" pitchFamily="18" charset="0"/>
                <a:ea typeface="宋体" panose="02010600030101010101" pitchFamily="2" charset="-122"/>
              </a:defRPr>
            </a:lvl2pPr>
            <a:lvl3pPr marL="857250" indent="-171450">
              <a:defRPr>
                <a:solidFill>
                  <a:schemeClr val="tx1"/>
                </a:solidFill>
                <a:latin typeface="Times New Roman" panose="02020603050405020304" pitchFamily="18" charset="0"/>
                <a:ea typeface="宋体" panose="02010600030101010101" pitchFamily="2" charset="-122"/>
              </a:defRPr>
            </a:lvl3pPr>
            <a:lvl4pPr marL="1200150" indent="-171450">
              <a:defRPr>
                <a:solidFill>
                  <a:schemeClr val="tx1"/>
                </a:solidFill>
                <a:latin typeface="Times New Roman" panose="02020603050405020304" pitchFamily="18" charset="0"/>
                <a:ea typeface="宋体" panose="02010600030101010101" pitchFamily="2" charset="-122"/>
              </a:defRPr>
            </a:lvl4pPr>
            <a:lvl5pPr marL="1543050" indent="-171450">
              <a:defRPr>
                <a:solidFill>
                  <a:schemeClr val="tx1"/>
                </a:solidFill>
                <a:latin typeface="Times New Roman" panose="02020603050405020304" pitchFamily="18" charset="0"/>
                <a:ea typeface="宋体" panose="02010600030101010101" pitchFamily="2" charset="-122"/>
              </a:defRPr>
            </a:lvl5pPr>
            <a:lvl6pPr marL="1885950" indent="-17145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6pPr>
            <a:lvl7pPr marL="2228850" indent="-17145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7pPr>
            <a:lvl8pPr marL="2571750" indent="-17145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8pPr>
            <a:lvl9pPr marL="2914650" indent="-171450" eaLnBrk="0" fontAlgn="base" hangingPunct="0">
              <a:spcBef>
                <a:spcPct val="0"/>
              </a:spcBef>
              <a:spcAft>
                <a:spcPct val="0"/>
              </a:spcAft>
              <a:defRPr>
                <a:solidFill>
                  <a:schemeClr val="tx1"/>
                </a:solidFill>
                <a:latin typeface="Times New Roman" panose="02020603050405020304" pitchFamily="18" charset="0"/>
                <a:ea typeface="宋体" panose="02010600030101010101" pitchFamily="2" charset="-122"/>
              </a:defRPr>
            </a:lvl9pPr>
          </a:lstStyle>
          <a:p>
            <a:fld id="{B15E7595-4E04-4927-AD70-6236093A71FD}" type="slidenum">
              <a:rPr lang="zh-CN" altLang="en-US">
                <a:latin typeface="Arial" panose="020B0604020202020204" pitchFamily="34" charset="0"/>
              </a:rPr>
              <a:pPr/>
              <a:t>78</a:t>
            </a:fld>
            <a:endParaRPr lang="zh-CN" altLang="en-US">
              <a:latin typeface="Arial" panose="020B0604020202020204" pitchFamily="34" charset="0"/>
            </a:endParaRPr>
          </a:p>
        </p:txBody>
      </p:sp>
      <p:grpSp>
        <p:nvGrpSpPr>
          <p:cNvPr id="28675" name="组合 13"/>
          <p:cNvGrpSpPr>
            <a:grpSpLocks/>
          </p:cNvGrpSpPr>
          <p:nvPr/>
        </p:nvGrpSpPr>
        <p:grpSpPr bwMode="auto">
          <a:xfrm>
            <a:off x="1547814" y="2394349"/>
            <a:ext cx="6107906" cy="2925365"/>
            <a:chOff x="849244" y="2636912"/>
            <a:chExt cx="8143932" cy="3900396"/>
          </a:xfrm>
        </p:grpSpPr>
        <p:sp>
          <p:nvSpPr>
            <p:cNvPr id="6" name="矩形 5"/>
            <p:cNvSpPr/>
            <p:nvPr/>
          </p:nvSpPr>
          <p:spPr>
            <a:xfrm>
              <a:off x="849244" y="2636912"/>
              <a:ext cx="2500330" cy="900000"/>
            </a:xfrm>
            <a:prstGeom prst="rect">
              <a:avLst/>
            </a:prstGeom>
            <a:solidFill>
              <a:srgbClr val="4F81BD"/>
            </a:solidFill>
            <a:ln w="25400" cap="flat" cmpd="sng" algn="ctr">
              <a:solidFill>
                <a:srgbClr val="4F81BD">
                  <a:shade val="50000"/>
                </a:srgbClr>
              </a:solidFill>
              <a:prstDash val="solid"/>
            </a:ln>
            <a:effectLst>
              <a:softEdge rad="127000"/>
            </a:effectLst>
          </p:spPr>
          <p:txBody>
            <a:bodyPr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1350" dirty="0">
                  <a:solidFill>
                    <a:sysClr val="window" lastClr="FFFFFF"/>
                  </a:solidFill>
                  <a:latin typeface="Arial" panose="020B0604020202020204" pitchFamily="34" charset="0"/>
                  <a:ea typeface="华文中宋" panose="02010600040101010101" pitchFamily="2" charset="-122"/>
                  <a:cs typeface="Arial" panose="020B0604020202020204" pitchFamily="34" charset="0"/>
                </a:rPr>
                <a:t>Volume</a:t>
              </a:r>
              <a:endParaRPr lang="zh-CN" altLang="en-US" sz="1350" dirty="0">
                <a:solidFill>
                  <a:sysClr val="window" lastClr="FFFFFF"/>
                </a:solidFill>
                <a:latin typeface="Arial" panose="020B0604020202020204" pitchFamily="34" charset="0"/>
                <a:ea typeface="华文中宋" panose="02010600040101010101" pitchFamily="2" charset="-122"/>
                <a:cs typeface="Arial" panose="020B0604020202020204" pitchFamily="34" charset="0"/>
              </a:endParaRPr>
            </a:p>
          </p:txBody>
        </p:sp>
        <p:sp>
          <p:nvSpPr>
            <p:cNvPr id="7" name="矩形 6"/>
            <p:cNvSpPr/>
            <p:nvPr/>
          </p:nvSpPr>
          <p:spPr>
            <a:xfrm>
              <a:off x="849244" y="3637044"/>
              <a:ext cx="2500330" cy="900000"/>
            </a:xfrm>
            <a:prstGeom prst="rect">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softEdge rad="127000"/>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lgn="ctr">
                <a:defRPr/>
              </a:pPr>
              <a:r>
                <a:rPr 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rPr>
                <a:t>Variety</a:t>
              </a:r>
              <a:endParaRPr lang="zh-CN" alt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sp>
          <p:nvSpPr>
            <p:cNvPr id="8" name="矩形 7"/>
            <p:cNvSpPr/>
            <p:nvPr/>
          </p:nvSpPr>
          <p:spPr>
            <a:xfrm>
              <a:off x="849244" y="4637176"/>
              <a:ext cx="2500330" cy="900000"/>
            </a:xfrm>
            <a:prstGeom prst="rect">
              <a:avLst/>
            </a:prstGeom>
            <a:gradFill rotWithShape="1">
              <a:gsLst>
                <a:gs pos="0">
                  <a:srgbClr val="C0504D">
                    <a:shade val="51000"/>
                    <a:satMod val="130000"/>
                  </a:srgbClr>
                </a:gs>
                <a:gs pos="80000">
                  <a:srgbClr val="C0504D">
                    <a:shade val="93000"/>
                    <a:satMod val="130000"/>
                  </a:srgbClr>
                </a:gs>
                <a:gs pos="100000">
                  <a:srgbClr val="C0504D">
                    <a:shade val="94000"/>
                    <a:satMod val="135000"/>
                  </a:srgbClr>
                </a:gs>
              </a:gsLst>
              <a:lin ang="16200000" scaled="0"/>
            </a:gradFill>
            <a:ln w="9525" cap="flat" cmpd="sng" algn="ctr">
              <a:solidFill>
                <a:srgbClr val="C0504D">
                  <a:shade val="95000"/>
                  <a:satMod val="105000"/>
                </a:srgbClr>
              </a:solidFill>
              <a:prstDash val="solid"/>
            </a:ln>
            <a:effectLst>
              <a:outerShdw blurRad="40000" dist="23000" dir="5400000" rotWithShape="0">
                <a:srgbClr val="000000">
                  <a:alpha val="35000"/>
                </a:srgbClr>
              </a:outerShdw>
              <a:softEdge rad="127000"/>
            </a:effectLst>
          </p:spPr>
          <p:txBody>
            <a:bodyPr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1350" dirty="0">
                  <a:solidFill>
                    <a:sysClr val="window" lastClr="FFFFFF"/>
                  </a:solidFill>
                  <a:latin typeface="Arial" panose="020B0604020202020204" pitchFamily="34" charset="0"/>
                  <a:ea typeface="华文中宋" panose="02010600040101010101" pitchFamily="2" charset="-122"/>
                  <a:cs typeface="Arial" panose="020B0604020202020204" pitchFamily="34" charset="0"/>
                </a:rPr>
                <a:t>Value</a:t>
              </a:r>
              <a:endParaRPr lang="zh-CN" altLang="en-US" sz="1350" dirty="0">
                <a:solidFill>
                  <a:sysClr val="window" lastClr="FFFFFF"/>
                </a:solidFill>
                <a:latin typeface="Arial" panose="020B0604020202020204" pitchFamily="34" charset="0"/>
                <a:ea typeface="华文中宋" panose="02010600040101010101" pitchFamily="2" charset="-122"/>
                <a:cs typeface="Arial" panose="020B0604020202020204" pitchFamily="34" charset="0"/>
              </a:endParaRPr>
            </a:p>
          </p:txBody>
        </p:sp>
        <p:sp>
          <p:nvSpPr>
            <p:cNvPr id="9" name="矩形 8"/>
            <p:cNvSpPr/>
            <p:nvPr/>
          </p:nvSpPr>
          <p:spPr>
            <a:xfrm>
              <a:off x="849244" y="5637308"/>
              <a:ext cx="2500330" cy="900000"/>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ln>
            <a:effectLst>
              <a:outerShdw blurRad="40000" dist="20000" dir="5400000" rotWithShape="0">
                <a:srgbClr val="000000">
                  <a:alpha val="38000"/>
                </a:srgbClr>
              </a:outerShdw>
              <a:softEdge rad="127000"/>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lgn="ctr">
                <a:defRPr/>
              </a:pPr>
              <a:r>
                <a:rPr 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rPr>
                <a:t>Velocity</a:t>
              </a:r>
              <a:endParaRPr lang="zh-CN" alt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sp>
          <p:nvSpPr>
            <p:cNvPr id="10" name="矩形 9"/>
            <p:cNvSpPr/>
            <p:nvPr/>
          </p:nvSpPr>
          <p:spPr>
            <a:xfrm>
              <a:off x="3563888" y="2636912"/>
              <a:ext cx="5429288" cy="9000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glow rad="228600">
                <a:srgbClr val="8064A2">
                  <a:satMod val="175000"/>
                  <a:alpha val="40000"/>
                </a:srgbClr>
              </a:glow>
              <a:outerShdw blurRad="40000" dist="20000" dir="5400000" rotWithShape="0">
                <a:srgbClr val="000000">
                  <a:alpha val="38000"/>
                </a:srgbClr>
              </a:outerShdw>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defRPr/>
              </a:pPr>
              <a:r>
                <a:rPr lang="zh-CN" altLang="en-US" sz="1500" dirty="0">
                  <a:solidFill>
                    <a:srgbClr val="FF0000"/>
                  </a:solidFill>
                  <a:latin typeface="Arial" panose="020B0604020202020204" pitchFamily="34" charset="0"/>
                  <a:ea typeface="华文中宋" panose="02010600040101010101" pitchFamily="2" charset="-122"/>
                  <a:cs typeface="Arial" panose="020B0604020202020204" pitchFamily="34" charset="0"/>
                </a:rPr>
                <a:t>超规模，细粒度</a:t>
              </a:r>
              <a:r>
                <a:rPr lang="en-US" altLang="zh-CN" sz="1500" dirty="0">
                  <a:solidFill>
                    <a:srgbClr val="FF0000"/>
                  </a:solidFill>
                  <a:latin typeface="Arial" panose="020B0604020202020204" pitchFamily="34" charset="0"/>
                  <a:ea typeface="华文中宋" panose="02010600040101010101" pitchFamily="2" charset="-122"/>
                  <a:cs typeface="Arial" panose="020B0604020202020204" pitchFamily="34" charset="0"/>
                </a:rPr>
                <a:t>…</a:t>
              </a:r>
              <a:endParaRPr lang="zh-CN" altLang="en-US" sz="150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sp>
          <p:nvSpPr>
            <p:cNvPr id="11" name="矩形 10"/>
            <p:cNvSpPr/>
            <p:nvPr/>
          </p:nvSpPr>
          <p:spPr>
            <a:xfrm>
              <a:off x="3563888" y="3637044"/>
              <a:ext cx="5429288" cy="9000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glow rad="228600">
                <a:srgbClr val="8064A2">
                  <a:satMod val="175000"/>
                  <a:alpha val="40000"/>
                </a:srgbClr>
              </a:glow>
              <a:outerShdw blurRad="40000" dist="20000" dir="5400000" rotWithShape="0">
                <a:srgbClr val="000000">
                  <a:alpha val="38000"/>
                </a:srgbClr>
              </a:outerShdw>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defRPr/>
              </a:pPr>
              <a:endParaRPr lang="en-US" altLang="zh-CN"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r>
                <a:rPr lang="zh-CN" altLang="en-US" sz="1500" dirty="0">
                  <a:solidFill>
                    <a:srgbClr val="FF0000"/>
                  </a:solidFill>
                  <a:latin typeface="Arial" panose="020B0604020202020204" pitchFamily="34" charset="0"/>
                  <a:ea typeface="华文中宋" panose="02010600040101010101" pitchFamily="2" charset="-122"/>
                  <a:cs typeface="Arial" panose="020B0604020202020204" pitchFamily="34" charset="0"/>
                </a:rPr>
                <a:t>富媒体，多源异构</a:t>
              </a:r>
              <a:r>
                <a:rPr lang="en-US" altLang="zh-CN" sz="1500" dirty="0">
                  <a:solidFill>
                    <a:srgbClr val="FF0000"/>
                  </a:solidFill>
                  <a:latin typeface="Arial" panose="020B0604020202020204" pitchFamily="34" charset="0"/>
                  <a:ea typeface="华文中宋" panose="02010600040101010101" pitchFamily="2" charset="-122"/>
                  <a:cs typeface="Arial" panose="020B0604020202020204" pitchFamily="34" charset="0"/>
                </a:rPr>
                <a:t>…</a:t>
              </a:r>
              <a:endParaRPr lang="en-US" altLang="zh-CN" sz="150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endParaRPr lang="zh-CN" alt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sp>
          <p:nvSpPr>
            <p:cNvPr id="12" name="矩形 11"/>
            <p:cNvSpPr/>
            <p:nvPr/>
          </p:nvSpPr>
          <p:spPr>
            <a:xfrm>
              <a:off x="3563888" y="4637176"/>
              <a:ext cx="5429288" cy="9000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glow rad="228600">
                <a:srgbClr val="8064A2">
                  <a:satMod val="175000"/>
                  <a:alpha val="40000"/>
                </a:srgbClr>
              </a:glow>
              <a:outerShdw blurRad="40000" dist="20000" dir="5400000" rotWithShape="0">
                <a:srgbClr val="000000">
                  <a:alpha val="38000"/>
                </a:srgbClr>
              </a:outerShdw>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defRPr/>
              </a:pPr>
              <a:endParaRPr lang="en-US" altLang="zh-CN"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r>
                <a:rPr lang="zh-CN" altLang="en-US" sz="1500" dirty="0">
                  <a:solidFill>
                    <a:srgbClr val="FF0000"/>
                  </a:solidFill>
                  <a:latin typeface="Arial" panose="020B0604020202020204" pitchFamily="34" charset="0"/>
                  <a:ea typeface="华文中宋" panose="02010600040101010101" pitchFamily="2" charset="-122"/>
                  <a:cs typeface="Arial" panose="020B0604020202020204" pitchFamily="34" charset="0"/>
                </a:rPr>
                <a:t>低价值密度，深度挖掘</a:t>
              </a:r>
              <a:r>
                <a:rPr lang="en-US" altLang="zh-CN" sz="1500" dirty="0">
                  <a:solidFill>
                    <a:srgbClr val="FF0000"/>
                  </a:solidFill>
                  <a:latin typeface="Arial" panose="020B0604020202020204" pitchFamily="34" charset="0"/>
                  <a:ea typeface="华文中宋" panose="02010600040101010101" pitchFamily="2" charset="-122"/>
                  <a:cs typeface="Arial" panose="020B0604020202020204" pitchFamily="34" charset="0"/>
                </a:rPr>
                <a:t>…</a:t>
              </a:r>
              <a:endParaRPr lang="en-US" altLang="zh-CN" sz="150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endParaRPr lang="zh-CN" alt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sp>
          <p:nvSpPr>
            <p:cNvPr id="13" name="矩形 12"/>
            <p:cNvSpPr/>
            <p:nvPr/>
          </p:nvSpPr>
          <p:spPr>
            <a:xfrm>
              <a:off x="3563888" y="5637308"/>
              <a:ext cx="5429288" cy="900000"/>
            </a:xfrm>
            <a:prstGeom prst="rect">
              <a:avLst/>
            </a:prstGeom>
            <a:gradFill rotWithShape="1">
              <a:gsLst>
                <a:gs pos="0">
                  <a:srgbClr val="4BACC6">
                    <a:tint val="50000"/>
                    <a:satMod val="300000"/>
                  </a:srgbClr>
                </a:gs>
                <a:gs pos="35000">
                  <a:srgbClr val="4BACC6">
                    <a:tint val="37000"/>
                    <a:satMod val="300000"/>
                  </a:srgbClr>
                </a:gs>
                <a:gs pos="100000">
                  <a:srgbClr val="4BACC6">
                    <a:tint val="15000"/>
                    <a:satMod val="350000"/>
                  </a:srgbClr>
                </a:gs>
              </a:gsLst>
              <a:lin ang="16200000" scaled="1"/>
            </a:gradFill>
            <a:ln w="9525" cap="flat" cmpd="sng" algn="ctr">
              <a:solidFill>
                <a:srgbClr val="4BACC6">
                  <a:shade val="95000"/>
                  <a:satMod val="105000"/>
                </a:srgbClr>
              </a:solidFill>
              <a:prstDash val="solid"/>
            </a:ln>
            <a:effectLst>
              <a:glow rad="228600">
                <a:srgbClr val="8064A2">
                  <a:satMod val="175000"/>
                  <a:alpha val="40000"/>
                </a:srgbClr>
              </a:glow>
              <a:outerShdw blurRad="40000" dist="20000" dir="5400000" rotWithShape="0">
                <a:srgbClr val="000000">
                  <a:alpha val="38000"/>
                </a:srgbClr>
              </a:outerShdw>
            </a:effectLst>
          </p:spPr>
          <p:txBody>
            <a:bodyPr anchor="ctr"/>
            <a:lstStyle>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defRPr/>
              </a:pPr>
              <a:endParaRPr lang="en-US" altLang="zh-CN"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r>
                <a:rPr lang="zh-CN" altLang="en-US" sz="1500" dirty="0">
                  <a:solidFill>
                    <a:srgbClr val="FF0000"/>
                  </a:solidFill>
                  <a:latin typeface="Arial" panose="020B0604020202020204" pitchFamily="34" charset="0"/>
                  <a:ea typeface="华文中宋" panose="02010600040101010101" pitchFamily="2" charset="-122"/>
                  <a:cs typeface="Arial" panose="020B0604020202020204" pitchFamily="34" charset="0"/>
                </a:rPr>
                <a:t>信息流，连续</a:t>
              </a:r>
              <a:r>
                <a:rPr lang="en-US" altLang="zh-CN" sz="1500" dirty="0">
                  <a:solidFill>
                    <a:srgbClr val="FF0000"/>
                  </a:solidFill>
                  <a:latin typeface="Arial" panose="020B0604020202020204" pitchFamily="34" charset="0"/>
                  <a:ea typeface="华文中宋" panose="02010600040101010101" pitchFamily="2" charset="-122"/>
                  <a:cs typeface="Arial" panose="020B0604020202020204" pitchFamily="34" charset="0"/>
                </a:rPr>
                <a:t>…</a:t>
              </a:r>
              <a:endParaRPr lang="en-US" altLang="zh-CN" sz="150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a:p>
              <a:pPr>
                <a:defRPr/>
              </a:pPr>
              <a:endParaRPr lang="zh-CN" altLang="en-US" sz="1350" dirty="0">
                <a:solidFill>
                  <a:sysClr val="windowText" lastClr="000000"/>
                </a:solidFill>
                <a:latin typeface="Arial" panose="020B0604020202020204" pitchFamily="34" charset="0"/>
                <a:ea typeface="华文中宋" panose="02010600040101010101" pitchFamily="2" charset="-122"/>
                <a:cs typeface="Arial" panose="020B0604020202020204" pitchFamily="34" charset="0"/>
              </a:endParaRPr>
            </a:p>
          </p:txBody>
        </p:sp>
      </p:grpSp>
      <p:pic>
        <p:nvPicPr>
          <p:cNvPr id="28676" name="Picture 9" descr="http://upload.newhua.com/2012/1015/1350266541444.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8966" y="1162888"/>
            <a:ext cx="1088847" cy="7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73739065"/>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0C5D4B9E-B1C4-4ED0-97B5-561E4922B37C}"/>
              </a:ext>
            </a:extLst>
          </p:cNvPr>
          <p:cNvSpPr txBox="1">
            <a:spLocks noChangeArrowheads="1"/>
          </p:cNvSpPr>
          <p:nvPr/>
        </p:nvSpPr>
        <p:spPr>
          <a:xfrm>
            <a:off x="633358" y="-9939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zh-CN" altLang="zh-CN" sz="3200" b="1" dirty="0">
              <a:solidFill>
                <a:srgbClr val="660066"/>
              </a:solidFill>
              <a:latin typeface="黑体" panose="02010609060101010101" pitchFamily="49" charset="-122"/>
              <a:ea typeface="黑体" panose="02010609060101010101" pitchFamily="49" charset="-122"/>
            </a:endParaRPr>
          </a:p>
        </p:txBody>
      </p:sp>
      <p:sp>
        <p:nvSpPr>
          <p:cNvPr id="3" name="Rectangle 2">
            <a:extLst>
              <a:ext uri="{FF2B5EF4-FFF2-40B4-BE49-F238E27FC236}">
                <a16:creationId xmlns:a16="http://schemas.microsoft.com/office/drawing/2014/main" id="{31BF6089-C6EC-47EB-A1AD-F26449236011}"/>
              </a:ext>
            </a:extLst>
          </p:cNvPr>
          <p:cNvSpPr txBox="1">
            <a:spLocks noChangeArrowheads="1"/>
          </p:cNvSpPr>
          <p:nvPr/>
        </p:nvSpPr>
        <p:spPr>
          <a:xfrm>
            <a:off x="615002" y="389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3200" b="1" dirty="0">
                <a:solidFill>
                  <a:srgbClr val="660066"/>
                </a:solidFill>
                <a:latin typeface="黑体" panose="02010609060101010101" pitchFamily="49" charset="-122"/>
                <a:ea typeface="黑体" panose="02010609060101010101" pitchFamily="49" charset="-122"/>
              </a:rPr>
              <a:t>1.4.2 </a:t>
            </a:r>
            <a:r>
              <a:rPr lang="zh-CN" altLang="en-US" sz="3200" b="1" dirty="0">
                <a:solidFill>
                  <a:srgbClr val="660066"/>
                </a:solidFill>
                <a:latin typeface="黑体" panose="02010609060101010101" pitchFamily="49" charset="-122"/>
                <a:ea typeface="黑体" panose="02010609060101010101" pitchFamily="49" charset="-122"/>
              </a:rPr>
              <a:t>新变革</a:t>
            </a:r>
            <a:endParaRPr lang="zh-CN" altLang="zh-CN" sz="3200" b="1" dirty="0">
              <a:solidFill>
                <a:srgbClr val="660066"/>
              </a:solidFill>
              <a:latin typeface="黑体" panose="02010609060101010101" pitchFamily="49" charset="-122"/>
              <a:ea typeface="黑体" panose="02010609060101010101" pitchFamily="49" charset="-122"/>
            </a:endParaRPr>
          </a:p>
        </p:txBody>
      </p:sp>
      <p:sp>
        <p:nvSpPr>
          <p:cNvPr id="4" name="文本框 3">
            <a:extLst>
              <a:ext uri="{FF2B5EF4-FFF2-40B4-BE49-F238E27FC236}">
                <a16:creationId xmlns:a16="http://schemas.microsoft.com/office/drawing/2014/main" id="{06352392-F0F0-419F-8D0E-61528859C390}"/>
              </a:ext>
            </a:extLst>
          </p:cNvPr>
          <p:cNvSpPr txBox="1"/>
          <p:nvPr/>
        </p:nvSpPr>
        <p:spPr>
          <a:xfrm>
            <a:off x="755576" y="1340768"/>
            <a:ext cx="5112568" cy="4401205"/>
          </a:xfrm>
          <a:prstGeom prst="rect">
            <a:avLst/>
          </a:prstGeom>
          <a:noFill/>
        </p:spPr>
        <p:txBody>
          <a:bodyPr wrap="square" rtlCol="0">
            <a:spAutoFit/>
          </a:bodyPr>
          <a:lstStyle/>
          <a:p>
            <a:pPr>
              <a:lnSpc>
                <a:spcPct val="200000"/>
              </a:lnSpc>
            </a:pPr>
            <a:r>
              <a:rPr lang="en-US" altLang="zh-CN" sz="2800" dirty="0">
                <a:latin typeface="微软雅黑" pitchFamily="34" charset="-122"/>
                <a:ea typeface="微软雅黑" pitchFamily="34" charset="-122"/>
              </a:rPr>
              <a:t>1.4.2.1 </a:t>
            </a:r>
            <a:r>
              <a:rPr lang="zh-CN" altLang="en-US" sz="2800" dirty="0">
                <a:latin typeface="微软雅黑" pitchFamily="34" charset="-122"/>
                <a:ea typeface="微软雅黑" pitchFamily="34" charset="-122"/>
              </a:rPr>
              <a:t>互联网</a:t>
            </a:r>
            <a:r>
              <a:rPr lang="en-US" altLang="zh-CN" sz="2800" dirty="0">
                <a:latin typeface="微软雅黑" pitchFamily="34" charset="-122"/>
                <a:ea typeface="微软雅黑" pitchFamily="34" charset="-122"/>
              </a:rPr>
              <a:t>+</a:t>
            </a:r>
          </a:p>
          <a:p>
            <a:pPr>
              <a:lnSpc>
                <a:spcPct val="200000"/>
              </a:lnSpc>
            </a:pPr>
            <a:r>
              <a:rPr lang="en-US" altLang="zh-CN" sz="2800" dirty="0">
                <a:latin typeface="微软雅黑" pitchFamily="34" charset="-122"/>
                <a:ea typeface="微软雅黑" pitchFamily="34" charset="-122"/>
              </a:rPr>
              <a:t>1.4.2.2 </a:t>
            </a:r>
            <a:r>
              <a:rPr lang="zh-CN" altLang="en-US" sz="2800" dirty="0">
                <a:latin typeface="微软雅黑" pitchFamily="34" charset="-122"/>
                <a:ea typeface="微软雅黑" pitchFamily="34" charset="-122"/>
              </a:rPr>
              <a:t>人工智能</a:t>
            </a:r>
            <a:endParaRPr lang="en-US" altLang="zh-CN" sz="2800" dirty="0">
              <a:latin typeface="微软雅黑" pitchFamily="34" charset="-122"/>
              <a:ea typeface="微软雅黑" pitchFamily="34" charset="-122"/>
            </a:endParaRPr>
          </a:p>
          <a:p>
            <a:pPr>
              <a:lnSpc>
                <a:spcPct val="200000"/>
              </a:lnSpc>
            </a:pPr>
            <a:r>
              <a:rPr lang="en-US" altLang="zh-CN" sz="2800" dirty="0">
                <a:latin typeface="微软雅黑" pitchFamily="34" charset="-122"/>
                <a:ea typeface="微软雅黑" pitchFamily="34" charset="-122"/>
              </a:rPr>
              <a:t>1.4.2.3 </a:t>
            </a:r>
            <a:r>
              <a:rPr lang="zh-CN" altLang="en-US" sz="2800" dirty="0">
                <a:latin typeface="微软雅黑" pitchFamily="34" charset="-122"/>
                <a:ea typeface="微软雅黑" pitchFamily="34" charset="-122"/>
              </a:rPr>
              <a:t>数据资产</a:t>
            </a:r>
            <a:endParaRPr lang="en-US" altLang="zh-CN" sz="2800" dirty="0">
              <a:latin typeface="微软雅黑" pitchFamily="34" charset="-122"/>
              <a:ea typeface="微软雅黑" pitchFamily="34" charset="-122"/>
            </a:endParaRPr>
          </a:p>
          <a:p>
            <a:pPr>
              <a:lnSpc>
                <a:spcPct val="200000"/>
              </a:lnSpc>
            </a:pPr>
            <a:r>
              <a:rPr lang="en-US" altLang="zh-CN" sz="2800" dirty="0">
                <a:latin typeface="微软雅黑" pitchFamily="34" charset="-122"/>
                <a:ea typeface="微软雅黑" pitchFamily="34" charset="-122"/>
              </a:rPr>
              <a:t>1.4.2.4 </a:t>
            </a:r>
            <a:r>
              <a:rPr lang="zh-CN" altLang="en-US" sz="2800" dirty="0">
                <a:latin typeface="微软雅黑" pitchFamily="34" charset="-122"/>
                <a:ea typeface="微软雅黑" pitchFamily="34" charset="-122"/>
              </a:rPr>
              <a:t>信息管理与服务</a:t>
            </a:r>
            <a:endParaRPr lang="en-US" altLang="zh-CN" sz="2800" dirty="0">
              <a:latin typeface="微软雅黑" pitchFamily="34" charset="-122"/>
              <a:ea typeface="微软雅黑" pitchFamily="34" charset="-122"/>
            </a:endParaRPr>
          </a:p>
          <a:p>
            <a:pPr>
              <a:lnSpc>
                <a:spcPct val="200000"/>
              </a:lnSpc>
            </a:pPr>
            <a:r>
              <a:rPr lang="en-US" altLang="zh-CN" sz="2800" dirty="0">
                <a:latin typeface="微软雅黑" pitchFamily="34" charset="-122"/>
                <a:ea typeface="微软雅黑" pitchFamily="34" charset="-122"/>
              </a:rPr>
              <a:t>1.4.2.5 </a:t>
            </a:r>
            <a:r>
              <a:rPr lang="zh-CN" altLang="en-US" sz="2800" dirty="0">
                <a:latin typeface="微软雅黑" pitchFamily="34" charset="-122"/>
                <a:ea typeface="微软雅黑" pitchFamily="34" charset="-122"/>
              </a:rPr>
              <a:t>大数据与社会治理</a:t>
            </a:r>
          </a:p>
        </p:txBody>
      </p:sp>
    </p:spTree>
    <p:extLst>
      <p:ext uri="{BB962C8B-B14F-4D97-AF65-F5344CB8AC3E}">
        <p14:creationId xmlns:p14="http://schemas.microsoft.com/office/powerpoint/2010/main" val="25000554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Rectangle 3">
            <a:extLst>
              <a:ext uri="{FF2B5EF4-FFF2-40B4-BE49-F238E27FC236}">
                <a16:creationId xmlns:a16="http://schemas.microsoft.com/office/drawing/2014/main" id="{C2B8CDF3-A871-4167-A9D4-7F5B97119FE0}"/>
              </a:ext>
            </a:extLst>
          </p:cNvPr>
          <p:cNvSpPr>
            <a:spLocks noGrp="1" noChangeArrowheads="1"/>
          </p:cNvSpPr>
          <p:nvPr>
            <p:ph type="body" idx="1"/>
          </p:nvPr>
        </p:nvSpPr>
        <p:spPr/>
        <p:txBody>
          <a:bodyPr/>
          <a:lstStyle/>
          <a:p>
            <a:pPr algn="just">
              <a:lnSpc>
                <a:spcPct val="130000"/>
              </a:lnSpc>
            </a:pPr>
            <a:r>
              <a:rPr lang="zh-CN" altLang="en-US" sz="2400" dirty="0">
                <a:latin typeface="华文中宋" panose="02010600040101010101" pitchFamily="2" charset="-122"/>
                <a:ea typeface="华文中宋" panose="02010600040101010101" pitchFamily="2" charset="-122"/>
              </a:rPr>
              <a:t>作为科学术语最早出现在哈特莱（R.V.Hartley）于1928年撰写的《信息传输》一文中。</a:t>
            </a:r>
          </a:p>
          <a:p>
            <a:pPr lvl="1" algn="just">
              <a:lnSpc>
                <a:spcPct val="130000"/>
              </a:lnSpc>
            </a:pPr>
            <a:r>
              <a:rPr lang="en-US" altLang="zh-CN" sz="2400" dirty="0">
                <a:latin typeface="华文中宋" panose="02010600040101010101" pitchFamily="2" charset="-122"/>
                <a:ea typeface="华文中宋" panose="02010600040101010101" pitchFamily="2" charset="-122"/>
                <a:sym typeface="Arial" panose="020B0604020202020204" pitchFamily="34" charset="0"/>
              </a:rPr>
              <a:t>1928</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年</a:t>
            </a:r>
            <a:r>
              <a:rPr lang="zh-CN" altLang="en-US" sz="2400" dirty="0">
                <a:solidFill>
                  <a:srgbClr val="FB385C"/>
                </a:solidFill>
                <a:latin typeface="华文中宋" panose="02010600040101010101" pitchFamily="2" charset="-122"/>
                <a:ea typeface="华文中宋" panose="02010600040101010101" pitchFamily="2" charset="-122"/>
                <a:sym typeface="Arial" panose="020B0604020202020204" pitchFamily="34" charset="0"/>
              </a:rPr>
              <a:t>哈特莱</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在</a:t>
            </a:r>
            <a:r>
              <a:rPr lang="en-US" altLang="zh-CN" sz="2400" dirty="0">
                <a:latin typeface="华文中宋" panose="02010600040101010101" pitchFamily="2" charset="-122"/>
                <a:ea typeface="华文中宋" panose="02010600040101010101" pitchFamily="2" charset="-122"/>
                <a:sym typeface="Arial" panose="020B0604020202020204" pitchFamily="34" charset="0"/>
              </a:rPr>
              <a:t>《</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贝尔系统电话</a:t>
            </a:r>
            <a:r>
              <a:rPr lang="en-US" altLang="zh-CN" sz="2400" dirty="0">
                <a:latin typeface="华文中宋" panose="02010600040101010101" pitchFamily="2" charset="-122"/>
                <a:ea typeface="华文中宋" panose="02010600040101010101" pitchFamily="2" charset="-122"/>
                <a:sym typeface="Arial" panose="020B0604020202020204" pitchFamily="34" charset="0"/>
              </a:rPr>
              <a:t>》</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杂志上发表</a:t>
            </a:r>
            <a:r>
              <a:rPr lang="en-US" altLang="zh-CN" sz="2400" dirty="0">
                <a:latin typeface="华文中宋" panose="02010600040101010101" pitchFamily="2" charset="-122"/>
                <a:ea typeface="华文中宋" panose="02010600040101010101" pitchFamily="2" charset="-122"/>
                <a:sym typeface="Arial" panose="020B0604020202020204" pitchFamily="34" charset="0"/>
              </a:rPr>
              <a:t>《</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信息传输</a:t>
            </a:r>
            <a:r>
              <a:rPr lang="en-US" altLang="zh-CN" sz="2400" dirty="0">
                <a:latin typeface="华文中宋" panose="02010600040101010101" pitchFamily="2" charset="-122"/>
                <a:ea typeface="华文中宋" panose="02010600040101010101" pitchFamily="2" charset="-122"/>
                <a:sym typeface="Arial" panose="020B0604020202020204" pitchFamily="34" charset="0"/>
              </a:rPr>
              <a:t>》</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的论文，将</a:t>
            </a:r>
            <a:r>
              <a:rPr lang="zh-CN" altLang="en-US" sz="2400" u="sng" dirty="0">
                <a:solidFill>
                  <a:srgbClr val="FB385C"/>
                </a:solidFill>
                <a:latin typeface="华文中宋" panose="02010600040101010101" pitchFamily="2" charset="-122"/>
                <a:ea typeface="华文中宋" panose="02010600040101010101" pitchFamily="2" charset="-122"/>
                <a:sym typeface="Arial" panose="020B0604020202020204" pitchFamily="34" charset="0"/>
              </a:rPr>
              <a:t>信息理解为选择通信符号的方式</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，并用选择的自由度来计量这种信息的大小。</a:t>
            </a:r>
          </a:p>
          <a:p>
            <a:pPr lvl="1" algn="just">
              <a:lnSpc>
                <a:spcPct val="130000"/>
              </a:lnSpc>
            </a:pPr>
            <a:r>
              <a:rPr lang="en-US" altLang="zh-CN" sz="2400" dirty="0">
                <a:latin typeface="华文中宋" panose="02010600040101010101" pitchFamily="2" charset="-122"/>
                <a:ea typeface="华文中宋" panose="02010600040101010101" pitchFamily="2" charset="-122"/>
                <a:sym typeface="Arial" panose="020B0604020202020204" pitchFamily="34" charset="0"/>
              </a:rPr>
              <a:t>1948</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年，通信专家</a:t>
            </a:r>
            <a:r>
              <a:rPr lang="zh-CN" altLang="en-US" sz="2400" dirty="0">
                <a:solidFill>
                  <a:srgbClr val="FB385C"/>
                </a:solidFill>
                <a:latin typeface="华文中宋" panose="02010600040101010101" pitchFamily="2" charset="-122"/>
                <a:ea typeface="华文中宋" panose="02010600040101010101" pitchFamily="2" charset="-122"/>
                <a:sym typeface="Arial" panose="020B0604020202020204" pitchFamily="34" charset="0"/>
              </a:rPr>
              <a:t>申农</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在</a:t>
            </a:r>
            <a:r>
              <a:rPr lang="en-US" altLang="zh-CN" sz="2400" dirty="0">
                <a:latin typeface="华文中宋" panose="02010600040101010101" pitchFamily="2" charset="-122"/>
                <a:ea typeface="华文中宋" panose="02010600040101010101" pitchFamily="2" charset="-122"/>
                <a:sym typeface="Arial" panose="020B0604020202020204" pitchFamily="34" charset="0"/>
              </a:rPr>
              <a:t>《</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贝尔系统电话</a:t>
            </a:r>
            <a:r>
              <a:rPr lang="en-US" altLang="zh-CN" sz="2400" dirty="0">
                <a:latin typeface="华文中宋" panose="02010600040101010101" pitchFamily="2" charset="-122"/>
                <a:ea typeface="华文中宋" panose="02010600040101010101" pitchFamily="2" charset="-122"/>
                <a:sym typeface="Arial" panose="020B0604020202020204" pitchFamily="34" charset="0"/>
              </a:rPr>
              <a:t>》</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上发表了</a:t>
            </a:r>
            <a:r>
              <a:rPr lang="en-US" altLang="zh-CN" sz="2400" dirty="0">
                <a:latin typeface="华文中宋" panose="02010600040101010101" pitchFamily="2" charset="-122"/>
                <a:ea typeface="华文中宋" panose="02010600040101010101" pitchFamily="2" charset="-122"/>
                <a:sym typeface="Arial" panose="020B0604020202020204" pitchFamily="34" charset="0"/>
              </a:rPr>
              <a:t>《</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通信的数学理论</a:t>
            </a:r>
            <a:r>
              <a:rPr lang="en-US" altLang="zh-CN" sz="2400" dirty="0">
                <a:latin typeface="华文中宋" panose="02010600040101010101" pitchFamily="2" charset="-122"/>
                <a:ea typeface="华文中宋" panose="02010600040101010101" pitchFamily="2" charset="-122"/>
                <a:sym typeface="Arial" panose="020B0604020202020204" pitchFamily="34" charset="0"/>
              </a:rPr>
              <a:t>》</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将信息定义为随机不确定性的减少，即</a:t>
            </a:r>
            <a:r>
              <a:rPr lang="zh-CN" altLang="en-US" sz="2400" u="sng" dirty="0">
                <a:solidFill>
                  <a:srgbClr val="FB385C"/>
                </a:solidFill>
                <a:latin typeface="华文中宋" panose="02010600040101010101" pitchFamily="2" charset="-122"/>
                <a:ea typeface="华文中宋" panose="02010600040101010101" pitchFamily="2" charset="-122"/>
                <a:sym typeface="Arial" panose="020B0604020202020204" pitchFamily="34" charset="0"/>
              </a:rPr>
              <a:t>信息是用来减少随机不确定性的东西，即负熵</a:t>
            </a:r>
            <a:r>
              <a:rPr lang="zh-CN" altLang="en-US" sz="2400" dirty="0">
                <a:latin typeface="华文中宋" panose="02010600040101010101" pitchFamily="2" charset="-122"/>
                <a:ea typeface="华文中宋" panose="02010600040101010101" pitchFamily="2" charset="-122"/>
                <a:sym typeface="Arial" panose="020B0604020202020204" pitchFamily="34" charset="0"/>
              </a:rPr>
              <a:t>。</a:t>
            </a:r>
          </a:p>
          <a:p>
            <a:pPr lvl="2" algn="just">
              <a:lnSpc>
                <a:spcPct val="130000"/>
              </a:lnSpc>
            </a:pPr>
            <a:endParaRPr lang="zh-CN" altLang="en-US" dirty="0">
              <a:latin typeface="华文中宋" panose="02010600040101010101" pitchFamily="2" charset="-122"/>
              <a:ea typeface="华文中宋" panose="02010600040101010101" pitchFamily="2" charset="-122"/>
              <a:sym typeface="Arial" panose="020B0604020202020204" pitchFamily="34" charset="0"/>
            </a:endParaRPr>
          </a:p>
        </p:txBody>
      </p:sp>
      <p:sp>
        <p:nvSpPr>
          <p:cNvPr id="6" name="Rectangle 2">
            <a:extLst>
              <a:ext uri="{FF2B5EF4-FFF2-40B4-BE49-F238E27FC236}">
                <a16:creationId xmlns:a16="http://schemas.microsoft.com/office/drawing/2014/main" id="{CC1753C9-857D-463E-A36B-7AB72ABB6C4F}"/>
              </a:ext>
            </a:extLst>
          </p:cNvPr>
          <p:cNvSpPr txBox="1">
            <a:spLocks noChangeArrowheads="1"/>
          </p:cNvSpPr>
          <p:nvPr/>
        </p:nvSpPr>
        <p:spPr>
          <a:xfrm>
            <a:off x="457200" y="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600" b="1" dirty="0">
                <a:solidFill>
                  <a:srgbClr val="660066"/>
                </a:solidFill>
                <a:latin typeface="黑体" panose="02010609060101010101" pitchFamily="49" charset="-122"/>
                <a:ea typeface="黑体" panose="02010609060101010101" pitchFamily="49" charset="-122"/>
              </a:rPr>
              <a:t>什么是信息？</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TextBox 6">
            <a:extLst>
              <a:ext uri="{FF2B5EF4-FFF2-40B4-BE49-F238E27FC236}">
                <a16:creationId xmlns:a16="http://schemas.microsoft.com/office/drawing/2014/main" id="{67D86243-8810-4926-86BF-5EB217CD35D7}"/>
              </a:ext>
            </a:extLst>
          </p:cNvPr>
          <p:cNvSpPr txBox="1">
            <a:spLocks noChangeArrowheads="1"/>
          </p:cNvSpPr>
          <p:nvPr/>
        </p:nvSpPr>
        <p:spPr bwMode="auto">
          <a:xfrm>
            <a:off x="250825" y="1355725"/>
            <a:ext cx="7850188" cy="14542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en-US" altLang="zh-CN" sz="3200" b="1" dirty="0">
                <a:solidFill>
                  <a:srgbClr val="660066"/>
                </a:solidFill>
                <a:latin typeface="黑体" panose="02010609060101010101" pitchFamily="49" charset="-122"/>
                <a:ea typeface="黑体" panose="02010609060101010101" pitchFamily="49" charset="-122"/>
                <a:cs typeface="+mj-cs"/>
              </a:rPr>
              <a:t>1.4.3 </a:t>
            </a:r>
            <a:r>
              <a:rPr lang="zh-CN" altLang="en-US" sz="3200" b="1" dirty="0">
                <a:solidFill>
                  <a:srgbClr val="660066"/>
                </a:solidFill>
                <a:latin typeface="黑体" panose="02010609060101010101" pitchFamily="49" charset="-122"/>
                <a:ea typeface="黑体" panose="02010609060101010101" pitchFamily="49" charset="-122"/>
                <a:cs typeface="+mj-cs"/>
              </a:rPr>
              <a:t>数据资产管理</a:t>
            </a:r>
            <a:endParaRPr lang="en-US" altLang="zh-CN" sz="3200" b="1" dirty="0">
              <a:solidFill>
                <a:srgbClr val="660066"/>
              </a:solidFill>
              <a:latin typeface="黑体" panose="02010609060101010101" pitchFamily="49" charset="-122"/>
              <a:ea typeface="黑体" panose="02010609060101010101" pitchFamily="49" charset="-122"/>
              <a:cs typeface="+mj-cs"/>
            </a:endParaRPr>
          </a:p>
          <a:p>
            <a:pPr>
              <a:lnSpc>
                <a:spcPct val="150000"/>
              </a:lnSpc>
            </a:pPr>
            <a:r>
              <a:rPr lang="en-US" altLang="zh-CN" sz="3200" dirty="0">
                <a:latin typeface="仿宋" panose="02010609060101010101" pitchFamily="49" charset="-122"/>
                <a:ea typeface="仿宋" panose="02010609060101010101" pitchFamily="49" charset="-122"/>
              </a:rPr>
              <a:t>           </a:t>
            </a:r>
            <a:r>
              <a:rPr lang="zh-CN" altLang="zh-CN" sz="2400" dirty="0">
                <a:latin typeface="楷体" panose="02010609060101010101" pitchFamily="49" charset="-122"/>
                <a:ea typeface="楷体" panose="02010609060101010101" pitchFamily="49" charset="-122"/>
              </a:rPr>
              <a:t>——</a:t>
            </a:r>
            <a:r>
              <a:rPr lang="zh-CN" altLang="en-US" sz="2400" b="1" dirty="0">
                <a:latin typeface="楷体" panose="02010609060101010101" pitchFamily="49" charset="-122"/>
                <a:ea typeface="楷体" panose="02010609060101010101" pitchFamily="49" charset="-122"/>
              </a:rPr>
              <a:t>理念、愿景与导向</a:t>
            </a:r>
            <a:endParaRPr lang="zh-CN" altLang="zh-CN" sz="2400" b="1" dirty="0">
              <a:latin typeface="楷体" panose="02010609060101010101" pitchFamily="49" charset="-122"/>
              <a:ea typeface="楷体" panose="02010609060101010101" pitchFamily="49" charset="-122"/>
            </a:endParaRPr>
          </a:p>
        </p:txBody>
      </p:sp>
      <p:cxnSp>
        <p:nvCxnSpPr>
          <p:cNvPr id="7" name="直接连接符 6">
            <a:extLst>
              <a:ext uri="{FF2B5EF4-FFF2-40B4-BE49-F238E27FC236}">
                <a16:creationId xmlns:a16="http://schemas.microsoft.com/office/drawing/2014/main" id="{83E0DF24-C839-493A-B694-EA055F5F75E8}"/>
              </a:ext>
            </a:extLst>
          </p:cNvPr>
          <p:cNvCxnSpPr/>
          <p:nvPr/>
        </p:nvCxnSpPr>
        <p:spPr>
          <a:xfrm>
            <a:off x="328613" y="2205038"/>
            <a:ext cx="698023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12">
            <a:extLst>
              <a:ext uri="{FF2B5EF4-FFF2-40B4-BE49-F238E27FC236}">
                <a16:creationId xmlns:a16="http://schemas.microsoft.com/office/drawing/2014/main" id="{DB31AD62-5613-49DF-9104-A2C42F2268BC}"/>
              </a:ext>
            </a:extLst>
          </p:cNvPr>
          <p:cNvPicPr>
            <a:picLocks noChangeAspect="1" noChangeArrowheads="1"/>
          </p:cNvPicPr>
          <p:nvPr/>
        </p:nvPicPr>
        <p:blipFill>
          <a:blip r:embed="rId2"/>
          <a:srcRect/>
          <a:stretch>
            <a:fillRect/>
          </a:stretch>
        </p:blipFill>
        <p:spPr bwMode="auto">
          <a:xfrm>
            <a:off x="4067967" y="3284992"/>
            <a:ext cx="4828451" cy="2808385"/>
          </a:xfrm>
          <a:prstGeom prst="rect">
            <a:avLst/>
          </a:prstGeom>
          <a:ln>
            <a:noFill/>
          </a:ln>
          <a:effectLst>
            <a:softEdge rad="112500"/>
          </a:effectLst>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80" name="文本框 3">
            <a:extLst>
              <a:ext uri="{FF2B5EF4-FFF2-40B4-BE49-F238E27FC236}">
                <a16:creationId xmlns:a16="http://schemas.microsoft.com/office/drawing/2014/main" id="{74AAAA85-ACDB-47EB-B069-C6DF54A8258E}"/>
              </a:ext>
            </a:extLst>
          </p:cNvPr>
          <p:cNvSpPr txBox="1">
            <a:spLocks noChangeArrowheads="1"/>
          </p:cNvSpPr>
          <p:nvPr/>
        </p:nvSpPr>
        <p:spPr bwMode="auto">
          <a:xfrm>
            <a:off x="142875" y="1214438"/>
            <a:ext cx="78581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400" b="1"/>
              <a:t>改变了信息生产与传播方式</a:t>
            </a:r>
            <a:endParaRPr lang="zh-CN" altLang="zh-CN" sz="2400" b="1"/>
          </a:p>
        </p:txBody>
      </p:sp>
      <p:sp>
        <p:nvSpPr>
          <p:cNvPr id="5" name="Rectangle 2">
            <a:extLst>
              <a:ext uri="{FF2B5EF4-FFF2-40B4-BE49-F238E27FC236}">
                <a16:creationId xmlns:a16="http://schemas.microsoft.com/office/drawing/2014/main" id="{95F5D41F-F545-48EC-A936-002393C424CA}"/>
              </a:ext>
            </a:extLst>
          </p:cNvPr>
          <p:cNvSpPr txBox="1">
            <a:spLocks noChangeArrowheads="1"/>
          </p:cNvSpPr>
          <p:nvPr/>
        </p:nvSpPr>
        <p:spPr>
          <a:xfrm>
            <a:off x="285720" y="357166"/>
            <a:ext cx="5616575" cy="576262"/>
          </a:xfrm>
          <a:prstGeom prst="rect">
            <a:avLst/>
          </a:prstGeom>
        </p:spPr>
        <p:txBody>
          <a:bodyPr/>
          <a:lstStyle/>
          <a:p>
            <a:pPr eaLnBrk="1" hangingPunct="1">
              <a:defRPr/>
            </a:pPr>
            <a:r>
              <a:rPr lang="zh-CN" altLang="en-US" sz="3200" b="1" dirty="0">
                <a:solidFill>
                  <a:srgbClr val="660066"/>
                </a:solidFill>
                <a:latin typeface="黑体" panose="02010609060101010101" pitchFamily="49" charset="-122"/>
                <a:ea typeface="黑体" panose="02010609060101010101" pitchFamily="49" charset="-122"/>
                <a:cs typeface="+mj-cs"/>
              </a:rPr>
              <a:t>技术发展带来的改变</a:t>
            </a:r>
            <a:endParaRPr lang="zh-CN" altLang="zh-CN" sz="3200" b="1" dirty="0">
              <a:solidFill>
                <a:srgbClr val="660066"/>
              </a:solidFill>
              <a:latin typeface="黑体" panose="02010609060101010101" pitchFamily="49" charset="-122"/>
              <a:ea typeface="黑体" panose="02010609060101010101" pitchFamily="49" charset="-122"/>
              <a:cs typeface="+mj-cs"/>
            </a:endParaRPr>
          </a:p>
        </p:txBody>
      </p:sp>
      <p:pic>
        <p:nvPicPr>
          <p:cNvPr id="126982" name="Picture 2">
            <a:extLst>
              <a:ext uri="{FF2B5EF4-FFF2-40B4-BE49-F238E27FC236}">
                <a16:creationId xmlns:a16="http://schemas.microsoft.com/office/drawing/2014/main" id="{9BEC9A3A-615A-4DEE-B184-52817C2679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4937" y="4099212"/>
            <a:ext cx="2786063" cy="2003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内容占位符 2">
            <a:extLst>
              <a:ext uri="{FF2B5EF4-FFF2-40B4-BE49-F238E27FC236}">
                <a16:creationId xmlns:a16="http://schemas.microsoft.com/office/drawing/2014/main" id="{F4DE878B-3D53-4F25-A6DA-D0E7E561E6BB}"/>
              </a:ext>
            </a:extLst>
          </p:cNvPr>
          <p:cNvSpPr txBox="1">
            <a:spLocks/>
          </p:cNvSpPr>
          <p:nvPr/>
        </p:nvSpPr>
        <p:spPr>
          <a:xfrm>
            <a:off x="285750" y="1893888"/>
            <a:ext cx="7358063" cy="4392612"/>
          </a:xfrm>
          <a:prstGeom prst="rect">
            <a:avLst/>
          </a:prstGeom>
        </p:spPr>
        <p:txBody>
          <a:bodyPr/>
          <a:lstStyle/>
          <a:p>
            <a:pPr marL="447675" indent="-447675" eaLnBrk="1" hangingPunct="1">
              <a:lnSpc>
                <a:spcPct val="150000"/>
              </a:lnSpc>
              <a:spcBef>
                <a:spcPct val="20000"/>
              </a:spcBef>
              <a:buClr>
                <a:schemeClr val="accent1"/>
              </a:buClr>
              <a:buSzPct val="70000"/>
              <a:buFont typeface="Wingdings" panose="05000000000000000000" pitchFamily="2" charset="2"/>
              <a:buChar char="n"/>
              <a:defRPr/>
            </a:pPr>
            <a:r>
              <a:rPr lang="zh-CN" altLang="en-US" sz="2000" b="1" dirty="0"/>
              <a:t>社交媒体用户的增长非常显著。</a:t>
            </a:r>
            <a:endParaRPr lang="en-US" altLang="zh-CN" sz="2000" b="1" dirty="0"/>
          </a:p>
          <a:p>
            <a:pPr marL="447675" indent="-447675" eaLnBrk="1" hangingPunct="1">
              <a:lnSpc>
                <a:spcPct val="150000"/>
              </a:lnSpc>
              <a:spcBef>
                <a:spcPct val="20000"/>
              </a:spcBef>
              <a:buClr>
                <a:schemeClr val="accent1"/>
              </a:buClr>
              <a:buSzPct val="70000"/>
              <a:buFont typeface="Wingdings" panose="05000000000000000000" pitchFamily="2" charset="2"/>
              <a:buChar char="n"/>
              <a:defRPr/>
            </a:pPr>
            <a:r>
              <a:rPr lang="zh-CN" altLang="en-US" sz="2000" b="1" dirty="0"/>
              <a:t>全球超过 </a:t>
            </a:r>
            <a:r>
              <a:rPr lang="en-US" altLang="zh-CN" sz="2000" b="1" dirty="0"/>
              <a:t>25 </a:t>
            </a:r>
            <a:r>
              <a:rPr lang="zh-CN" altLang="en-US" sz="2000" b="1" dirty="0"/>
              <a:t>亿人拥有自己的社交媒体账号，</a:t>
            </a:r>
            <a:endParaRPr lang="en-US" altLang="zh-CN" sz="2000" b="1" dirty="0"/>
          </a:p>
          <a:p>
            <a:pPr marL="447675" indent="-447675" eaLnBrk="1" hangingPunct="1">
              <a:lnSpc>
                <a:spcPct val="150000"/>
              </a:lnSpc>
              <a:spcBef>
                <a:spcPct val="20000"/>
              </a:spcBef>
              <a:buClr>
                <a:schemeClr val="accent1"/>
              </a:buClr>
              <a:buSzPct val="70000"/>
              <a:defRPr/>
            </a:pPr>
            <a:r>
              <a:rPr lang="zh-CN" altLang="en-US" sz="2000" b="1" dirty="0"/>
              <a:t>      其中有 </a:t>
            </a:r>
            <a:r>
              <a:rPr lang="en-US" altLang="zh-CN" sz="2000" b="1" dirty="0"/>
              <a:t>18 </a:t>
            </a:r>
            <a:r>
              <a:rPr lang="zh-CN" altLang="en-US" sz="2000" b="1" dirty="0"/>
              <a:t>亿是活跃用户，移动互联网社交</a:t>
            </a:r>
            <a:endParaRPr lang="en-US" altLang="zh-CN" sz="2000" b="1" dirty="0"/>
          </a:p>
          <a:p>
            <a:pPr marL="447675" indent="-447675" eaLnBrk="1" hangingPunct="1">
              <a:lnSpc>
                <a:spcPct val="150000"/>
              </a:lnSpc>
              <a:spcBef>
                <a:spcPct val="20000"/>
              </a:spcBef>
              <a:buClr>
                <a:schemeClr val="accent1"/>
              </a:buClr>
              <a:buSzPct val="70000"/>
              <a:defRPr/>
            </a:pPr>
            <a:r>
              <a:rPr lang="zh-CN" altLang="en-US" sz="2000" b="1" dirty="0"/>
              <a:t>      媒体用户达到</a:t>
            </a:r>
            <a:r>
              <a:rPr lang="en-US" altLang="zh-CN" sz="2000" b="1" dirty="0"/>
              <a:t>16 </a:t>
            </a:r>
            <a:r>
              <a:rPr lang="zh-CN" altLang="en-US" sz="2000" b="1" dirty="0"/>
              <a:t>亿。</a:t>
            </a:r>
            <a:endParaRPr lang="zh-CN" altLang="zh-CN" sz="2000" b="1" dirty="0">
              <a:latin typeface="+mn-lt"/>
              <a:ea typeface="+mn-ea"/>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4" name="文本框 3">
            <a:extLst>
              <a:ext uri="{FF2B5EF4-FFF2-40B4-BE49-F238E27FC236}">
                <a16:creationId xmlns:a16="http://schemas.microsoft.com/office/drawing/2014/main" id="{06E41A50-1EC8-4B18-AEE0-A6D2A126CF65}"/>
              </a:ext>
            </a:extLst>
          </p:cNvPr>
          <p:cNvSpPr txBox="1">
            <a:spLocks noChangeArrowheads="1"/>
          </p:cNvSpPr>
          <p:nvPr/>
        </p:nvSpPr>
        <p:spPr bwMode="auto">
          <a:xfrm>
            <a:off x="142875" y="1214438"/>
            <a:ext cx="78581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400" b="1"/>
              <a:t>赋予了草根更多的话语权</a:t>
            </a:r>
            <a:endParaRPr lang="zh-CN" altLang="zh-CN" sz="2400" b="1"/>
          </a:p>
        </p:txBody>
      </p:sp>
      <p:sp>
        <p:nvSpPr>
          <p:cNvPr id="8" name="内容占位符 2">
            <a:extLst>
              <a:ext uri="{FF2B5EF4-FFF2-40B4-BE49-F238E27FC236}">
                <a16:creationId xmlns:a16="http://schemas.microsoft.com/office/drawing/2014/main" id="{219E2AAD-4796-450B-BB51-DE97259AF970}"/>
              </a:ext>
            </a:extLst>
          </p:cNvPr>
          <p:cNvSpPr txBox="1">
            <a:spLocks/>
          </p:cNvSpPr>
          <p:nvPr/>
        </p:nvSpPr>
        <p:spPr>
          <a:xfrm>
            <a:off x="285750" y="1893888"/>
            <a:ext cx="7358063" cy="4392612"/>
          </a:xfrm>
          <a:prstGeom prst="rect">
            <a:avLst/>
          </a:prstGeom>
        </p:spPr>
        <p:txBody>
          <a:bodyPr/>
          <a:lstStyle/>
          <a:p>
            <a:pPr marL="447675" indent="-447675" eaLnBrk="1" hangingPunct="1">
              <a:lnSpc>
                <a:spcPct val="150000"/>
              </a:lnSpc>
              <a:spcBef>
                <a:spcPct val="20000"/>
              </a:spcBef>
              <a:buClr>
                <a:schemeClr val="accent1"/>
              </a:buClr>
              <a:buSzPct val="70000"/>
              <a:buFont typeface="Wingdings" panose="05000000000000000000" pitchFamily="2" charset="2"/>
              <a:buChar char="n"/>
              <a:defRPr/>
            </a:pPr>
            <a:r>
              <a:rPr lang="en-US" altLang="zh-CN" sz="2000" b="1" dirty="0"/>
              <a:t>2016</a:t>
            </a:r>
            <a:r>
              <a:rPr lang="zh-CN" altLang="en-US" sz="2000" b="1" dirty="0"/>
              <a:t>年</a:t>
            </a:r>
            <a:r>
              <a:rPr lang="en-US" altLang="zh-CN" sz="2000" b="1" dirty="0"/>
              <a:t>3</a:t>
            </a:r>
            <a:r>
              <a:rPr lang="zh-CN" altLang="en-US" sz="2000" b="1" dirty="0"/>
              <a:t>月，视频自媒体“</a:t>
            </a:r>
            <a:r>
              <a:rPr lang="en-US" altLang="zh-CN" sz="2000" b="1" dirty="0" err="1"/>
              <a:t>Papi</a:t>
            </a:r>
            <a:r>
              <a:rPr lang="zh-CN" altLang="en-US" sz="2000" b="1" dirty="0"/>
              <a:t>酱”获</a:t>
            </a:r>
            <a:r>
              <a:rPr lang="en-US" altLang="zh-CN" sz="2000" b="1" dirty="0"/>
              <a:t>1200</a:t>
            </a:r>
            <a:r>
              <a:rPr lang="zh-CN" altLang="en-US" sz="2000" b="1" dirty="0"/>
              <a:t>万元融资、估值</a:t>
            </a:r>
            <a:r>
              <a:rPr lang="en-US" altLang="zh-CN" sz="2000" b="1" dirty="0"/>
              <a:t>3</a:t>
            </a:r>
            <a:r>
              <a:rPr lang="zh-CN" altLang="en-US" sz="2000" b="1" dirty="0"/>
              <a:t>亿的消息引发业界热议。这究竟是一场单纯的新媒体营销事件？还是一种新商业逻辑的实验成功？</a:t>
            </a:r>
            <a:endParaRPr lang="en-US" altLang="zh-CN" sz="2000" b="1" dirty="0"/>
          </a:p>
          <a:p>
            <a:pPr marL="447675" indent="-447675" eaLnBrk="1" hangingPunct="1">
              <a:lnSpc>
                <a:spcPct val="150000"/>
              </a:lnSpc>
              <a:spcBef>
                <a:spcPct val="20000"/>
              </a:spcBef>
              <a:buClr>
                <a:schemeClr val="accent1"/>
              </a:buClr>
              <a:buSzPct val="70000"/>
              <a:buFont typeface="Wingdings" panose="05000000000000000000" pitchFamily="2" charset="2"/>
              <a:buChar char="n"/>
              <a:defRPr/>
            </a:pPr>
            <a:r>
              <a:rPr lang="zh-CN" altLang="en-US" sz="2000" b="1" dirty="0"/>
              <a:t>新事物的生长必须有规矩可循，才能</a:t>
            </a:r>
            <a:endParaRPr lang="en-US" altLang="zh-CN" sz="2000" b="1" dirty="0"/>
          </a:p>
          <a:p>
            <a:pPr marL="447675" indent="-447675" eaLnBrk="1" hangingPunct="1">
              <a:lnSpc>
                <a:spcPct val="150000"/>
              </a:lnSpc>
              <a:spcBef>
                <a:spcPct val="20000"/>
              </a:spcBef>
              <a:buClr>
                <a:schemeClr val="accent1"/>
              </a:buClr>
              <a:buSzPct val="70000"/>
              <a:defRPr/>
            </a:pPr>
            <a:r>
              <a:rPr lang="en-US" altLang="zh-CN" sz="2000" b="1" dirty="0"/>
              <a:t>      </a:t>
            </a:r>
            <a:r>
              <a:rPr lang="zh-CN" altLang="en-US" sz="2000" b="1" dirty="0"/>
              <a:t>建立大规模的协作，新媒体广告投放乱</a:t>
            </a:r>
            <a:endParaRPr lang="en-US" altLang="zh-CN" sz="2000" b="1" dirty="0"/>
          </a:p>
          <a:p>
            <a:pPr marL="447675" indent="-447675" eaLnBrk="1" hangingPunct="1">
              <a:lnSpc>
                <a:spcPct val="150000"/>
              </a:lnSpc>
              <a:spcBef>
                <a:spcPct val="20000"/>
              </a:spcBef>
              <a:buClr>
                <a:schemeClr val="accent1"/>
              </a:buClr>
              <a:buSzPct val="70000"/>
              <a:defRPr/>
            </a:pPr>
            <a:r>
              <a:rPr lang="en-US" altLang="zh-CN" sz="2000" b="1" dirty="0"/>
              <a:t>      </a:t>
            </a:r>
            <a:r>
              <a:rPr lang="zh-CN" altLang="en-US" sz="2000" b="1" dirty="0"/>
              <a:t>局已久。更明确的规则、超严谨的程序、</a:t>
            </a:r>
            <a:endParaRPr lang="en-US" altLang="zh-CN" sz="2000" b="1" dirty="0"/>
          </a:p>
          <a:p>
            <a:pPr marL="447675" indent="-447675" eaLnBrk="1" hangingPunct="1">
              <a:lnSpc>
                <a:spcPct val="150000"/>
              </a:lnSpc>
              <a:spcBef>
                <a:spcPct val="20000"/>
              </a:spcBef>
              <a:buClr>
                <a:schemeClr val="accent1"/>
              </a:buClr>
              <a:buSzPct val="70000"/>
              <a:defRPr/>
            </a:pPr>
            <a:r>
              <a:rPr lang="en-US" altLang="zh-CN" sz="2000" b="1" dirty="0"/>
              <a:t>      </a:t>
            </a:r>
            <a:r>
              <a:rPr lang="zh-CN" altLang="en-US" sz="2000" b="1" dirty="0"/>
              <a:t>可预期的价值，永远是市场演化的方向。</a:t>
            </a:r>
            <a:endParaRPr lang="zh-CN" altLang="zh-CN" sz="2000" b="1" dirty="0">
              <a:latin typeface="+mn-lt"/>
              <a:ea typeface="+mn-ea"/>
            </a:endParaRPr>
          </a:p>
        </p:txBody>
      </p:sp>
      <p:pic>
        <p:nvPicPr>
          <p:cNvPr id="128007" name="Picture 3">
            <a:extLst>
              <a:ext uri="{FF2B5EF4-FFF2-40B4-BE49-F238E27FC236}">
                <a16:creationId xmlns:a16="http://schemas.microsoft.com/office/drawing/2014/main" id="{597AD996-E3F9-44F6-AF40-C2D3DDEC51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36096" y="3571875"/>
            <a:ext cx="2900363" cy="2114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2">
            <a:extLst>
              <a:ext uri="{FF2B5EF4-FFF2-40B4-BE49-F238E27FC236}">
                <a16:creationId xmlns:a16="http://schemas.microsoft.com/office/drawing/2014/main" id="{95F5D41F-F545-48EC-A936-002393C424CA}"/>
              </a:ext>
            </a:extLst>
          </p:cNvPr>
          <p:cNvSpPr txBox="1">
            <a:spLocks noChangeArrowheads="1"/>
          </p:cNvSpPr>
          <p:nvPr/>
        </p:nvSpPr>
        <p:spPr>
          <a:xfrm>
            <a:off x="285720" y="357166"/>
            <a:ext cx="5616575" cy="576262"/>
          </a:xfrm>
          <a:prstGeom prst="rect">
            <a:avLst/>
          </a:prstGeom>
        </p:spPr>
        <p:txBody>
          <a:bodyPr/>
          <a:lstStyle/>
          <a:p>
            <a:pPr eaLnBrk="1" hangingPunct="1">
              <a:defRPr/>
            </a:pPr>
            <a:r>
              <a:rPr lang="zh-CN" altLang="en-US" sz="3200" b="1" dirty="0">
                <a:solidFill>
                  <a:srgbClr val="660066"/>
                </a:solidFill>
                <a:latin typeface="黑体" panose="02010609060101010101" pitchFamily="49" charset="-122"/>
                <a:ea typeface="黑体" panose="02010609060101010101" pitchFamily="49" charset="-122"/>
                <a:cs typeface="+mj-cs"/>
              </a:rPr>
              <a:t>技术发展带来的改变</a:t>
            </a:r>
            <a:endParaRPr lang="zh-CN" altLang="zh-CN" sz="3200" b="1" dirty="0">
              <a:solidFill>
                <a:srgbClr val="660066"/>
              </a:solidFill>
              <a:latin typeface="黑体" panose="02010609060101010101" pitchFamily="49" charset="-122"/>
              <a:ea typeface="黑体" panose="02010609060101010101" pitchFamily="49" charset="-122"/>
              <a:cs typeface="+mj-cs"/>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8" name="文本框 3">
            <a:extLst>
              <a:ext uri="{FF2B5EF4-FFF2-40B4-BE49-F238E27FC236}">
                <a16:creationId xmlns:a16="http://schemas.microsoft.com/office/drawing/2014/main" id="{E3F13214-2A4D-4B09-8AA5-AE70C6D71673}"/>
              </a:ext>
            </a:extLst>
          </p:cNvPr>
          <p:cNvSpPr txBox="1">
            <a:spLocks noChangeArrowheads="1"/>
          </p:cNvSpPr>
          <p:nvPr/>
        </p:nvSpPr>
        <p:spPr bwMode="auto">
          <a:xfrm>
            <a:off x="142875" y="1214438"/>
            <a:ext cx="78581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400" b="1"/>
              <a:t>创新了更多的商业模式</a:t>
            </a:r>
            <a:endParaRPr lang="zh-CN" altLang="zh-CN" sz="2400" b="1"/>
          </a:p>
        </p:txBody>
      </p:sp>
      <p:sp>
        <p:nvSpPr>
          <p:cNvPr id="8" name="内容占位符 2">
            <a:extLst>
              <a:ext uri="{FF2B5EF4-FFF2-40B4-BE49-F238E27FC236}">
                <a16:creationId xmlns:a16="http://schemas.microsoft.com/office/drawing/2014/main" id="{DBEE9DE0-B055-4760-A62E-53E724EE678F}"/>
              </a:ext>
            </a:extLst>
          </p:cNvPr>
          <p:cNvSpPr txBox="1">
            <a:spLocks/>
          </p:cNvSpPr>
          <p:nvPr/>
        </p:nvSpPr>
        <p:spPr>
          <a:xfrm>
            <a:off x="285750" y="1893888"/>
            <a:ext cx="7358063" cy="4392612"/>
          </a:xfrm>
          <a:prstGeom prst="rect">
            <a:avLst/>
          </a:prstGeom>
        </p:spPr>
        <p:txBody>
          <a:bodyPr/>
          <a:lstStyle/>
          <a:p>
            <a:pPr marL="447675" indent="-447675" eaLnBrk="1" hangingPunct="1">
              <a:lnSpc>
                <a:spcPct val="150000"/>
              </a:lnSpc>
              <a:spcBef>
                <a:spcPct val="20000"/>
              </a:spcBef>
              <a:buClr>
                <a:schemeClr val="accent1"/>
              </a:buClr>
              <a:buSzPct val="70000"/>
              <a:buFont typeface="Wingdings" panose="05000000000000000000" pitchFamily="2" charset="2"/>
              <a:buChar char="n"/>
              <a:defRPr/>
            </a:pPr>
            <a:r>
              <a:rPr lang="zh-CN" altLang="en-US" sz="2000" b="1" dirty="0"/>
              <a:t>在此基础上诞生了各领域的互联网巨头，如电商起家的阿里巴巴、</a:t>
            </a:r>
            <a:r>
              <a:rPr lang="en-US" altLang="zh-CN" sz="2000" b="1" dirty="0" err="1"/>
              <a:t>ebay</a:t>
            </a:r>
            <a:r>
              <a:rPr lang="zh-CN" altLang="en-US" sz="2000" b="1" dirty="0"/>
              <a:t>及搜索领域的百度、</a:t>
            </a:r>
            <a:r>
              <a:rPr lang="en-US" altLang="zh-CN" sz="2000" b="1" dirty="0"/>
              <a:t>Google</a:t>
            </a:r>
            <a:r>
              <a:rPr lang="zh-CN" altLang="en-US" sz="2000" b="1" dirty="0"/>
              <a:t>。</a:t>
            </a:r>
            <a:endParaRPr lang="en-US" altLang="zh-CN" sz="2000" b="1" dirty="0"/>
          </a:p>
          <a:p>
            <a:pPr marL="447675" indent="-447675" eaLnBrk="1" hangingPunct="1">
              <a:lnSpc>
                <a:spcPct val="150000"/>
              </a:lnSpc>
              <a:spcBef>
                <a:spcPct val="20000"/>
              </a:spcBef>
              <a:buClr>
                <a:schemeClr val="accent1"/>
              </a:buClr>
              <a:buSzPct val="70000"/>
              <a:buFont typeface="Wingdings" panose="05000000000000000000" pitchFamily="2" charset="2"/>
              <a:buChar char="n"/>
              <a:defRPr/>
            </a:pPr>
            <a:r>
              <a:rPr lang="zh-CN" altLang="en-US" sz="2000" b="1" dirty="0"/>
              <a:t>互联网巨头控制了各领域的入口和出口，我们在互联网平台上活动的任何踪迹也被追踪记录，转换为</a:t>
            </a:r>
            <a:endParaRPr lang="en-US" altLang="zh-CN" sz="2000" b="1" dirty="0"/>
          </a:p>
          <a:p>
            <a:pPr marL="447675" indent="-447675" eaLnBrk="1" hangingPunct="1">
              <a:lnSpc>
                <a:spcPct val="150000"/>
              </a:lnSpc>
              <a:spcBef>
                <a:spcPct val="20000"/>
              </a:spcBef>
              <a:buClr>
                <a:schemeClr val="accent1"/>
              </a:buClr>
              <a:buSzPct val="70000"/>
              <a:defRPr/>
            </a:pPr>
            <a:r>
              <a:rPr lang="en-US" altLang="zh-CN" sz="2000" b="1" dirty="0"/>
              <a:t>      </a:t>
            </a:r>
            <a:r>
              <a:rPr lang="zh-CN" altLang="en-US" sz="2000" b="1" dirty="0"/>
              <a:t>各种类型的数据，应用于未来的商业性活</a:t>
            </a:r>
            <a:endParaRPr lang="en-US" altLang="zh-CN" sz="2000" b="1" dirty="0"/>
          </a:p>
          <a:p>
            <a:pPr marL="447675" indent="-447675" eaLnBrk="1" hangingPunct="1">
              <a:lnSpc>
                <a:spcPct val="150000"/>
              </a:lnSpc>
              <a:spcBef>
                <a:spcPct val="20000"/>
              </a:spcBef>
              <a:buClr>
                <a:schemeClr val="accent1"/>
              </a:buClr>
              <a:buSzPct val="70000"/>
              <a:defRPr/>
            </a:pPr>
            <a:r>
              <a:rPr lang="en-US" altLang="zh-CN" sz="2000" b="1" dirty="0"/>
              <a:t>      </a:t>
            </a:r>
            <a:r>
              <a:rPr lang="zh-CN" altLang="en-US" sz="2000" b="1" dirty="0"/>
              <a:t>动。</a:t>
            </a:r>
            <a:endParaRPr lang="zh-CN" altLang="zh-CN" sz="2000" b="1" dirty="0">
              <a:latin typeface="+mn-lt"/>
              <a:ea typeface="+mn-ea"/>
            </a:endParaRPr>
          </a:p>
        </p:txBody>
      </p:sp>
      <p:pic>
        <p:nvPicPr>
          <p:cNvPr id="129031" name="Picture 2">
            <a:extLst>
              <a:ext uri="{FF2B5EF4-FFF2-40B4-BE49-F238E27FC236}">
                <a16:creationId xmlns:a16="http://schemas.microsoft.com/office/drawing/2014/main" id="{EA8EFB2D-6D7B-4B84-BA2B-3E179C7947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00750" y="3748088"/>
            <a:ext cx="2928938" cy="175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2">
            <a:extLst>
              <a:ext uri="{FF2B5EF4-FFF2-40B4-BE49-F238E27FC236}">
                <a16:creationId xmlns:a16="http://schemas.microsoft.com/office/drawing/2014/main" id="{95F5D41F-F545-48EC-A936-002393C424CA}"/>
              </a:ext>
            </a:extLst>
          </p:cNvPr>
          <p:cNvSpPr txBox="1">
            <a:spLocks noChangeArrowheads="1"/>
          </p:cNvSpPr>
          <p:nvPr/>
        </p:nvSpPr>
        <p:spPr>
          <a:xfrm>
            <a:off x="285720" y="357166"/>
            <a:ext cx="5616575" cy="576262"/>
          </a:xfrm>
          <a:prstGeom prst="rect">
            <a:avLst/>
          </a:prstGeom>
        </p:spPr>
        <p:txBody>
          <a:bodyPr/>
          <a:lstStyle/>
          <a:p>
            <a:pPr eaLnBrk="1" hangingPunct="1">
              <a:defRPr/>
            </a:pPr>
            <a:r>
              <a:rPr lang="zh-CN" altLang="en-US" sz="3200" b="1" dirty="0">
                <a:solidFill>
                  <a:srgbClr val="660066"/>
                </a:solidFill>
                <a:latin typeface="黑体" panose="02010609060101010101" pitchFamily="49" charset="-122"/>
                <a:ea typeface="黑体" panose="02010609060101010101" pitchFamily="49" charset="-122"/>
                <a:cs typeface="+mj-cs"/>
              </a:rPr>
              <a:t>技术发展带来的改变</a:t>
            </a:r>
            <a:endParaRPr lang="zh-CN" altLang="zh-CN" sz="3200" b="1" dirty="0">
              <a:solidFill>
                <a:srgbClr val="660066"/>
              </a:solidFill>
              <a:latin typeface="黑体" panose="02010609060101010101" pitchFamily="49" charset="-122"/>
              <a:ea typeface="黑体" panose="02010609060101010101" pitchFamily="49" charset="-122"/>
              <a:cs typeface="+mj-cs"/>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内容占位符 2">
            <a:extLst>
              <a:ext uri="{FF2B5EF4-FFF2-40B4-BE49-F238E27FC236}">
                <a16:creationId xmlns:a16="http://schemas.microsoft.com/office/drawing/2014/main" id="{EEE35AF3-B661-4401-92D2-D266E1002BDA}"/>
              </a:ext>
            </a:extLst>
          </p:cNvPr>
          <p:cNvSpPr>
            <a:spLocks noGrp="1"/>
          </p:cNvSpPr>
          <p:nvPr>
            <p:ph idx="1"/>
          </p:nvPr>
        </p:nvSpPr>
        <p:spPr>
          <a:xfrm>
            <a:off x="285750" y="1484313"/>
            <a:ext cx="8318500" cy="4392612"/>
          </a:xfrm>
        </p:spPr>
        <p:txBody>
          <a:bodyPr/>
          <a:lstStyle/>
          <a:p>
            <a:pPr>
              <a:lnSpc>
                <a:spcPct val="150000"/>
              </a:lnSpc>
            </a:pPr>
            <a:r>
              <a:rPr lang="en-US" altLang="zh-CN" sz="2000" b="1"/>
              <a:t>“IT”</a:t>
            </a:r>
            <a:r>
              <a:rPr lang="zh-CN" altLang="en-US" sz="2000" b="1"/>
              <a:t>中的“</a:t>
            </a:r>
            <a:r>
              <a:rPr lang="en-US" altLang="zh-CN" sz="2000" b="1"/>
              <a:t>I”</a:t>
            </a:r>
            <a:r>
              <a:rPr lang="zh-CN" altLang="en-US" sz="2000" b="1"/>
              <a:t>是指“</a:t>
            </a:r>
            <a:r>
              <a:rPr lang="en-US" altLang="zh-CN" sz="2000" b="1"/>
              <a:t>Information”，</a:t>
            </a:r>
            <a:r>
              <a:rPr lang="zh-CN" altLang="en-US" sz="2000" b="1"/>
              <a:t>即信息时代，而“</a:t>
            </a:r>
            <a:r>
              <a:rPr lang="en-US" altLang="zh-CN" sz="2000" b="1"/>
              <a:t>DT”</a:t>
            </a:r>
            <a:r>
              <a:rPr lang="zh-CN" altLang="en-US" sz="2000" b="1"/>
              <a:t>中的“</a:t>
            </a:r>
            <a:r>
              <a:rPr lang="en-US" altLang="zh-CN" sz="2000" b="1"/>
              <a:t>D”</a:t>
            </a:r>
            <a:r>
              <a:rPr lang="zh-CN" altLang="en-US" sz="2000" b="1"/>
              <a:t>指的是“</a:t>
            </a:r>
            <a:r>
              <a:rPr lang="en-US" altLang="zh-CN" sz="2000" b="1"/>
              <a:t>Data”，</a:t>
            </a:r>
            <a:r>
              <a:rPr lang="zh-CN" altLang="en-US" sz="2000" b="1"/>
              <a:t>即大数据时代，未来将进入到</a:t>
            </a:r>
            <a:r>
              <a:rPr lang="en-US" altLang="zh-CN" sz="2000" b="1"/>
              <a:t>IOT</a:t>
            </a:r>
            <a:r>
              <a:rPr lang="zh-CN" altLang="en-US" sz="2000" b="1"/>
              <a:t>时代（</a:t>
            </a:r>
            <a:r>
              <a:rPr lang="en-US" altLang="zh-CN" sz="2000" b="1"/>
              <a:t>Internet of Things），</a:t>
            </a:r>
            <a:r>
              <a:rPr lang="zh-CN" altLang="en-US" sz="2000" b="1"/>
              <a:t>即万物互联。</a:t>
            </a:r>
            <a:endParaRPr lang="en-US" altLang="zh-CN" sz="2000" b="1"/>
          </a:p>
          <a:p>
            <a:pPr>
              <a:lnSpc>
                <a:spcPct val="150000"/>
              </a:lnSpc>
            </a:pPr>
            <a:r>
              <a:rPr lang="zh-CN" altLang="en-US" sz="2000" b="1"/>
              <a:t>每个人平均会拥有</a:t>
            </a:r>
            <a:r>
              <a:rPr lang="en-US" altLang="zh-CN" sz="2000" b="1"/>
              <a:t>30</a:t>
            </a:r>
            <a:r>
              <a:rPr lang="zh-CN" altLang="en-US" sz="2000" b="1"/>
              <a:t>到</a:t>
            </a:r>
            <a:r>
              <a:rPr lang="en-US" altLang="zh-CN" sz="2000" b="1"/>
              <a:t>50</a:t>
            </a:r>
            <a:r>
              <a:rPr lang="zh-CN" altLang="en-US" sz="2000" b="1"/>
              <a:t>个智能设备在和互联网相连接，可能在未来几年里，所有人拥有智能设备的</a:t>
            </a:r>
            <a:endParaRPr lang="en-US" altLang="zh-CN" sz="2000" b="1"/>
          </a:p>
          <a:p>
            <a:pPr>
              <a:lnSpc>
                <a:spcPct val="150000"/>
              </a:lnSpc>
              <a:buFont typeface="Wingdings" panose="05000000000000000000" pitchFamily="2" charset="2"/>
              <a:buNone/>
            </a:pPr>
            <a:r>
              <a:rPr lang="en-US" altLang="zh-CN" sz="2000" b="1"/>
              <a:t>      </a:t>
            </a:r>
            <a:r>
              <a:rPr lang="zh-CN" altLang="en-US" sz="2000" b="1"/>
              <a:t>数目将会达到甚至超过</a:t>
            </a:r>
            <a:r>
              <a:rPr lang="en-US" altLang="zh-CN" sz="2000" b="1"/>
              <a:t>400</a:t>
            </a:r>
            <a:r>
              <a:rPr lang="zh-CN" altLang="en-US" sz="2000" b="1"/>
              <a:t>亿。我们一</a:t>
            </a:r>
            <a:endParaRPr lang="en-US" altLang="zh-CN" sz="2000" b="1"/>
          </a:p>
          <a:p>
            <a:pPr>
              <a:lnSpc>
                <a:spcPct val="150000"/>
              </a:lnSpc>
              <a:buFont typeface="Wingdings" panose="05000000000000000000" pitchFamily="2" charset="2"/>
              <a:buNone/>
            </a:pPr>
            <a:r>
              <a:rPr lang="en-US" altLang="zh-CN" sz="2000" b="1"/>
              <a:t>      </a:t>
            </a:r>
            <a:r>
              <a:rPr lang="zh-CN" altLang="en-US" sz="2000" b="1"/>
              <a:t>天甚至一个小时产生的数据会超过人</a:t>
            </a:r>
            <a:endParaRPr lang="en-US" altLang="zh-CN" sz="2000" b="1"/>
          </a:p>
          <a:p>
            <a:pPr>
              <a:lnSpc>
                <a:spcPct val="150000"/>
              </a:lnSpc>
              <a:buFont typeface="Wingdings" panose="05000000000000000000" pitchFamily="2" charset="2"/>
              <a:buNone/>
            </a:pPr>
            <a:r>
              <a:rPr lang="en-US" altLang="zh-CN" sz="2000" b="1"/>
              <a:t>      </a:t>
            </a:r>
            <a:r>
              <a:rPr lang="zh-CN" altLang="en-US" sz="2000" b="1"/>
              <a:t>类历史上有史以来产生的所有数据。</a:t>
            </a:r>
            <a:endParaRPr lang="zh-CN" altLang="zh-CN" sz="2000" b="1"/>
          </a:p>
        </p:txBody>
      </p:sp>
      <p:sp>
        <p:nvSpPr>
          <p:cNvPr id="6" name="标题 5">
            <a:extLst>
              <a:ext uri="{FF2B5EF4-FFF2-40B4-BE49-F238E27FC236}">
                <a16:creationId xmlns:a16="http://schemas.microsoft.com/office/drawing/2014/main" id="{24582FAB-364A-4D47-A179-B7F018CB74F7}"/>
              </a:ext>
            </a:extLst>
          </p:cNvPr>
          <p:cNvSpPr>
            <a:spLocks noGrp="1"/>
          </p:cNvSpPr>
          <p:nvPr>
            <p:ph type="title"/>
          </p:nvPr>
        </p:nvSpPr>
        <p:spPr>
          <a:xfrm>
            <a:off x="285750" y="0"/>
            <a:ext cx="8229600" cy="1143000"/>
          </a:xfrm>
        </p:spPr>
        <p:txBody>
          <a:bodyPr/>
          <a:lstStyle/>
          <a:p>
            <a:pPr algn="l">
              <a:defRPr/>
            </a:pPr>
            <a:r>
              <a:rPr lang="zh-CN" altLang="en-US" sz="3200" b="1" dirty="0">
                <a:solidFill>
                  <a:srgbClr val="660066"/>
                </a:solidFill>
                <a:latin typeface="黑体" panose="02010609060101010101" pitchFamily="49" charset="-122"/>
                <a:ea typeface="黑体" panose="02010609060101010101" pitchFamily="49" charset="-122"/>
              </a:rPr>
              <a:t>从</a:t>
            </a:r>
            <a:r>
              <a:rPr lang="en-US" sz="3200" b="1" dirty="0">
                <a:solidFill>
                  <a:srgbClr val="660066"/>
                </a:solidFill>
                <a:latin typeface="黑体" panose="02010609060101010101" pitchFamily="49" charset="-122"/>
                <a:ea typeface="黑体" panose="02010609060101010101" pitchFamily="49" charset="-122"/>
              </a:rPr>
              <a:t>IT</a:t>
            </a:r>
            <a:r>
              <a:rPr lang="zh-CN" altLang="en-US" sz="3200" b="1" dirty="0">
                <a:solidFill>
                  <a:srgbClr val="660066"/>
                </a:solidFill>
                <a:latin typeface="黑体" panose="02010609060101010101" pitchFamily="49" charset="-122"/>
                <a:ea typeface="黑体" panose="02010609060101010101" pitchFamily="49" charset="-122"/>
              </a:rPr>
              <a:t>到</a:t>
            </a:r>
            <a:r>
              <a:rPr lang="en-US" sz="3200" b="1" dirty="0">
                <a:solidFill>
                  <a:srgbClr val="660066"/>
                </a:solidFill>
                <a:latin typeface="黑体" panose="02010609060101010101" pitchFamily="49" charset="-122"/>
                <a:ea typeface="黑体" panose="02010609060101010101" pitchFamily="49" charset="-122"/>
              </a:rPr>
              <a:t>DT，</a:t>
            </a:r>
            <a:r>
              <a:rPr lang="zh-CN" altLang="en-US" sz="3200" b="1" dirty="0">
                <a:solidFill>
                  <a:srgbClr val="660066"/>
                </a:solidFill>
                <a:latin typeface="黑体" panose="02010609060101010101" pitchFamily="49" charset="-122"/>
                <a:ea typeface="黑体" panose="02010609060101010101" pitchFamily="49" charset="-122"/>
              </a:rPr>
              <a:t>再到</a:t>
            </a:r>
            <a:r>
              <a:rPr lang="en-US" sz="3200" b="1" dirty="0">
                <a:solidFill>
                  <a:srgbClr val="660066"/>
                </a:solidFill>
                <a:latin typeface="黑体" panose="02010609060101010101" pitchFamily="49" charset="-122"/>
                <a:ea typeface="黑体" panose="02010609060101010101" pitchFamily="49" charset="-122"/>
              </a:rPr>
              <a:t>IOT</a:t>
            </a:r>
            <a:endParaRPr lang="zh-CN" altLang="en-US" sz="3200" b="1" dirty="0">
              <a:solidFill>
                <a:srgbClr val="660066"/>
              </a:solidFill>
              <a:latin typeface="黑体" panose="02010609060101010101" pitchFamily="49" charset="-122"/>
              <a:ea typeface="黑体" panose="02010609060101010101" pitchFamily="49" charset="-122"/>
            </a:endParaRPr>
          </a:p>
        </p:txBody>
      </p:sp>
      <p:pic>
        <p:nvPicPr>
          <p:cNvPr id="130054" name="Picture 3">
            <a:extLst>
              <a:ext uri="{FF2B5EF4-FFF2-40B4-BE49-F238E27FC236}">
                <a16:creationId xmlns:a16="http://schemas.microsoft.com/office/drawing/2014/main" id="{D0044EF5-14AB-4443-AA39-46D288FB23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0688" y="3643313"/>
            <a:ext cx="3262312" cy="222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38651FDD-10C4-4946-BE62-7E88FEC957EF}"/>
              </a:ext>
            </a:extLst>
          </p:cNvPr>
          <p:cNvSpPr>
            <a:spLocks noGrp="1"/>
          </p:cNvSpPr>
          <p:nvPr>
            <p:ph type="title"/>
          </p:nvPr>
        </p:nvSpPr>
        <p:spPr>
          <a:xfrm>
            <a:off x="323528" y="0"/>
            <a:ext cx="8229600" cy="1143000"/>
          </a:xfrm>
        </p:spPr>
        <p:txBody>
          <a:bodyPr/>
          <a:lstStyle/>
          <a:p>
            <a:pPr algn="l">
              <a:defRPr/>
            </a:pPr>
            <a:r>
              <a:rPr lang="zh-CN" altLang="en-US" sz="3200" b="1" dirty="0">
                <a:solidFill>
                  <a:srgbClr val="660066"/>
                </a:solidFill>
                <a:latin typeface="黑体" panose="02010609060101010101" pitchFamily="49" charset="-122"/>
                <a:ea typeface="黑体" panose="02010609060101010101" pitchFamily="49" charset="-122"/>
              </a:rPr>
              <a:t>数据 → </a:t>
            </a:r>
            <a:r>
              <a:rPr lang="en-US" sz="3200" b="1" dirty="0">
                <a:solidFill>
                  <a:srgbClr val="660066"/>
                </a:solidFill>
                <a:latin typeface="黑体" panose="02010609060101010101" pitchFamily="49" charset="-122"/>
                <a:ea typeface="黑体" panose="02010609060101010101" pitchFamily="49" charset="-122"/>
              </a:rPr>
              <a:t>DANGER </a:t>
            </a:r>
            <a:endParaRPr lang="zh-CN" altLang="en-US" sz="3200" b="1" dirty="0">
              <a:solidFill>
                <a:srgbClr val="660066"/>
              </a:solidFill>
              <a:latin typeface="黑体" panose="02010609060101010101" pitchFamily="49" charset="-122"/>
              <a:ea typeface="黑体" panose="02010609060101010101" pitchFamily="49" charset="-122"/>
            </a:endParaRPr>
          </a:p>
        </p:txBody>
      </p:sp>
      <p:sp>
        <p:nvSpPr>
          <p:cNvPr id="131077" name="内容占位符 2">
            <a:extLst>
              <a:ext uri="{FF2B5EF4-FFF2-40B4-BE49-F238E27FC236}">
                <a16:creationId xmlns:a16="http://schemas.microsoft.com/office/drawing/2014/main" id="{ED030C85-3B8B-4BE6-9523-15D71994856C}"/>
              </a:ext>
            </a:extLst>
          </p:cNvPr>
          <p:cNvSpPr>
            <a:spLocks noGrp="1"/>
          </p:cNvSpPr>
          <p:nvPr>
            <p:ph idx="1"/>
          </p:nvPr>
        </p:nvSpPr>
        <p:spPr>
          <a:xfrm>
            <a:off x="468313" y="1484313"/>
            <a:ext cx="8318500" cy="4392612"/>
          </a:xfrm>
        </p:spPr>
        <p:txBody>
          <a:bodyPr/>
          <a:lstStyle/>
          <a:p>
            <a:pPr>
              <a:lnSpc>
                <a:spcPct val="150000"/>
              </a:lnSpc>
            </a:pPr>
            <a:r>
              <a:rPr lang="zh-CN" altLang="en-US" sz="2000" b="1"/>
              <a:t>数据量的日益增长，伴随而来的是数据泄露和黑客攻击等问题。以后网络攻击不仅仅是意味着用户隐私丢失，甚至意味着人身伤害。</a:t>
            </a:r>
            <a:endParaRPr lang="en-US" altLang="zh-CN" sz="2000" b="1"/>
          </a:p>
          <a:p>
            <a:pPr>
              <a:lnSpc>
                <a:spcPct val="150000"/>
              </a:lnSpc>
            </a:pPr>
            <a:r>
              <a:rPr lang="zh-CN" altLang="en-US" sz="2000" b="1"/>
              <a:t>前不久，雅虎声称遭到黑客攻击，丢失了五亿数据。丢失的这些数据价值如何，我们还无从得知。从统计结果来看，近年来各平台遭受攻击丢失大量的数据，严重泄露了用户隐私。</a:t>
            </a:r>
            <a:endParaRPr lang="en-US" altLang="zh-CN" sz="2000" b="1"/>
          </a:p>
          <a:p>
            <a:pPr>
              <a:lnSpc>
                <a:spcPct val="150000"/>
              </a:lnSpc>
            </a:pPr>
            <a:r>
              <a:rPr lang="zh-CN" altLang="en-US" sz="2000" b="1"/>
              <a:t>这些威胁要远远超过原来在</a:t>
            </a:r>
            <a:r>
              <a:rPr lang="en-US" altLang="zh-CN" sz="2000" b="1"/>
              <a:t>PC</a:t>
            </a:r>
            <a:r>
              <a:rPr lang="zh-CN" altLang="en-US" sz="2000" b="1"/>
              <a:t>互联网时代或者移动互联网时代所带来的威胁。</a:t>
            </a:r>
            <a:endParaRPr lang="en-US" altLang="zh-CN" sz="2000" b="1"/>
          </a:p>
          <a:p>
            <a:pPr>
              <a:lnSpc>
                <a:spcPct val="150000"/>
              </a:lnSpc>
            </a:pPr>
            <a:endParaRPr lang="zh-CN" altLang="zh-CN" sz="2000" b="1"/>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1AED4EE1-9256-4A2A-AB1E-B8645B73B9DD}"/>
              </a:ext>
            </a:extLst>
          </p:cNvPr>
          <p:cNvSpPr>
            <a:spLocks noGrp="1"/>
          </p:cNvSpPr>
          <p:nvPr>
            <p:ph type="title"/>
          </p:nvPr>
        </p:nvSpPr>
        <p:spPr>
          <a:xfrm>
            <a:off x="191294" y="101601"/>
            <a:ext cx="8229600" cy="1143000"/>
          </a:xfrm>
        </p:spPr>
        <p:txBody>
          <a:bodyPr/>
          <a:lstStyle/>
          <a:p>
            <a:pPr algn="l">
              <a:defRPr/>
            </a:pPr>
            <a:r>
              <a:rPr lang="zh-CN" altLang="en-US" sz="3200" b="1" dirty="0">
                <a:solidFill>
                  <a:srgbClr val="660066"/>
                </a:solidFill>
                <a:latin typeface="黑体" panose="02010609060101010101" pitchFamily="49" charset="-122"/>
                <a:ea typeface="黑体" panose="02010609060101010101" pitchFamily="49" charset="-122"/>
              </a:rPr>
              <a:t>数据 → 资产</a:t>
            </a:r>
            <a:r>
              <a:rPr lang="en-US" sz="3200" b="1" dirty="0">
                <a:solidFill>
                  <a:srgbClr val="660066"/>
                </a:solidFill>
                <a:latin typeface="黑体" panose="02010609060101010101" pitchFamily="49" charset="-122"/>
                <a:ea typeface="黑体" panose="02010609060101010101" pitchFamily="49" charset="-122"/>
              </a:rPr>
              <a:t> </a:t>
            </a:r>
            <a:endParaRPr lang="zh-CN" altLang="en-US" sz="3200" b="1" dirty="0">
              <a:solidFill>
                <a:srgbClr val="660066"/>
              </a:solidFill>
              <a:latin typeface="黑体" panose="02010609060101010101" pitchFamily="49" charset="-122"/>
              <a:ea typeface="黑体" panose="02010609060101010101" pitchFamily="49" charset="-122"/>
            </a:endParaRPr>
          </a:p>
        </p:txBody>
      </p:sp>
      <p:sp>
        <p:nvSpPr>
          <p:cNvPr id="132101" name="内容占位符 2">
            <a:extLst>
              <a:ext uri="{FF2B5EF4-FFF2-40B4-BE49-F238E27FC236}">
                <a16:creationId xmlns:a16="http://schemas.microsoft.com/office/drawing/2014/main" id="{6273C817-206F-44DC-BA06-7399103E24A4}"/>
              </a:ext>
            </a:extLst>
          </p:cNvPr>
          <p:cNvSpPr>
            <a:spLocks noGrp="1"/>
          </p:cNvSpPr>
          <p:nvPr>
            <p:ph idx="1"/>
          </p:nvPr>
        </p:nvSpPr>
        <p:spPr>
          <a:xfrm>
            <a:off x="468313" y="1484313"/>
            <a:ext cx="7675562" cy="4392612"/>
          </a:xfrm>
        </p:spPr>
        <p:txBody>
          <a:bodyPr/>
          <a:lstStyle/>
          <a:p>
            <a:pPr>
              <a:lnSpc>
                <a:spcPct val="150000"/>
              </a:lnSpc>
            </a:pPr>
            <a:r>
              <a:rPr lang="zh-CN" altLang="en-US" sz="2000" b="1" dirty="0"/>
              <a:t>未来，这些</a:t>
            </a:r>
            <a:r>
              <a:rPr lang="zh-CN" altLang="en-US" sz="2000" b="1" dirty="0">
                <a:solidFill>
                  <a:srgbClr val="FF0000"/>
                </a:solidFill>
              </a:rPr>
              <a:t>数据都是宝贵的资产，也是商家必争的资源。</a:t>
            </a:r>
            <a:endParaRPr lang="en-US" altLang="zh-CN" sz="2000" b="1" dirty="0">
              <a:solidFill>
                <a:srgbClr val="FF0000"/>
              </a:solidFill>
            </a:endParaRPr>
          </a:p>
          <a:p>
            <a:pPr>
              <a:lnSpc>
                <a:spcPct val="150000"/>
              </a:lnSpc>
            </a:pPr>
            <a:r>
              <a:rPr lang="zh-CN" altLang="en-US" sz="2000" b="1" dirty="0"/>
              <a:t>大数据营销、精准营销、程序化购买纷纷涌现，互联网平台借用</a:t>
            </a:r>
            <a:r>
              <a:rPr lang="en-US" altLang="zh-CN" sz="2000" b="1" dirty="0"/>
              <a:t>Cookie</a:t>
            </a:r>
            <a:r>
              <a:rPr lang="zh-CN" altLang="en-US" sz="2000" b="1" dirty="0"/>
              <a:t>、日志等获取庞大的用户数据，并将此转化为一定的资产。</a:t>
            </a:r>
            <a:endParaRPr lang="en-US" altLang="zh-CN" sz="2000" b="1" dirty="0"/>
          </a:p>
          <a:p>
            <a:pPr>
              <a:lnSpc>
                <a:spcPct val="150000"/>
              </a:lnSpc>
            </a:pPr>
            <a:r>
              <a:rPr lang="zh-CN" altLang="en-US" sz="2000" b="1" dirty="0"/>
              <a:t>这些资产的收益却与产生数据的我们</a:t>
            </a:r>
            <a:endParaRPr lang="en-US" altLang="zh-CN" sz="2000" b="1" dirty="0"/>
          </a:p>
          <a:p>
            <a:pPr>
              <a:lnSpc>
                <a:spcPct val="150000"/>
              </a:lnSpc>
              <a:buFont typeface="Wingdings" panose="05000000000000000000" pitchFamily="2" charset="2"/>
              <a:buNone/>
            </a:pPr>
            <a:r>
              <a:rPr lang="en-US" altLang="zh-CN" sz="2000" b="1" dirty="0"/>
              <a:t>      </a:t>
            </a:r>
            <a:r>
              <a:rPr lang="zh-CN" altLang="en-US" sz="2000" b="1" dirty="0"/>
              <a:t>无关。所以，这里会牵扯到</a:t>
            </a:r>
            <a:r>
              <a:rPr lang="zh-CN" altLang="en-US" sz="2000" b="1" dirty="0">
                <a:solidFill>
                  <a:srgbClr val="FF0000"/>
                </a:solidFill>
              </a:rPr>
              <a:t>数据伦理</a:t>
            </a:r>
            <a:endParaRPr lang="en-US" altLang="zh-CN" sz="2000" b="1" dirty="0">
              <a:solidFill>
                <a:srgbClr val="FF0000"/>
              </a:solidFill>
            </a:endParaRPr>
          </a:p>
          <a:p>
            <a:pPr>
              <a:lnSpc>
                <a:spcPct val="150000"/>
              </a:lnSpc>
              <a:buFont typeface="Wingdings" panose="05000000000000000000" pitchFamily="2" charset="2"/>
              <a:buNone/>
            </a:pPr>
            <a:r>
              <a:rPr lang="en-US" altLang="zh-CN" sz="2000" b="1" dirty="0">
                <a:solidFill>
                  <a:srgbClr val="FF0000"/>
                </a:solidFill>
              </a:rPr>
              <a:t>      </a:t>
            </a:r>
            <a:r>
              <a:rPr lang="zh-CN" altLang="en-US" sz="2000" b="1" dirty="0">
                <a:solidFill>
                  <a:srgbClr val="FF0000"/>
                </a:solidFill>
              </a:rPr>
              <a:t>和道德问题</a:t>
            </a:r>
            <a:r>
              <a:rPr lang="zh-CN" altLang="en-US" sz="2000" b="1" dirty="0"/>
              <a:t>。</a:t>
            </a:r>
            <a:endParaRPr lang="zh-CN" altLang="zh-CN" sz="2000" b="1" dirty="0"/>
          </a:p>
        </p:txBody>
      </p:sp>
      <p:pic>
        <p:nvPicPr>
          <p:cNvPr id="132102" name="Picture 3">
            <a:extLst>
              <a:ext uri="{FF2B5EF4-FFF2-40B4-BE49-F238E27FC236}">
                <a16:creationId xmlns:a16="http://schemas.microsoft.com/office/drawing/2014/main" id="{4ED4F4F9-A766-4C70-B4A6-2176EA06F2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8104" y="4077072"/>
            <a:ext cx="3119437" cy="183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F9C4D6F1-6499-4058-AED7-B1213A9F483E}"/>
              </a:ext>
            </a:extLst>
          </p:cNvPr>
          <p:cNvSpPr>
            <a:spLocks noGrp="1"/>
          </p:cNvSpPr>
          <p:nvPr>
            <p:ph type="title"/>
          </p:nvPr>
        </p:nvSpPr>
        <p:spPr>
          <a:xfrm>
            <a:off x="323528" y="-14287"/>
            <a:ext cx="8229600" cy="1143000"/>
          </a:xfrm>
        </p:spPr>
        <p:txBody>
          <a:bodyPr/>
          <a:lstStyle/>
          <a:p>
            <a:pPr>
              <a:defRPr/>
            </a:pPr>
            <a:r>
              <a:rPr lang="zh-CN" altLang="en-US" sz="3200" b="1" dirty="0">
                <a:solidFill>
                  <a:srgbClr val="660066"/>
                </a:solidFill>
                <a:latin typeface="黑体" panose="02010609060101010101" pitchFamily="49" charset="-122"/>
                <a:ea typeface="黑体" panose="02010609060101010101" pitchFamily="49" charset="-122"/>
              </a:rPr>
              <a:t>谁的资产</a:t>
            </a:r>
            <a:r>
              <a:rPr lang="en-US" sz="3200" b="1" dirty="0">
                <a:solidFill>
                  <a:srgbClr val="660066"/>
                </a:solidFill>
                <a:latin typeface="黑体" panose="02010609060101010101" pitchFamily="49" charset="-122"/>
                <a:ea typeface="黑体" panose="02010609060101010101" pitchFamily="49" charset="-122"/>
              </a:rPr>
              <a:t> </a:t>
            </a:r>
            <a:endParaRPr lang="zh-CN" altLang="en-US" sz="3200" b="1" dirty="0">
              <a:solidFill>
                <a:srgbClr val="660066"/>
              </a:solidFill>
              <a:latin typeface="黑体" panose="02010609060101010101" pitchFamily="49" charset="-122"/>
              <a:ea typeface="黑体" panose="02010609060101010101" pitchFamily="49" charset="-122"/>
            </a:endParaRPr>
          </a:p>
        </p:txBody>
      </p:sp>
      <p:sp>
        <p:nvSpPr>
          <p:cNvPr id="133125" name="内容占位符 2">
            <a:extLst>
              <a:ext uri="{FF2B5EF4-FFF2-40B4-BE49-F238E27FC236}">
                <a16:creationId xmlns:a16="http://schemas.microsoft.com/office/drawing/2014/main" id="{97D7CA2C-C40E-4F47-BBEF-1F3FF685716D}"/>
              </a:ext>
            </a:extLst>
          </p:cNvPr>
          <p:cNvSpPr>
            <a:spLocks noGrp="1"/>
          </p:cNvSpPr>
          <p:nvPr>
            <p:ph idx="1"/>
          </p:nvPr>
        </p:nvSpPr>
        <p:spPr>
          <a:xfrm>
            <a:off x="468313" y="1484313"/>
            <a:ext cx="7675562" cy="4392612"/>
          </a:xfrm>
        </p:spPr>
        <p:txBody>
          <a:bodyPr/>
          <a:lstStyle/>
          <a:p>
            <a:pPr>
              <a:lnSpc>
                <a:spcPct val="150000"/>
              </a:lnSpc>
            </a:pPr>
            <a:r>
              <a:rPr lang="zh-CN" altLang="en-US" sz="2000" b="1"/>
              <a:t>大数据必然产生资产，但是这个</a:t>
            </a:r>
            <a:r>
              <a:rPr lang="zh-CN" altLang="en-US" sz="2000" b="1">
                <a:solidFill>
                  <a:srgbClr val="FF0000"/>
                </a:solidFill>
              </a:rPr>
              <a:t>资产所有权到底属于谁？</a:t>
            </a:r>
            <a:endParaRPr lang="en-US" altLang="zh-CN" sz="2000" b="1">
              <a:solidFill>
                <a:srgbClr val="FF0000"/>
              </a:solidFill>
            </a:endParaRPr>
          </a:p>
          <a:p>
            <a:pPr>
              <a:lnSpc>
                <a:spcPct val="150000"/>
              </a:lnSpc>
            </a:pPr>
            <a:r>
              <a:rPr lang="zh-CN" altLang="en-US" sz="2000" b="1"/>
              <a:t>如果是用户所有，那么平台或者政府在使用数据的时候，是否应该经过用户的授权允许或者出价购买？互联网公司基于用户数据产生的资产收益是否应该分摊到用户？</a:t>
            </a:r>
            <a:endParaRPr lang="en-US" altLang="zh-CN" sz="2000" b="1"/>
          </a:p>
          <a:p>
            <a:pPr>
              <a:lnSpc>
                <a:spcPct val="150000"/>
              </a:lnSpc>
            </a:pPr>
            <a:r>
              <a:rPr lang="zh-CN" altLang="en-US" sz="2000" b="1"/>
              <a:t>如果是政府或者互联网公司所有，那么</a:t>
            </a:r>
            <a:endParaRPr lang="en-US" altLang="zh-CN" sz="2000" b="1"/>
          </a:p>
          <a:p>
            <a:pPr>
              <a:lnSpc>
                <a:spcPct val="150000"/>
              </a:lnSpc>
              <a:buFont typeface="Wingdings" panose="05000000000000000000" pitchFamily="2" charset="2"/>
              <a:buNone/>
            </a:pPr>
            <a:r>
              <a:rPr lang="en-US" altLang="zh-CN" sz="2000" b="1"/>
              <a:t>      </a:t>
            </a:r>
            <a:r>
              <a:rPr lang="zh-CN" altLang="en-US" sz="2000" b="1"/>
              <a:t>是拥有部分数据还是全部？是否有必要</a:t>
            </a:r>
            <a:endParaRPr lang="en-US" altLang="zh-CN" sz="2000" b="1"/>
          </a:p>
          <a:p>
            <a:pPr>
              <a:lnSpc>
                <a:spcPct val="150000"/>
              </a:lnSpc>
              <a:buFont typeface="Wingdings" panose="05000000000000000000" pitchFamily="2" charset="2"/>
              <a:buNone/>
            </a:pPr>
            <a:r>
              <a:rPr lang="en-US" altLang="zh-CN" sz="2000" b="1"/>
              <a:t>       </a:t>
            </a:r>
            <a:r>
              <a:rPr lang="zh-CN" altLang="en-US" sz="2000" b="1"/>
              <a:t>对用户数据类型进行划分？</a:t>
            </a:r>
            <a:endParaRPr lang="zh-CN" altLang="zh-CN" sz="2000" b="1"/>
          </a:p>
        </p:txBody>
      </p:sp>
      <p:pic>
        <p:nvPicPr>
          <p:cNvPr id="133126" name="Picture 2">
            <a:extLst>
              <a:ext uri="{FF2B5EF4-FFF2-40B4-BE49-F238E27FC236}">
                <a16:creationId xmlns:a16="http://schemas.microsoft.com/office/drawing/2014/main" id="{A6709DB3-4CC8-4A03-9909-1939F7DF13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30900" y="3933825"/>
            <a:ext cx="3070225" cy="2066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标题 4">
            <a:extLst>
              <a:ext uri="{FF2B5EF4-FFF2-40B4-BE49-F238E27FC236}">
                <a16:creationId xmlns:a16="http://schemas.microsoft.com/office/drawing/2014/main" id="{1E7E42D0-E40C-4E84-A10B-1205D3951E5A}"/>
              </a:ext>
            </a:extLst>
          </p:cNvPr>
          <p:cNvSpPr>
            <a:spLocks noGrp="1"/>
          </p:cNvSpPr>
          <p:nvPr>
            <p:ph type="ctrTitle"/>
          </p:nvPr>
        </p:nvSpPr>
        <p:spPr/>
        <p:txBody>
          <a:bodyPr/>
          <a:lstStyle/>
          <a:p>
            <a:r>
              <a:rPr lang="zh-CN" altLang="en-US">
                <a:latin typeface="华文楷体" panose="02010600040101010101" pitchFamily="2" charset="-122"/>
                <a:ea typeface="华文楷体" panose="02010600040101010101" pitchFamily="2" charset="-122"/>
              </a:rPr>
              <a:t>大数据与数据资产</a:t>
            </a:r>
            <a:br>
              <a:rPr lang="en-US" altLang="zh-CN">
                <a:latin typeface="华文楷体" panose="02010600040101010101" pitchFamily="2" charset="-122"/>
                <a:ea typeface="华文楷体" panose="02010600040101010101" pitchFamily="2" charset="-122"/>
              </a:rPr>
            </a:br>
            <a:endParaRPr lang="zh-CN" altLang="en-US"/>
          </a:p>
        </p:txBody>
      </p:sp>
      <p:sp>
        <p:nvSpPr>
          <p:cNvPr id="134147" name="副标题 5">
            <a:extLst>
              <a:ext uri="{FF2B5EF4-FFF2-40B4-BE49-F238E27FC236}">
                <a16:creationId xmlns:a16="http://schemas.microsoft.com/office/drawing/2014/main" id="{21B02D2C-CDA0-44E2-8E2D-3E753E48F769}"/>
              </a:ext>
            </a:extLst>
          </p:cNvPr>
          <p:cNvSpPr>
            <a:spLocks noGrp="1"/>
          </p:cNvSpPr>
          <p:nvPr>
            <p:ph type="subTitle" idx="1"/>
          </p:nvPr>
        </p:nvSpPr>
        <p:spPr>
          <a:xfrm>
            <a:off x="1042988" y="3284538"/>
            <a:ext cx="6400800" cy="1752600"/>
          </a:xfrm>
        </p:spPr>
        <p:txBody>
          <a:bodyPr/>
          <a:lstStyle/>
          <a:p>
            <a:pPr algn="r"/>
            <a:r>
              <a:rPr lang="en-US" altLang="zh-CN" sz="2400">
                <a:latin typeface="楷体" panose="02010609060101010101" pitchFamily="49" charset="-122"/>
                <a:ea typeface="楷体" panose="02010609060101010101" pitchFamily="49" charset="-122"/>
              </a:rPr>
              <a:t>——</a:t>
            </a:r>
            <a:r>
              <a:rPr lang="zh-CN" altLang="en-US" sz="2400" b="1">
                <a:latin typeface="楷体" panose="02010609060101010101" pitchFamily="49" charset="-122"/>
                <a:ea typeface="楷体" panose="02010609060101010101" pitchFamily="49" charset="-122"/>
              </a:rPr>
              <a:t>数据资产价值的浮现</a:t>
            </a:r>
          </a:p>
        </p:txBody>
      </p:sp>
      <p:pic>
        <p:nvPicPr>
          <p:cNvPr id="9" name="Picture 2">
            <a:extLst>
              <a:ext uri="{FF2B5EF4-FFF2-40B4-BE49-F238E27FC236}">
                <a16:creationId xmlns:a16="http://schemas.microsoft.com/office/drawing/2014/main" id="{9DE6E8D2-090B-41CC-9602-93960B8DE398}"/>
              </a:ext>
            </a:extLst>
          </p:cNvPr>
          <p:cNvPicPr>
            <a:picLocks noChangeAspect="1" noChangeArrowheads="1"/>
          </p:cNvPicPr>
          <p:nvPr/>
        </p:nvPicPr>
        <p:blipFill>
          <a:blip r:embed="rId2" cstate="print"/>
          <a:srcRect/>
          <a:stretch>
            <a:fillRect/>
          </a:stretch>
        </p:blipFill>
        <p:spPr bwMode="auto">
          <a:xfrm>
            <a:off x="3995961" y="4221056"/>
            <a:ext cx="4978615" cy="1832931"/>
          </a:xfrm>
          <a:prstGeom prst="rect">
            <a:avLst/>
          </a:prstGeom>
          <a:ln>
            <a:noFill/>
          </a:ln>
          <a:effectLst>
            <a:softEdge rad="112500"/>
          </a:effectLst>
        </p:spPr>
      </p:pic>
      <p:sp>
        <p:nvSpPr>
          <p:cNvPr id="10" name="矩形 9">
            <a:extLst>
              <a:ext uri="{FF2B5EF4-FFF2-40B4-BE49-F238E27FC236}">
                <a16:creationId xmlns:a16="http://schemas.microsoft.com/office/drawing/2014/main" id="{7805D3CF-C50F-421D-B380-C49F78BB2185}"/>
              </a:ext>
            </a:extLst>
          </p:cNvPr>
          <p:cNvSpPr/>
          <p:nvPr/>
        </p:nvSpPr>
        <p:spPr bwMode="auto">
          <a:xfrm>
            <a:off x="3995738" y="4094163"/>
            <a:ext cx="3514725" cy="431800"/>
          </a:xfrm>
          <a:prstGeom prst="rect">
            <a:avLst/>
          </a:prstGeom>
          <a:ln>
            <a:solidFill>
              <a:schemeClr val="bg2"/>
            </a:solidFill>
            <a:headEnd type="none" w="med" len="med"/>
            <a:tailEnd type="none" w="med" len="med"/>
          </a:ln>
        </p:spPr>
        <p:style>
          <a:lnRef idx="2">
            <a:schemeClr val="accent3"/>
          </a:lnRef>
          <a:fillRef idx="1">
            <a:schemeClr val="lt1"/>
          </a:fillRef>
          <a:effectRef idx="0">
            <a:schemeClr val="accent3"/>
          </a:effectRef>
          <a:fontRef idx="minor">
            <a:schemeClr val="dk1"/>
          </a:fontRef>
        </p:style>
        <p:txBody>
          <a:bodyPr/>
          <a:lstStyle/>
          <a:p>
            <a:pPr>
              <a:buFont typeface="Arial" pitchFamily="34" charset="0"/>
              <a:buNone/>
              <a:defRPr/>
            </a:pPr>
            <a:r>
              <a:rPr lang="zh-CN" altLang="en-US" b="1" dirty="0">
                <a:solidFill>
                  <a:srgbClr val="683799"/>
                </a:solidFill>
                <a:latin typeface="华文楷体" pitchFamily="2" charset="-122"/>
                <a:ea typeface="华文楷体" pitchFamily="2" charset="-122"/>
              </a:rPr>
              <a:t>政府大数据谷歌热度：</a:t>
            </a:r>
            <a:r>
              <a:rPr lang="en-US" altLang="zh-CN" sz="1400" b="1" dirty="0">
                <a:solidFill>
                  <a:srgbClr val="683799"/>
                </a:solidFill>
                <a:latin typeface="华文楷体" pitchFamily="2" charset="-122"/>
                <a:ea typeface="华文楷体" pitchFamily="2" charset="-122"/>
              </a:rPr>
              <a:t>2007-2016</a:t>
            </a:r>
            <a:endParaRPr lang="zh-CN" altLang="en-US" sz="1400" b="1" dirty="0">
              <a:solidFill>
                <a:srgbClr val="683799"/>
              </a:solidFill>
              <a:latin typeface="华文楷体" pitchFamily="2" charset="-122"/>
              <a:ea typeface="华文楷体" pitchFamily="2" charset="-122"/>
            </a:endParaRPr>
          </a:p>
        </p:txBody>
      </p:sp>
      <p:pic>
        <p:nvPicPr>
          <p:cNvPr id="11" name="Picture 2">
            <a:extLst>
              <a:ext uri="{FF2B5EF4-FFF2-40B4-BE49-F238E27FC236}">
                <a16:creationId xmlns:a16="http://schemas.microsoft.com/office/drawing/2014/main" id="{A4227755-88F1-4C09-8A99-29A22BBE7CEC}"/>
              </a:ext>
            </a:extLst>
          </p:cNvPr>
          <p:cNvPicPr>
            <a:picLocks noChangeAspect="1" noChangeArrowheads="1"/>
          </p:cNvPicPr>
          <p:nvPr/>
        </p:nvPicPr>
        <p:blipFill>
          <a:blip r:embed="rId3"/>
          <a:srcRect/>
          <a:stretch>
            <a:fillRect/>
          </a:stretch>
        </p:blipFill>
        <p:spPr bwMode="auto">
          <a:xfrm>
            <a:off x="395288" y="3168650"/>
            <a:ext cx="1781175" cy="2571750"/>
          </a:xfrm>
          <a:prstGeom prst="rect">
            <a:avLst/>
          </a:prstGeom>
          <a:noFill/>
          <a:ln>
            <a:noFill/>
          </a:ln>
          <a:effectLst>
            <a:prstShdw prst="shdw13" dist="53882" dir="13500000">
              <a:schemeClr val="accent1">
                <a:gamma/>
                <a:shade val="60000"/>
                <a:invGamma/>
                <a:alpha val="50000"/>
              </a:schemeClr>
            </a:prstShdw>
          </a:effectLst>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1" name="标题 1">
            <a:extLst>
              <a:ext uri="{FF2B5EF4-FFF2-40B4-BE49-F238E27FC236}">
                <a16:creationId xmlns:a16="http://schemas.microsoft.com/office/drawing/2014/main" id="{B2E89B3A-DCF3-4506-8358-4A18AF5D067E}"/>
              </a:ext>
            </a:extLst>
          </p:cNvPr>
          <p:cNvSpPr>
            <a:spLocks noGrp="1"/>
          </p:cNvSpPr>
          <p:nvPr>
            <p:ph type="title"/>
          </p:nvPr>
        </p:nvSpPr>
        <p:spPr>
          <a:xfrm>
            <a:off x="892969" y="299245"/>
            <a:ext cx="6743700" cy="576262"/>
          </a:xfrm>
        </p:spPr>
        <p:txBody>
          <a:bodyPr>
            <a:noAutofit/>
          </a:bodyPr>
          <a:lstStyle/>
          <a:p>
            <a:pPr algn="l"/>
            <a:r>
              <a:rPr lang="zh-CN" altLang="en-US" sz="3200" b="1" dirty="0">
                <a:solidFill>
                  <a:srgbClr val="660066"/>
                </a:solidFill>
                <a:latin typeface="黑体" panose="02010609060101010101" pitchFamily="49" charset="-122"/>
                <a:ea typeface="黑体" panose="02010609060101010101" pitchFamily="49" charset="-122"/>
              </a:rPr>
              <a:t>新技术环境下数据资产的浮现或重现</a:t>
            </a:r>
          </a:p>
        </p:txBody>
      </p:sp>
      <p:sp>
        <p:nvSpPr>
          <p:cNvPr id="135172" name="内容占位符 15">
            <a:extLst>
              <a:ext uri="{FF2B5EF4-FFF2-40B4-BE49-F238E27FC236}">
                <a16:creationId xmlns:a16="http://schemas.microsoft.com/office/drawing/2014/main" id="{E325C6B6-723D-4348-8BE3-BD44FDEF682C}"/>
              </a:ext>
            </a:extLst>
          </p:cNvPr>
          <p:cNvSpPr>
            <a:spLocks noGrp="1"/>
          </p:cNvSpPr>
          <p:nvPr>
            <p:ph idx="1"/>
          </p:nvPr>
        </p:nvSpPr>
        <p:spPr>
          <a:xfrm>
            <a:off x="363538" y="1285875"/>
            <a:ext cx="8423275" cy="4392613"/>
          </a:xfrm>
        </p:spPr>
        <p:txBody>
          <a:bodyPr/>
          <a:lstStyle/>
          <a:p>
            <a:pPr>
              <a:lnSpc>
                <a:spcPct val="150000"/>
              </a:lnSpc>
            </a:pPr>
            <a:r>
              <a:rPr lang="zh-CN" altLang="en-US" sz="2000" b="1" dirty="0"/>
              <a:t>什么是数据资产？</a:t>
            </a:r>
            <a:endParaRPr lang="en-US" altLang="zh-CN" sz="2000" b="1" dirty="0"/>
          </a:p>
          <a:p>
            <a:pPr lvl="1">
              <a:lnSpc>
                <a:spcPct val="150000"/>
              </a:lnSpc>
            </a:pPr>
            <a:r>
              <a:rPr lang="zh-CN" altLang="en-US" sz="1800" b="1" dirty="0"/>
              <a:t>财务意义上资产：“一般来讲，资产可以认为是</a:t>
            </a:r>
            <a:r>
              <a:rPr lang="zh-CN" altLang="en-US" sz="1800" b="1" dirty="0">
                <a:solidFill>
                  <a:srgbClr val="FF0000"/>
                </a:solidFill>
              </a:rPr>
              <a:t>企业拥有和控制的</a:t>
            </a:r>
            <a:r>
              <a:rPr lang="zh-CN" altLang="en-US" sz="1800" b="1" dirty="0"/>
              <a:t>，能够用</a:t>
            </a:r>
            <a:r>
              <a:rPr lang="zh-CN" altLang="en-US" sz="1800" b="1" dirty="0">
                <a:solidFill>
                  <a:srgbClr val="FF0000"/>
                </a:solidFill>
              </a:rPr>
              <a:t>货币计量</a:t>
            </a:r>
            <a:r>
              <a:rPr lang="zh-CN" altLang="en-US" sz="1800" b="1" dirty="0"/>
              <a:t>，并能够</a:t>
            </a:r>
            <a:r>
              <a:rPr lang="zh-CN" altLang="en-US" sz="1800" b="1" dirty="0">
                <a:solidFill>
                  <a:srgbClr val="FF0000"/>
                </a:solidFill>
              </a:rPr>
              <a:t>给企业带来经济利益</a:t>
            </a:r>
            <a:r>
              <a:rPr lang="zh-CN" altLang="en-US" sz="1800" b="1" dirty="0"/>
              <a:t>的经济资源。”</a:t>
            </a:r>
          </a:p>
          <a:p>
            <a:pPr lvl="2">
              <a:lnSpc>
                <a:spcPct val="150000"/>
              </a:lnSpc>
            </a:pPr>
            <a:endParaRPr lang="en-US" altLang="zh-CN" sz="1200" b="1" dirty="0"/>
          </a:p>
          <a:p>
            <a:pPr lvl="2">
              <a:lnSpc>
                <a:spcPct val="150000"/>
              </a:lnSpc>
            </a:pPr>
            <a:endParaRPr lang="en-US" altLang="zh-CN" sz="1200" b="1" dirty="0"/>
          </a:p>
          <a:p>
            <a:pPr lvl="2">
              <a:lnSpc>
                <a:spcPct val="150000"/>
              </a:lnSpc>
            </a:pPr>
            <a:r>
              <a:rPr lang="zh-CN" altLang="en-US" sz="1200" b="1" dirty="0"/>
              <a:t>与专利权为代表的知识产权相比，数据所有权问题还比较模糊。从拥有和控制的角度来看，数据可以分为第一方数据、第二方数据和第三方数据。从法律层面看，未经确权的第三方数据的所有权存在瑕疵，这类数据即使暂时拥有，也不能构成资产要素。</a:t>
            </a:r>
            <a:endParaRPr lang="en-US" altLang="zh-CN" sz="1200" b="1" dirty="0"/>
          </a:p>
          <a:p>
            <a:pPr lvl="2">
              <a:lnSpc>
                <a:spcPct val="150000"/>
              </a:lnSpc>
            </a:pPr>
            <a:r>
              <a:rPr lang="zh-CN" altLang="en-US" sz="1200" b="1" dirty="0"/>
              <a:t>尽管很多企业都意识到数据作为资产的可能性，但除了极少数专门以数据交易为主营业务的公司参照无形资产管理建立了数据资产账户，大多数公司都没有为数据的货币计量做出适当的账务处理。</a:t>
            </a:r>
            <a:endParaRPr lang="en-US" altLang="zh-CN" sz="1200" b="1" dirty="0"/>
          </a:p>
          <a:p>
            <a:pPr lvl="2">
              <a:lnSpc>
                <a:spcPct val="150000"/>
              </a:lnSpc>
            </a:pPr>
            <a:r>
              <a:rPr lang="zh-CN" altLang="en-US" sz="1200" b="1" dirty="0"/>
              <a:t>目前直接利用数据为企业带来经济利益的方法主要有数据租售、信息租售、数据使能三种模式。</a:t>
            </a:r>
            <a:endParaRPr lang="en-US" altLang="zh-CN" sz="1200" b="1" dirty="0"/>
          </a:p>
        </p:txBody>
      </p:sp>
      <p:sp>
        <p:nvSpPr>
          <p:cNvPr id="135173" name="矩形 5">
            <a:extLst>
              <a:ext uri="{FF2B5EF4-FFF2-40B4-BE49-F238E27FC236}">
                <a16:creationId xmlns:a16="http://schemas.microsoft.com/office/drawing/2014/main" id="{62B9D978-80BE-44DC-9029-3A893D3A7CFF}"/>
              </a:ext>
            </a:extLst>
          </p:cNvPr>
          <p:cNvSpPr>
            <a:spLocks noChangeArrowheads="1"/>
          </p:cNvSpPr>
          <p:nvPr/>
        </p:nvSpPr>
        <p:spPr bwMode="auto">
          <a:xfrm>
            <a:off x="4643438" y="5429250"/>
            <a:ext cx="42862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1600">
                <a:solidFill>
                  <a:srgbClr val="FF0000"/>
                </a:solidFill>
                <a:latin typeface="楷体_GB2312" pitchFamily="49" charset="-122"/>
                <a:ea typeface="楷体_GB2312" pitchFamily="49" charset="-122"/>
                <a:sym typeface="Arial" panose="020B0604020202020204" pitchFamily="34" charset="0"/>
              </a:rPr>
              <a:t>    虽然数据还没有被列入企业的资产负债表，但这只是一个时间问题。</a:t>
            </a:r>
          </a:p>
          <a:p>
            <a:r>
              <a:rPr lang="en-US" altLang="zh-CN" sz="1600">
                <a:solidFill>
                  <a:srgbClr val="FF0000"/>
                </a:solidFill>
                <a:latin typeface="楷体_GB2312" pitchFamily="49" charset="-122"/>
                <a:ea typeface="楷体_GB2312" pitchFamily="49" charset="-122"/>
                <a:sym typeface="Arial" panose="020B0604020202020204" pitchFamily="34" charset="0"/>
              </a:rPr>
              <a:t>                  -</a:t>
            </a:r>
            <a:r>
              <a:rPr lang="zh-CN" altLang="en-US" sz="1600">
                <a:solidFill>
                  <a:srgbClr val="FF0000"/>
                </a:solidFill>
                <a:latin typeface="楷体_GB2312" pitchFamily="49" charset="-122"/>
                <a:ea typeface="楷体_GB2312" pitchFamily="49" charset="-122"/>
                <a:sym typeface="Arial" panose="020B0604020202020204" pitchFamily="34" charset="0"/>
              </a:rPr>
              <a:t>维克托</a:t>
            </a:r>
            <a:r>
              <a:rPr lang="en-US" altLang="zh-CN" sz="1600">
                <a:solidFill>
                  <a:srgbClr val="FF0000"/>
                </a:solidFill>
                <a:latin typeface="楷体_GB2312" pitchFamily="49" charset="-122"/>
                <a:ea typeface="楷体_GB2312" pitchFamily="49" charset="-122"/>
                <a:sym typeface="Arial" panose="020B0604020202020204" pitchFamily="34" charset="0"/>
              </a:rPr>
              <a:t>.</a:t>
            </a:r>
            <a:r>
              <a:rPr lang="zh-CN" altLang="en-US" sz="1600">
                <a:solidFill>
                  <a:srgbClr val="FF0000"/>
                </a:solidFill>
                <a:latin typeface="楷体_GB2312" pitchFamily="49" charset="-122"/>
                <a:ea typeface="楷体_GB2312" pitchFamily="49" charset="-122"/>
                <a:sym typeface="Arial" panose="020B0604020202020204" pitchFamily="34" charset="0"/>
              </a:rPr>
              <a:t>迈尔</a:t>
            </a:r>
            <a:r>
              <a:rPr lang="en-US" altLang="zh-CN" sz="1600">
                <a:solidFill>
                  <a:srgbClr val="FF0000"/>
                </a:solidFill>
                <a:latin typeface="楷体_GB2312" pitchFamily="49" charset="-122"/>
                <a:ea typeface="楷体_GB2312" pitchFamily="49" charset="-122"/>
                <a:sym typeface="Arial" panose="020B0604020202020204" pitchFamily="34" charset="0"/>
              </a:rPr>
              <a:t>.</a:t>
            </a:r>
            <a:r>
              <a:rPr lang="zh-CN" altLang="en-US" sz="1600">
                <a:solidFill>
                  <a:srgbClr val="FF0000"/>
                </a:solidFill>
                <a:latin typeface="楷体_GB2312" pitchFamily="49" charset="-122"/>
                <a:ea typeface="楷体_GB2312" pitchFamily="49" charset="-122"/>
                <a:sym typeface="Arial" panose="020B0604020202020204" pitchFamily="34" charset="0"/>
              </a:rPr>
              <a:t>舍恩伯格</a:t>
            </a:r>
          </a:p>
        </p:txBody>
      </p:sp>
      <p:sp>
        <p:nvSpPr>
          <p:cNvPr id="17" name="椭圆形标注 16">
            <a:extLst>
              <a:ext uri="{FF2B5EF4-FFF2-40B4-BE49-F238E27FC236}">
                <a16:creationId xmlns:a16="http://schemas.microsoft.com/office/drawing/2014/main" id="{990F5460-96CE-4D9C-A7BA-B72352E44470}"/>
              </a:ext>
            </a:extLst>
          </p:cNvPr>
          <p:cNvSpPr/>
          <p:nvPr/>
        </p:nvSpPr>
        <p:spPr bwMode="auto">
          <a:xfrm>
            <a:off x="6156325" y="1214438"/>
            <a:ext cx="1800225" cy="576262"/>
          </a:xfrm>
          <a:prstGeom prst="wedgeEllipseCallout">
            <a:avLst/>
          </a:prstGeom>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a:lstStyle/>
          <a:p>
            <a:pPr>
              <a:buFont typeface="Arial" pitchFamily="34" charset="0"/>
              <a:buNone/>
              <a:defRPr/>
            </a:pPr>
            <a:r>
              <a:rPr lang="zh-CN" altLang="en-US" b="1" dirty="0">
                <a:solidFill>
                  <a:srgbClr val="FF0000"/>
                </a:solidFill>
              </a:rPr>
              <a:t>产权维度</a:t>
            </a:r>
          </a:p>
        </p:txBody>
      </p:sp>
      <p:sp>
        <p:nvSpPr>
          <p:cNvPr id="25" name="椭圆形标注 24">
            <a:extLst>
              <a:ext uri="{FF2B5EF4-FFF2-40B4-BE49-F238E27FC236}">
                <a16:creationId xmlns:a16="http://schemas.microsoft.com/office/drawing/2014/main" id="{B2262CC0-86D7-4779-9A76-D98DAC2CA498}"/>
              </a:ext>
            </a:extLst>
          </p:cNvPr>
          <p:cNvSpPr/>
          <p:nvPr/>
        </p:nvSpPr>
        <p:spPr bwMode="auto">
          <a:xfrm>
            <a:off x="107504" y="2708920"/>
            <a:ext cx="2088232" cy="503237"/>
          </a:xfrm>
          <a:prstGeom prst="wedgeEllipseCallout">
            <a:avLst>
              <a:gd name="adj1" fmla="val 49391"/>
              <a:gd name="adj2" fmla="val -74216"/>
            </a:avLst>
          </a:prstGeom>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a:lstStyle/>
          <a:p>
            <a:pPr>
              <a:buFont typeface="Arial" pitchFamily="34" charset="0"/>
              <a:buNone/>
              <a:defRPr/>
            </a:pPr>
            <a:r>
              <a:rPr lang="zh-CN" altLang="en-US" b="1" dirty="0">
                <a:solidFill>
                  <a:srgbClr val="FF0000"/>
                </a:solidFill>
              </a:rPr>
              <a:t>财务</a:t>
            </a:r>
            <a:r>
              <a:rPr lang="en-US" altLang="zh-CN" b="1" dirty="0">
                <a:solidFill>
                  <a:srgbClr val="FF0000"/>
                </a:solidFill>
              </a:rPr>
              <a:t>/</a:t>
            </a:r>
            <a:r>
              <a:rPr lang="zh-CN" altLang="en-US" b="1" dirty="0">
                <a:solidFill>
                  <a:srgbClr val="FF0000"/>
                </a:solidFill>
              </a:rPr>
              <a:t>资本化</a:t>
            </a:r>
          </a:p>
        </p:txBody>
      </p:sp>
      <p:sp>
        <p:nvSpPr>
          <p:cNvPr id="26" name="椭圆形标注 25">
            <a:extLst>
              <a:ext uri="{FF2B5EF4-FFF2-40B4-BE49-F238E27FC236}">
                <a16:creationId xmlns:a16="http://schemas.microsoft.com/office/drawing/2014/main" id="{07CB9CD1-7D5B-447A-8DA3-B1B7DB9F7F22}"/>
              </a:ext>
            </a:extLst>
          </p:cNvPr>
          <p:cNvSpPr/>
          <p:nvPr/>
        </p:nvSpPr>
        <p:spPr bwMode="auto">
          <a:xfrm>
            <a:off x="3286125" y="1138238"/>
            <a:ext cx="1797050" cy="576262"/>
          </a:xfrm>
          <a:prstGeom prst="wedgeEllipseCallout">
            <a:avLst>
              <a:gd name="adj1" fmla="val 22583"/>
              <a:gd name="adj2" fmla="val 166362"/>
            </a:avLst>
          </a:prstGeom>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a:lstStyle/>
          <a:p>
            <a:pPr>
              <a:buFont typeface="Arial" pitchFamily="34" charset="0"/>
              <a:buNone/>
              <a:defRPr/>
            </a:pPr>
            <a:r>
              <a:rPr lang="zh-CN" altLang="en-US" b="1" dirty="0">
                <a:solidFill>
                  <a:srgbClr val="FF0000"/>
                </a:solidFill>
              </a:rPr>
              <a:t>投资维度</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3">
            <a:extLst>
              <a:ext uri="{FF2B5EF4-FFF2-40B4-BE49-F238E27FC236}">
                <a16:creationId xmlns:a16="http://schemas.microsoft.com/office/drawing/2014/main" id="{D5492EA3-39BE-4B2D-BCD1-F69F73BC3AA7}"/>
              </a:ext>
            </a:extLst>
          </p:cNvPr>
          <p:cNvSpPr>
            <a:spLocks noGrp="1" noChangeArrowheads="1"/>
          </p:cNvSpPr>
          <p:nvPr>
            <p:ph type="body" idx="1"/>
          </p:nvPr>
        </p:nvSpPr>
        <p:spPr/>
        <p:txBody>
          <a:bodyPr/>
          <a:lstStyle/>
          <a:p>
            <a:pPr>
              <a:lnSpc>
                <a:spcPct val="130000"/>
              </a:lnSpc>
            </a:pPr>
            <a:r>
              <a:rPr lang="zh-CN" altLang="zh-CN" sz="2400" dirty="0">
                <a:latin typeface="华文中宋" panose="02010600040101010101" pitchFamily="2" charset="-122"/>
                <a:ea typeface="华文中宋" panose="02010600040101010101" pitchFamily="2" charset="-122"/>
              </a:rPr>
              <a:t>1948年，控制论创始人维纳(Norbert Wiener)认为</a:t>
            </a:r>
          </a:p>
          <a:p>
            <a:pPr lvl="1">
              <a:lnSpc>
                <a:spcPct val="130000"/>
              </a:lnSpc>
            </a:pPr>
            <a:r>
              <a:rPr lang="zh-CN" altLang="zh-CN" sz="2400" dirty="0">
                <a:solidFill>
                  <a:srgbClr val="FF0066"/>
                </a:solidFill>
                <a:latin typeface="华文中宋" panose="02010600040101010101" pitchFamily="2" charset="-122"/>
                <a:ea typeface="华文中宋" panose="02010600040101010101" pitchFamily="2" charset="-122"/>
              </a:rPr>
              <a:t>“信息是人们在适应外部世界、控制外部世界的过程中同外部世界交换的内容的名称”。</a:t>
            </a:r>
            <a:r>
              <a:rPr lang="zh-CN" altLang="zh-CN" sz="2400" dirty="0">
                <a:latin typeface="华文中宋" panose="02010600040101010101" pitchFamily="2" charset="-122"/>
                <a:ea typeface="华文中宋" panose="02010600040101010101" pitchFamily="2" charset="-122"/>
              </a:rPr>
              <a:t> </a:t>
            </a:r>
          </a:p>
          <a:p>
            <a:pPr>
              <a:lnSpc>
                <a:spcPct val="130000"/>
              </a:lnSpc>
            </a:pPr>
            <a:r>
              <a:rPr lang="zh-CN" altLang="zh-CN" sz="2400" dirty="0">
                <a:latin typeface="华文中宋" panose="02010600040101010101" pitchFamily="2" charset="-122"/>
                <a:ea typeface="华文中宋" panose="02010600040101010101" pitchFamily="2" charset="-122"/>
              </a:rPr>
              <a:t>1975年，朗高(G. Longo)在《信息论：新的趋势与未决问题》</a:t>
            </a:r>
          </a:p>
          <a:p>
            <a:pPr lvl="1">
              <a:lnSpc>
                <a:spcPct val="130000"/>
              </a:lnSpc>
            </a:pPr>
            <a:r>
              <a:rPr lang="zh-CN" altLang="zh-CN" sz="2400" dirty="0">
                <a:latin typeface="华文中宋" panose="02010600040101010101" pitchFamily="2" charset="-122"/>
                <a:ea typeface="华文中宋" panose="02010600040101010101" pitchFamily="2" charset="-122"/>
              </a:rPr>
              <a:t> “信息是反映事物的形成、关系和差别的东西，它包含在事物的差异之中，而不是在事物本身”。</a:t>
            </a:r>
            <a:endParaRPr lang="zh-CN" altLang="zh-CN" sz="2400" dirty="0">
              <a:latin typeface="华文中宋" panose="02010600040101010101" pitchFamily="2" charset="-122"/>
              <a:ea typeface="华文中宋" panose="02010600040101010101" pitchFamily="2" charset="-122"/>
              <a:sym typeface="Arial" panose="020B0604020202020204" pitchFamily="34" charset="0"/>
            </a:endParaRPr>
          </a:p>
        </p:txBody>
      </p:sp>
      <p:sp>
        <p:nvSpPr>
          <p:cNvPr id="4" name="Rectangle 2">
            <a:extLst>
              <a:ext uri="{FF2B5EF4-FFF2-40B4-BE49-F238E27FC236}">
                <a16:creationId xmlns:a16="http://schemas.microsoft.com/office/drawing/2014/main" id="{BE0B4855-CFF6-4F36-AE2B-4A21E45A7546}"/>
              </a:ext>
            </a:extLst>
          </p:cNvPr>
          <p:cNvSpPr txBox="1">
            <a:spLocks noChangeArrowheads="1"/>
          </p:cNvSpPr>
          <p:nvPr/>
        </p:nvSpPr>
        <p:spPr>
          <a:xfrm>
            <a:off x="251520" y="25655"/>
            <a:ext cx="7697787" cy="94297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600" b="1" dirty="0">
                <a:solidFill>
                  <a:srgbClr val="660066"/>
                </a:solidFill>
                <a:latin typeface="黑体" panose="02010609060101010101" pitchFamily="49" charset="-122"/>
                <a:ea typeface="黑体" panose="02010609060101010101" pitchFamily="49" charset="-122"/>
              </a:rPr>
              <a:t>1.1</a:t>
            </a:r>
            <a:r>
              <a:rPr lang="en-US" altLang="zh-CN" sz="3600" b="1" dirty="0">
                <a:solidFill>
                  <a:srgbClr val="660066"/>
                </a:solidFill>
                <a:latin typeface="黑体" panose="02010609060101010101" pitchFamily="49" charset="-122"/>
                <a:ea typeface="黑体" panose="02010609060101010101" pitchFamily="49" charset="-122"/>
              </a:rPr>
              <a:t>.1</a:t>
            </a:r>
            <a:r>
              <a:rPr lang="zh-CN" altLang="en-US" sz="3600" b="1" dirty="0">
                <a:solidFill>
                  <a:srgbClr val="660066"/>
                </a:solidFill>
                <a:latin typeface="黑体" panose="02010609060101010101" pitchFamily="49" charset="-122"/>
                <a:ea typeface="黑体" panose="02010609060101010101" pitchFamily="49" charset="-122"/>
              </a:rPr>
              <a:t> 信息的定义</a:t>
            </a: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内容占位符 2">
            <a:extLst>
              <a:ext uri="{FF2B5EF4-FFF2-40B4-BE49-F238E27FC236}">
                <a16:creationId xmlns:a16="http://schemas.microsoft.com/office/drawing/2014/main" id="{CD7CFA3D-648B-42EC-8BB9-0EA4E378045B}"/>
              </a:ext>
            </a:extLst>
          </p:cNvPr>
          <p:cNvSpPr>
            <a:spLocks noGrp="1"/>
          </p:cNvSpPr>
          <p:nvPr>
            <p:ph idx="1"/>
          </p:nvPr>
        </p:nvSpPr>
        <p:spPr/>
        <p:txBody>
          <a:bodyPr/>
          <a:lstStyle/>
          <a:p>
            <a:pPr>
              <a:lnSpc>
                <a:spcPct val="150000"/>
              </a:lnSpc>
            </a:pPr>
            <a:r>
              <a:rPr lang="zh-CN" altLang="en-US" sz="2000" b="1" dirty="0"/>
              <a:t>什么是数据资产？</a:t>
            </a:r>
            <a:endParaRPr lang="en-US" altLang="zh-CN" sz="2000" b="1" dirty="0"/>
          </a:p>
          <a:p>
            <a:pPr lvl="1">
              <a:lnSpc>
                <a:spcPct val="150000"/>
              </a:lnSpc>
            </a:pPr>
            <a:r>
              <a:rPr lang="zh-CN" altLang="en-US" sz="1800" b="1" dirty="0"/>
              <a:t>数据管理维度：并不是所有的数据都是资产，只有</a:t>
            </a:r>
            <a:r>
              <a:rPr lang="zh-CN" altLang="en-US" sz="1800" b="1" dirty="0">
                <a:solidFill>
                  <a:srgbClr val="FF0000"/>
                </a:solidFill>
              </a:rPr>
              <a:t>可控制、可量化、可变现的数据才能成为资产</a:t>
            </a:r>
            <a:r>
              <a:rPr lang="zh-CN" altLang="en-US" sz="1800" b="1" dirty="0"/>
              <a:t>。数据资产的特点包括：虚拟性、共享性、时效性、安全性、交换性和规模性。其中，共享性尤为重要。</a:t>
            </a:r>
          </a:p>
        </p:txBody>
      </p:sp>
      <p:pic>
        <p:nvPicPr>
          <p:cNvPr id="82947" name="Picture 3">
            <a:extLst>
              <a:ext uri="{FF2B5EF4-FFF2-40B4-BE49-F238E27FC236}">
                <a16:creationId xmlns:a16="http://schemas.microsoft.com/office/drawing/2014/main" id="{AE275C57-E51E-4070-A069-B7A7D3A898F6}"/>
              </a:ext>
            </a:extLst>
          </p:cNvPr>
          <p:cNvPicPr>
            <a:picLocks noChangeAspect="1" noChangeArrowheads="1"/>
          </p:cNvPicPr>
          <p:nvPr/>
        </p:nvPicPr>
        <p:blipFill rotWithShape="1">
          <a:blip r:embed="rId2"/>
          <a:srcRect l="14581" t="22440" r="1594" b="18864"/>
          <a:stretch/>
        </p:blipFill>
        <p:spPr bwMode="auto">
          <a:xfrm>
            <a:off x="1193485" y="3363705"/>
            <a:ext cx="6762750" cy="2657475"/>
          </a:xfrm>
          <a:prstGeom prst="rect">
            <a:avLst/>
          </a:prstGeom>
          <a:ln>
            <a:noFill/>
          </a:ln>
          <a:effectLst>
            <a:softEdge rad="112500"/>
          </a:effectLst>
        </p:spPr>
      </p:pic>
      <p:sp>
        <p:nvSpPr>
          <p:cNvPr id="8" name="标题 1">
            <a:extLst>
              <a:ext uri="{FF2B5EF4-FFF2-40B4-BE49-F238E27FC236}">
                <a16:creationId xmlns:a16="http://schemas.microsoft.com/office/drawing/2014/main" id="{F17499BA-F859-4D66-BA28-A33183F9F338}"/>
              </a:ext>
            </a:extLst>
          </p:cNvPr>
          <p:cNvSpPr txBox="1">
            <a:spLocks/>
          </p:cNvSpPr>
          <p:nvPr/>
        </p:nvSpPr>
        <p:spPr>
          <a:xfrm>
            <a:off x="892969" y="299245"/>
            <a:ext cx="6743700" cy="5762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solidFill>
                  <a:srgbClr val="660066"/>
                </a:solidFill>
                <a:latin typeface="黑体" panose="02010609060101010101" pitchFamily="49" charset="-122"/>
                <a:ea typeface="黑体" panose="02010609060101010101" pitchFamily="49" charset="-122"/>
              </a:rPr>
              <a:t>新技术环境下数据资产的浮现或重现</a:t>
            </a: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标题 4">
            <a:extLst>
              <a:ext uri="{FF2B5EF4-FFF2-40B4-BE49-F238E27FC236}">
                <a16:creationId xmlns:a16="http://schemas.microsoft.com/office/drawing/2014/main" id="{4069CC06-E127-4A29-9B46-615080A28750}"/>
              </a:ext>
            </a:extLst>
          </p:cNvPr>
          <p:cNvSpPr>
            <a:spLocks noGrp="1"/>
          </p:cNvSpPr>
          <p:nvPr>
            <p:ph type="ctrTitle"/>
          </p:nvPr>
        </p:nvSpPr>
        <p:spPr>
          <a:xfrm>
            <a:off x="1143000" y="1428750"/>
            <a:ext cx="6858000" cy="2081213"/>
          </a:xfrm>
        </p:spPr>
        <p:txBody>
          <a:bodyPr/>
          <a:lstStyle/>
          <a:p>
            <a:r>
              <a:rPr lang="zh-CN" altLang="en-US" sz="4800" b="1">
                <a:solidFill>
                  <a:srgbClr val="FF0000"/>
                </a:solidFill>
                <a:latin typeface="华文楷体" panose="02010600040101010101" pitchFamily="2" charset="-122"/>
                <a:ea typeface="华文楷体" panose="02010600040101010101" pitchFamily="2" charset="-122"/>
              </a:rPr>
              <a:t>数据资产管理理念演进</a:t>
            </a:r>
            <a:br>
              <a:rPr lang="en-US" altLang="zh-CN">
                <a:latin typeface="华文楷体" panose="02010600040101010101" pitchFamily="2" charset="-122"/>
                <a:ea typeface="华文楷体" panose="02010600040101010101" pitchFamily="2" charset="-122"/>
              </a:rPr>
            </a:br>
            <a:endParaRPr lang="zh-CN" altLang="en-US"/>
          </a:p>
        </p:txBody>
      </p:sp>
      <p:sp>
        <p:nvSpPr>
          <p:cNvPr id="137219" name="副标题 5">
            <a:extLst>
              <a:ext uri="{FF2B5EF4-FFF2-40B4-BE49-F238E27FC236}">
                <a16:creationId xmlns:a16="http://schemas.microsoft.com/office/drawing/2014/main" id="{CBC56602-CC1F-4697-A9CB-F78B1F8EB2AC}"/>
              </a:ext>
            </a:extLst>
          </p:cNvPr>
          <p:cNvSpPr>
            <a:spLocks noGrp="1"/>
          </p:cNvSpPr>
          <p:nvPr>
            <p:ph type="subTitle" idx="1"/>
          </p:nvPr>
        </p:nvSpPr>
        <p:spPr>
          <a:xfrm>
            <a:off x="1042988" y="3284538"/>
            <a:ext cx="6400800" cy="1752600"/>
          </a:xfrm>
        </p:spPr>
        <p:txBody>
          <a:bodyPr/>
          <a:lstStyle/>
          <a:p>
            <a:pPr algn="r"/>
            <a:r>
              <a:rPr lang="en-US" altLang="zh-CN" sz="2400">
                <a:latin typeface="楷体" panose="02010609060101010101" pitchFamily="49" charset="-122"/>
                <a:ea typeface="楷体" panose="02010609060101010101" pitchFamily="49" charset="-122"/>
              </a:rPr>
              <a:t>——</a:t>
            </a:r>
            <a:r>
              <a:rPr lang="zh-CN" altLang="en-US">
                <a:latin typeface="华文楷体" panose="02010600040101010101" pitchFamily="2" charset="-122"/>
                <a:ea typeface="华文楷体" panose="02010600040101010101" pitchFamily="2" charset="-122"/>
              </a:rPr>
              <a:t>美国政策实践的视角</a:t>
            </a:r>
            <a:endParaRPr lang="zh-CN" altLang="en-US">
              <a:latin typeface="楷体" panose="02010609060101010101" pitchFamily="49" charset="-122"/>
              <a:ea typeface="楷体" panose="02010609060101010101" pitchFamily="49" charset="-122"/>
            </a:endParaRPr>
          </a:p>
        </p:txBody>
      </p:sp>
      <p:pic>
        <p:nvPicPr>
          <p:cNvPr id="7" name="Picture 2">
            <a:extLst>
              <a:ext uri="{FF2B5EF4-FFF2-40B4-BE49-F238E27FC236}">
                <a16:creationId xmlns:a16="http://schemas.microsoft.com/office/drawing/2014/main" id="{7DF3679B-A751-419C-B379-494491F4938B}"/>
              </a:ext>
            </a:extLst>
          </p:cNvPr>
          <p:cNvPicPr>
            <a:picLocks noChangeAspect="1" noChangeArrowheads="1"/>
          </p:cNvPicPr>
          <p:nvPr/>
        </p:nvPicPr>
        <p:blipFill>
          <a:blip r:embed="rId2"/>
          <a:srcRect/>
          <a:stretch>
            <a:fillRect/>
          </a:stretch>
        </p:blipFill>
        <p:spPr bwMode="auto">
          <a:xfrm>
            <a:off x="5148040" y="3645016"/>
            <a:ext cx="3817600" cy="2341267"/>
          </a:xfrm>
          <a:prstGeom prst="rect">
            <a:avLst/>
          </a:prstGeom>
          <a:ln>
            <a:noFill/>
          </a:ln>
          <a:effectLst>
            <a:softEdge rad="112500"/>
          </a:effectLst>
        </p:spPr>
      </p:pic>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标题 1">
            <a:extLst>
              <a:ext uri="{FF2B5EF4-FFF2-40B4-BE49-F238E27FC236}">
                <a16:creationId xmlns:a16="http://schemas.microsoft.com/office/drawing/2014/main" id="{36561180-36ED-4B72-88C8-8AE346B2E51B}"/>
              </a:ext>
            </a:extLst>
          </p:cNvPr>
          <p:cNvSpPr>
            <a:spLocks noGrp="1"/>
          </p:cNvSpPr>
          <p:nvPr>
            <p:ph type="title"/>
          </p:nvPr>
        </p:nvSpPr>
        <p:spPr>
          <a:xfrm>
            <a:off x="457200" y="65052"/>
            <a:ext cx="8229600" cy="1143000"/>
          </a:xfrm>
        </p:spPr>
        <p:txBody>
          <a:bodyPr>
            <a:normAutofit/>
          </a:bodyPr>
          <a:lstStyle/>
          <a:p>
            <a:pPr algn="l"/>
            <a:r>
              <a:rPr lang="zh-CN" altLang="en-US" sz="3200" b="1" dirty="0">
                <a:solidFill>
                  <a:srgbClr val="660066"/>
                </a:solidFill>
                <a:latin typeface="黑体" panose="02010609060101010101" pitchFamily="49" charset="-122"/>
                <a:ea typeface="黑体" panose="02010609060101010101" pitchFamily="49" charset="-122"/>
              </a:rPr>
              <a:t>数据资产管理的理论演进</a:t>
            </a:r>
          </a:p>
        </p:txBody>
      </p:sp>
      <p:graphicFrame>
        <p:nvGraphicFramePr>
          <p:cNvPr id="5" name="内容占位符 4">
            <a:extLst>
              <a:ext uri="{FF2B5EF4-FFF2-40B4-BE49-F238E27FC236}">
                <a16:creationId xmlns:a16="http://schemas.microsoft.com/office/drawing/2014/main" id="{B13298F8-9D4B-4D22-810F-9013D76F5CD3}"/>
              </a:ext>
            </a:extLst>
          </p:cNvPr>
          <p:cNvGraphicFramePr>
            <a:graphicFrameLocks noGrp="1"/>
          </p:cNvGraphicFramePr>
          <p:nvPr>
            <p:ph idx="1"/>
          </p:nvPr>
        </p:nvGraphicFramePr>
        <p:xfrm>
          <a:off x="468313" y="1268413"/>
          <a:ext cx="7848599" cy="4953035"/>
        </p:xfrm>
        <a:graphic>
          <a:graphicData uri="http://schemas.openxmlformats.org/drawingml/2006/table">
            <a:tbl>
              <a:tblPr firstRow="1" bandRow="1">
                <a:tableStyleId>{5C22544A-7EE6-4342-B048-85BDC9FD1C3A}</a:tableStyleId>
              </a:tblPr>
              <a:tblGrid>
                <a:gridCol w="935547">
                  <a:extLst>
                    <a:ext uri="{9D8B030D-6E8A-4147-A177-3AD203B41FA5}">
                      <a16:colId xmlns:a16="http://schemas.microsoft.com/office/drawing/2014/main" val="20000"/>
                    </a:ext>
                  </a:extLst>
                </a:gridCol>
                <a:gridCol w="2664406">
                  <a:extLst>
                    <a:ext uri="{9D8B030D-6E8A-4147-A177-3AD203B41FA5}">
                      <a16:colId xmlns:a16="http://schemas.microsoft.com/office/drawing/2014/main" val="20001"/>
                    </a:ext>
                  </a:extLst>
                </a:gridCol>
                <a:gridCol w="2088318">
                  <a:extLst>
                    <a:ext uri="{9D8B030D-6E8A-4147-A177-3AD203B41FA5}">
                      <a16:colId xmlns:a16="http://schemas.microsoft.com/office/drawing/2014/main" val="20002"/>
                    </a:ext>
                  </a:extLst>
                </a:gridCol>
                <a:gridCol w="2160328">
                  <a:extLst>
                    <a:ext uri="{9D8B030D-6E8A-4147-A177-3AD203B41FA5}">
                      <a16:colId xmlns:a16="http://schemas.microsoft.com/office/drawing/2014/main" val="20003"/>
                    </a:ext>
                  </a:extLst>
                </a:gridCol>
              </a:tblGrid>
              <a:tr h="380967">
                <a:tc>
                  <a:txBody>
                    <a:bodyPr/>
                    <a:lstStyle/>
                    <a:p>
                      <a:pPr algn="ctr"/>
                      <a:r>
                        <a:rPr lang="zh-CN" altLang="en-US" sz="1900" dirty="0"/>
                        <a:t>时间</a:t>
                      </a:r>
                    </a:p>
                  </a:txBody>
                  <a:tcPr marL="91448" marR="91448" marT="45721" marB="45721"/>
                </a:tc>
                <a:tc>
                  <a:txBody>
                    <a:bodyPr/>
                    <a:lstStyle/>
                    <a:p>
                      <a:pPr algn="ctr"/>
                      <a:r>
                        <a:rPr lang="zh-CN" altLang="en-US" sz="1900" dirty="0"/>
                        <a:t>问题描述</a:t>
                      </a:r>
                    </a:p>
                  </a:txBody>
                  <a:tcPr marL="91448" marR="91448" marT="45721" marB="45721"/>
                </a:tc>
                <a:tc>
                  <a:txBody>
                    <a:bodyPr/>
                    <a:lstStyle/>
                    <a:p>
                      <a:pPr algn="ctr"/>
                      <a:r>
                        <a:rPr lang="zh-CN" altLang="en-US" sz="1900" dirty="0"/>
                        <a:t>管理目标</a:t>
                      </a:r>
                    </a:p>
                  </a:txBody>
                  <a:tcPr marL="91448" marR="91448" marT="45721" marB="45721"/>
                </a:tc>
                <a:tc>
                  <a:txBody>
                    <a:bodyPr/>
                    <a:lstStyle/>
                    <a:p>
                      <a:pPr algn="ctr"/>
                      <a:r>
                        <a:rPr lang="zh-CN" altLang="en-US" sz="1900" dirty="0"/>
                        <a:t>典型方法或工具</a:t>
                      </a:r>
                    </a:p>
                  </a:txBody>
                  <a:tcPr marL="91448" marR="91448" marT="45721" marB="45721"/>
                </a:tc>
                <a:extLst>
                  <a:ext uri="{0D108BD9-81ED-4DB2-BD59-A6C34878D82A}">
                    <a16:rowId xmlns:a16="http://schemas.microsoft.com/office/drawing/2014/main" val="10000"/>
                  </a:ext>
                </a:extLst>
              </a:tr>
              <a:tr h="822966">
                <a:tc>
                  <a:txBody>
                    <a:bodyPr/>
                    <a:lstStyle/>
                    <a:p>
                      <a:pPr>
                        <a:lnSpc>
                          <a:spcPct val="150000"/>
                        </a:lnSpc>
                      </a:pPr>
                      <a:r>
                        <a:rPr lang="en-US" altLang="zh-CN" sz="1600" dirty="0">
                          <a:latin typeface="等线 Light" pitchFamily="2" charset="-122"/>
                          <a:ea typeface="等线 Light" pitchFamily="2" charset="-122"/>
                        </a:rPr>
                        <a:t>1890-1950</a:t>
                      </a:r>
                      <a:endParaRPr lang="zh-CN" altLang="en-US" sz="1600" dirty="0">
                        <a:latin typeface="等线 Light" pitchFamily="2" charset="-122"/>
                        <a:ea typeface="等线 Light" pitchFamily="2" charset="-122"/>
                      </a:endParaRPr>
                    </a:p>
                  </a:txBody>
                  <a:tcPr marL="91448" marR="91448" marT="45721" marB="45721"/>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zh-CN" altLang="en-US" sz="1600" b="1" dirty="0">
                          <a:latin typeface="等线 Light" pitchFamily="2" charset="-122"/>
                          <a:ea typeface="等线 Light" pitchFamily="2" charset="-122"/>
                        </a:rPr>
                        <a:t>文件资料或记录数据的保存</a:t>
                      </a:r>
                    </a:p>
                    <a:p>
                      <a:pPr>
                        <a:lnSpc>
                          <a:spcPct val="150000"/>
                        </a:lnSpc>
                      </a:pPr>
                      <a:endParaRPr lang="zh-CN" altLang="en-US" sz="1600" b="1"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数据完备性与可恢复性</a:t>
                      </a: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档案管理、存储图书馆计划（</a:t>
                      </a:r>
                      <a:r>
                        <a:rPr lang="en-US" altLang="zh-CN" sz="1600" b="1" dirty="0">
                          <a:latin typeface="等线 Light" pitchFamily="2" charset="-122"/>
                          <a:ea typeface="等线 Light" pitchFamily="2" charset="-122"/>
                        </a:rPr>
                        <a:t>FDLP</a:t>
                      </a:r>
                      <a:r>
                        <a:rPr lang="zh-CN" altLang="en-US" sz="1600" b="1" dirty="0">
                          <a:latin typeface="等线 Light" pitchFamily="2" charset="-122"/>
                          <a:ea typeface="等线 Light" pitchFamily="2" charset="-122"/>
                        </a:rPr>
                        <a:t>）</a:t>
                      </a:r>
                    </a:p>
                  </a:txBody>
                  <a:tcPr marL="91448" marR="91448" marT="45721" marB="45721"/>
                </a:tc>
                <a:extLst>
                  <a:ext uri="{0D108BD9-81ED-4DB2-BD59-A6C34878D82A}">
                    <a16:rowId xmlns:a16="http://schemas.microsoft.com/office/drawing/2014/main" val="10001"/>
                  </a:ext>
                </a:extLst>
              </a:tr>
              <a:tr h="822966">
                <a:tc>
                  <a:txBody>
                    <a:bodyPr/>
                    <a:lstStyle/>
                    <a:p>
                      <a:pPr>
                        <a:lnSpc>
                          <a:spcPct val="150000"/>
                        </a:lnSpc>
                      </a:pPr>
                      <a:r>
                        <a:rPr lang="en-US" altLang="zh-CN" sz="1600" dirty="0">
                          <a:latin typeface="等线 Light" pitchFamily="2" charset="-122"/>
                          <a:ea typeface="等线 Light" pitchFamily="2" charset="-122"/>
                        </a:rPr>
                        <a:t>1960-1980</a:t>
                      </a:r>
                      <a:endParaRPr lang="zh-CN" altLang="en-US" sz="1600"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减少不必要数据、文件和记录的重复生产</a:t>
                      </a: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数据成本管理</a:t>
                      </a: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信息预算管理、信息资源管理</a:t>
                      </a:r>
                    </a:p>
                  </a:txBody>
                  <a:tcPr marL="91448" marR="91448" marT="45721" marB="45721"/>
                </a:tc>
                <a:extLst>
                  <a:ext uri="{0D108BD9-81ED-4DB2-BD59-A6C34878D82A}">
                    <a16:rowId xmlns:a16="http://schemas.microsoft.com/office/drawing/2014/main" val="10002"/>
                  </a:ext>
                </a:extLst>
              </a:tr>
              <a:tr h="822966">
                <a:tc>
                  <a:txBody>
                    <a:bodyPr/>
                    <a:lstStyle/>
                    <a:p>
                      <a:pPr>
                        <a:lnSpc>
                          <a:spcPct val="150000"/>
                        </a:lnSpc>
                      </a:pPr>
                      <a:r>
                        <a:rPr lang="en-US" altLang="zh-CN" sz="1600" dirty="0">
                          <a:latin typeface="等线 Light" pitchFamily="2" charset="-122"/>
                          <a:ea typeface="等线 Light" pitchFamily="2" charset="-122"/>
                        </a:rPr>
                        <a:t>1980-1990</a:t>
                      </a:r>
                      <a:endParaRPr lang="zh-CN" altLang="en-US" sz="1600"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数据黑洞、数据一致性、数据可用性</a:t>
                      </a: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数据质量管理</a:t>
                      </a: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数据规划、元数据</a:t>
                      </a:r>
                    </a:p>
                  </a:txBody>
                  <a:tcPr marL="91448" marR="91448" marT="45721" marB="45721"/>
                </a:tc>
                <a:extLst>
                  <a:ext uri="{0D108BD9-81ED-4DB2-BD59-A6C34878D82A}">
                    <a16:rowId xmlns:a16="http://schemas.microsoft.com/office/drawing/2014/main" val="10003"/>
                  </a:ext>
                </a:extLst>
              </a:tr>
              <a:tr h="822966">
                <a:tc>
                  <a:txBody>
                    <a:bodyPr/>
                    <a:lstStyle/>
                    <a:p>
                      <a:pPr>
                        <a:lnSpc>
                          <a:spcPct val="150000"/>
                        </a:lnSpc>
                      </a:pPr>
                      <a:r>
                        <a:rPr lang="en-US" altLang="zh-CN" sz="1600" dirty="0">
                          <a:latin typeface="等线 Light" pitchFamily="2" charset="-122"/>
                          <a:ea typeface="等线 Light" pitchFamily="2" charset="-122"/>
                        </a:rPr>
                        <a:t>1990-2000</a:t>
                      </a:r>
                      <a:endParaRPr lang="zh-CN" altLang="en-US" sz="1600"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数据恢复、数据共享与数据集成</a:t>
                      </a: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数据安全、数据标准、数据集成</a:t>
                      </a: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战略数据规划</a:t>
                      </a:r>
                    </a:p>
                  </a:txBody>
                  <a:tcPr marL="91448" marR="91448" marT="45721" marB="45721"/>
                </a:tc>
                <a:extLst>
                  <a:ext uri="{0D108BD9-81ED-4DB2-BD59-A6C34878D82A}">
                    <a16:rowId xmlns:a16="http://schemas.microsoft.com/office/drawing/2014/main" val="10004"/>
                  </a:ext>
                </a:extLst>
              </a:tr>
              <a:tr h="822966">
                <a:tc>
                  <a:txBody>
                    <a:bodyPr/>
                    <a:lstStyle/>
                    <a:p>
                      <a:pPr>
                        <a:lnSpc>
                          <a:spcPct val="150000"/>
                        </a:lnSpc>
                      </a:pPr>
                      <a:r>
                        <a:rPr lang="en-US" altLang="zh-CN" sz="1600" dirty="0">
                          <a:latin typeface="等线 Light" pitchFamily="2" charset="-122"/>
                          <a:ea typeface="等线 Light" pitchFamily="2" charset="-122"/>
                        </a:rPr>
                        <a:t>2000-2010</a:t>
                      </a:r>
                      <a:endParaRPr lang="zh-CN" altLang="en-US" sz="1600"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数据采集、数据加工、数据存储、数据利用</a:t>
                      </a: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数据审计、数据链管理</a:t>
                      </a: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数据生命周期管理</a:t>
                      </a:r>
                    </a:p>
                  </a:txBody>
                  <a:tcPr marL="91448" marR="91448" marT="45721" marB="45721"/>
                </a:tc>
                <a:extLst>
                  <a:ext uri="{0D108BD9-81ED-4DB2-BD59-A6C34878D82A}">
                    <a16:rowId xmlns:a16="http://schemas.microsoft.com/office/drawing/2014/main" val="10005"/>
                  </a:ext>
                </a:extLst>
              </a:tr>
              <a:tr h="457203">
                <a:tc>
                  <a:txBody>
                    <a:bodyPr/>
                    <a:lstStyle/>
                    <a:p>
                      <a:pPr>
                        <a:lnSpc>
                          <a:spcPct val="150000"/>
                        </a:lnSpc>
                      </a:pPr>
                      <a:r>
                        <a:rPr lang="en-US" altLang="zh-CN" sz="1600" dirty="0">
                          <a:latin typeface="等线 Light" pitchFamily="2" charset="-122"/>
                          <a:ea typeface="等线 Light" pitchFamily="2" charset="-122"/>
                        </a:rPr>
                        <a:t>2010-</a:t>
                      </a:r>
                      <a:endParaRPr lang="zh-CN" altLang="en-US" sz="1600" dirty="0">
                        <a:latin typeface="等线 Light" pitchFamily="2" charset="-122"/>
                        <a:ea typeface="等线 Light" pitchFamily="2" charset="-122"/>
                      </a:endParaRP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开放数据、数据增值</a:t>
                      </a: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数据价值变现</a:t>
                      </a:r>
                    </a:p>
                  </a:txBody>
                  <a:tcPr marL="91448" marR="91448" marT="45721" marB="45721"/>
                </a:tc>
                <a:tc>
                  <a:txBody>
                    <a:bodyPr/>
                    <a:lstStyle/>
                    <a:p>
                      <a:pPr>
                        <a:lnSpc>
                          <a:spcPct val="150000"/>
                        </a:lnSpc>
                      </a:pPr>
                      <a:r>
                        <a:rPr lang="zh-CN" altLang="en-US" sz="1600" b="1" dirty="0">
                          <a:latin typeface="等线 Light" pitchFamily="2" charset="-122"/>
                          <a:ea typeface="等线 Light" pitchFamily="2" charset="-122"/>
                        </a:rPr>
                        <a:t>数据资产管理</a:t>
                      </a:r>
                    </a:p>
                  </a:txBody>
                  <a:tcPr marL="91448" marR="91448" marT="45721" marB="45721"/>
                </a:tc>
                <a:extLst>
                  <a:ext uri="{0D108BD9-81ED-4DB2-BD59-A6C34878D82A}">
                    <a16:rowId xmlns:a16="http://schemas.microsoft.com/office/drawing/2014/main" val="10006"/>
                  </a:ext>
                </a:extLst>
              </a:tr>
            </a:tbl>
          </a:graphicData>
        </a:graphic>
      </p:graphicFrame>
      <p:sp>
        <p:nvSpPr>
          <p:cNvPr id="138285" name="日期占位符 3">
            <a:extLst>
              <a:ext uri="{FF2B5EF4-FFF2-40B4-BE49-F238E27FC236}">
                <a16:creationId xmlns:a16="http://schemas.microsoft.com/office/drawing/2014/main" id="{49EDC440-DF9F-4BC3-BEA8-7CD4D060D382}"/>
              </a:ext>
            </a:extLst>
          </p:cNvPr>
          <p:cNvSpPr>
            <a:spLocks noGrp="1"/>
          </p:cNvSpPr>
          <p:nvPr>
            <p:ph type="dt" sz="quarter" idx="10"/>
          </p:nvPr>
        </p:nvSpPr>
        <p:spPr>
          <a:xfrm>
            <a:off x="493565" y="6316343"/>
            <a:ext cx="8353425"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dirty="0">
              <a:solidFill>
                <a:srgbClr val="292929"/>
              </a:solidFill>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标题 4">
            <a:extLst>
              <a:ext uri="{FF2B5EF4-FFF2-40B4-BE49-F238E27FC236}">
                <a16:creationId xmlns:a16="http://schemas.microsoft.com/office/drawing/2014/main" id="{7B63005C-5706-41DE-8EFE-55837D291A03}"/>
              </a:ext>
            </a:extLst>
          </p:cNvPr>
          <p:cNvSpPr>
            <a:spLocks noGrp="1"/>
          </p:cNvSpPr>
          <p:nvPr>
            <p:ph type="ctrTitle"/>
          </p:nvPr>
        </p:nvSpPr>
        <p:spPr/>
        <p:txBody>
          <a:bodyPr>
            <a:normAutofit fontScale="90000"/>
          </a:bodyPr>
          <a:lstStyle/>
          <a:p>
            <a:r>
              <a:rPr lang="zh-CN" altLang="en-US" sz="4800" dirty="0">
                <a:solidFill>
                  <a:srgbClr val="683799"/>
                </a:solidFill>
                <a:latin typeface="华文楷体" panose="02010600040101010101" pitchFamily="2" charset="-122"/>
                <a:ea typeface="华文楷体" panose="02010600040101010101" pitchFamily="2" charset="-122"/>
              </a:rPr>
              <a:t>数据资产管理现实需求</a:t>
            </a:r>
            <a:br>
              <a:rPr lang="en-US" altLang="zh-CN" dirty="0">
                <a:solidFill>
                  <a:srgbClr val="683799"/>
                </a:solidFill>
                <a:latin typeface="华文楷体" panose="02010600040101010101" pitchFamily="2" charset="-122"/>
                <a:ea typeface="华文楷体" panose="02010600040101010101" pitchFamily="2" charset="-122"/>
              </a:rPr>
            </a:br>
            <a:endParaRPr lang="zh-CN" altLang="en-US" dirty="0">
              <a:solidFill>
                <a:srgbClr val="683799"/>
              </a:solidFill>
            </a:endParaRPr>
          </a:p>
        </p:txBody>
      </p:sp>
      <p:sp>
        <p:nvSpPr>
          <p:cNvPr id="139267" name="副标题 5">
            <a:extLst>
              <a:ext uri="{FF2B5EF4-FFF2-40B4-BE49-F238E27FC236}">
                <a16:creationId xmlns:a16="http://schemas.microsoft.com/office/drawing/2014/main" id="{787BC1C2-63F9-41C4-BC35-0268116B4971}"/>
              </a:ext>
            </a:extLst>
          </p:cNvPr>
          <p:cNvSpPr>
            <a:spLocks noGrp="1"/>
          </p:cNvSpPr>
          <p:nvPr>
            <p:ph type="subTitle" idx="1"/>
          </p:nvPr>
        </p:nvSpPr>
        <p:spPr>
          <a:xfrm>
            <a:off x="1042988" y="3284538"/>
            <a:ext cx="6840537" cy="1752600"/>
          </a:xfrm>
        </p:spPr>
        <p:txBody>
          <a:bodyPr/>
          <a:lstStyle/>
          <a:p>
            <a:pPr algn="r"/>
            <a:r>
              <a:rPr lang="en-US" altLang="zh-CN" sz="2400" dirty="0">
                <a:latin typeface="楷体" panose="02010609060101010101" pitchFamily="49" charset="-122"/>
                <a:ea typeface="楷体" panose="02010609060101010101" pitchFamily="49" charset="-122"/>
              </a:rPr>
              <a:t>——</a:t>
            </a:r>
            <a:r>
              <a:rPr lang="zh-CN" altLang="en-US" sz="2400" b="1" dirty="0">
                <a:latin typeface="楷体" panose="02010609060101010101" pitchFamily="49" charset="-122"/>
                <a:ea typeface="楷体" panose="02010609060101010101" pitchFamily="49" charset="-122"/>
              </a:rPr>
              <a:t>范畴、制度、技术   </a:t>
            </a:r>
            <a:endParaRPr lang="zh-CN" altLang="en-US" b="1" dirty="0">
              <a:latin typeface="楷体" panose="02010609060101010101" pitchFamily="49" charset="-122"/>
              <a:ea typeface="楷体" panose="02010609060101010101" pitchFamily="49" charset="-122"/>
            </a:endParaRPr>
          </a:p>
        </p:txBody>
      </p:sp>
      <p:pic>
        <p:nvPicPr>
          <p:cNvPr id="8" name="Picture 2">
            <a:extLst>
              <a:ext uri="{FF2B5EF4-FFF2-40B4-BE49-F238E27FC236}">
                <a16:creationId xmlns:a16="http://schemas.microsoft.com/office/drawing/2014/main" id="{E4E18164-4FBE-4F61-A7B3-AABC831A3FF9}"/>
              </a:ext>
            </a:extLst>
          </p:cNvPr>
          <p:cNvPicPr>
            <a:picLocks noChangeAspect="1" noChangeArrowheads="1"/>
          </p:cNvPicPr>
          <p:nvPr/>
        </p:nvPicPr>
        <p:blipFill>
          <a:blip r:embed="rId2" cstate="print"/>
          <a:srcRect l="3857" t="30312" r="62288" b="30998"/>
          <a:stretch>
            <a:fillRect/>
          </a:stretch>
        </p:blipFill>
        <p:spPr bwMode="auto">
          <a:xfrm>
            <a:off x="5364056" y="4293060"/>
            <a:ext cx="3201673" cy="1493379"/>
          </a:xfrm>
          <a:prstGeom prst="rect">
            <a:avLst/>
          </a:prstGeom>
          <a:ln>
            <a:noFill/>
          </a:ln>
          <a:effectLst>
            <a:softEdge rad="112500"/>
          </a:effectLst>
        </p:spPr>
      </p:pic>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标题 1">
            <a:extLst>
              <a:ext uri="{FF2B5EF4-FFF2-40B4-BE49-F238E27FC236}">
                <a16:creationId xmlns:a16="http://schemas.microsoft.com/office/drawing/2014/main" id="{EEC41626-B281-434E-9BE1-E767C2CFB44B}"/>
              </a:ext>
            </a:extLst>
          </p:cNvPr>
          <p:cNvSpPr>
            <a:spLocks noGrp="1"/>
          </p:cNvSpPr>
          <p:nvPr>
            <p:ph type="title"/>
          </p:nvPr>
        </p:nvSpPr>
        <p:spPr>
          <a:xfrm>
            <a:off x="444407" y="-2399"/>
            <a:ext cx="8229600" cy="1143000"/>
          </a:xfrm>
        </p:spPr>
        <p:txBody>
          <a:bodyPr>
            <a:normAutofit/>
          </a:bodyPr>
          <a:lstStyle/>
          <a:p>
            <a:pPr algn="l"/>
            <a:r>
              <a:rPr lang="zh-CN" altLang="en-US" sz="3200" b="1" dirty="0">
                <a:solidFill>
                  <a:srgbClr val="660066"/>
                </a:solidFill>
                <a:latin typeface="黑体" panose="02010609060101010101" pitchFamily="49" charset="-122"/>
                <a:ea typeface="黑体" panose="02010609060101010101" pitchFamily="49" charset="-122"/>
              </a:rPr>
              <a:t>数据资产管理的定位</a:t>
            </a:r>
          </a:p>
        </p:txBody>
      </p:sp>
      <p:sp>
        <p:nvSpPr>
          <p:cNvPr id="140291" name="内容占位符 2">
            <a:extLst>
              <a:ext uri="{FF2B5EF4-FFF2-40B4-BE49-F238E27FC236}">
                <a16:creationId xmlns:a16="http://schemas.microsoft.com/office/drawing/2014/main" id="{1DD8F924-F210-48CC-B7A2-8D0ADFD9DF9A}"/>
              </a:ext>
            </a:extLst>
          </p:cNvPr>
          <p:cNvSpPr>
            <a:spLocks noGrp="1"/>
          </p:cNvSpPr>
          <p:nvPr>
            <p:ph idx="1"/>
          </p:nvPr>
        </p:nvSpPr>
        <p:spPr/>
        <p:txBody>
          <a:bodyPr/>
          <a:lstStyle/>
          <a:p>
            <a:pPr>
              <a:lnSpc>
                <a:spcPct val="110000"/>
              </a:lnSpc>
            </a:pPr>
            <a:r>
              <a:rPr lang="zh-CN" altLang="en-US" sz="2400" dirty="0">
                <a:latin typeface="华文中宋" panose="02010600040101010101" pitchFamily="2" charset="-122"/>
                <a:ea typeface="华文中宋" panose="02010600040101010101" pitchFamily="2" charset="-122"/>
              </a:rPr>
              <a:t>数据资产管理（</a:t>
            </a:r>
            <a:r>
              <a:rPr lang="en-US" altLang="zh-CN" sz="2400" dirty="0">
                <a:latin typeface="华文中宋" panose="02010600040101010101" pitchFamily="2" charset="-122"/>
                <a:ea typeface="华文中宋" panose="02010600040101010101" pitchFamily="2" charset="-122"/>
              </a:rPr>
              <a:t>Data Asset Management</a:t>
            </a: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DAM</a:t>
            </a:r>
            <a:r>
              <a:rPr lang="zh-CN" altLang="en-US" sz="2400" dirty="0">
                <a:latin typeface="华文中宋" panose="02010600040101010101" pitchFamily="2" charset="-122"/>
                <a:ea typeface="华文中宋" panose="02010600040101010101" pitchFamily="2" charset="-122"/>
              </a:rPr>
              <a:t>）</a:t>
            </a:r>
            <a:endParaRPr lang="en-US" altLang="zh-CN" sz="2400" dirty="0">
              <a:latin typeface="华文中宋" panose="02010600040101010101" pitchFamily="2" charset="-122"/>
              <a:ea typeface="华文中宋" panose="02010600040101010101" pitchFamily="2" charset="-122"/>
            </a:endParaRPr>
          </a:p>
          <a:p>
            <a:pPr lvl="1">
              <a:lnSpc>
                <a:spcPct val="110000"/>
              </a:lnSpc>
            </a:pPr>
            <a:r>
              <a:rPr lang="zh-CN" altLang="en-US" sz="2400" dirty="0">
                <a:solidFill>
                  <a:srgbClr val="683799"/>
                </a:solidFill>
                <a:latin typeface="华文中宋" panose="02010600040101010101" pitchFamily="2" charset="-122"/>
                <a:ea typeface="华文中宋" panose="02010600040101010101" pitchFamily="2" charset="-122"/>
              </a:rPr>
              <a:t>规划、控制和提供</a:t>
            </a:r>
            <a:r>
              <a:rPr lang="zh-CN" altLang="en-US" sz="2400" dirty="0">
                <a:latin typeface="华文中宋" panose="02010600040101010101" pitchFamily="2" charset="-122"/>
                <a:ea typeface="华文中宋" panose="02010600040101010101" pitchFamily="2" charset="-122"/>
              </a:rPr>
              <a:t>数据及信息资产的一组业务职能，包括开发、执行和监督有关数据的计划、政策、方案、项目、流程、方法和程序，从而控制、保护、交付和提高数据资产的价值。</a:t>
            </a:r>
            <a:endParaRPr lang="en-US" altLang="zh-CN" sz="2400" dirty="0">
              <a:latin typeface="华文中宋" panose="02010600040101010101" pitchFamily="2" charset="-122"/>
              <a:ea typeface="华文中宋" panose="02010600040101010101" pitchFamily="2" charset="-122"/>
            </a:endParaRPr>
          </a:p>
          <a:p>
            <a:pPr lvl="1">
              <a:lnSpc>
                <a:spcPct val="110000"/>
              </a:lnSpc>
            </a:pPr>
            <a:r>
              <a:rPr lang="zh-CN" altLang="en-US" sz="2400" dirty="0">
                <a:latin typeface="华文中宋" panose="02010600040101010101" pitchFamily="2" charset="-122"/>
                <a:ea typeface="华文中宋" panose="02010600040101010101" pitchFamily="2" charset="-122"/>
              </a:rPr>
              <a:t>资产管理是一项全面的业务战略，利用人员、信息和技术，高效地将可用资金分配给有价值且具有竞争力的资产需求者。</a:t>
            </a:r>
            <a:r>
              <a:rPr lang="en-US" altLang="zh-CN" sz="2400" dirty="0">
                <a:latin typeface="华文中宋" panose="02010600040101010101" pitchFamily="2" charset="-122"/>
                <a:ea typeface="华文中宋" panose="02010600040101010101" pitchFamily="2" charset="-122"/>
              </a:rPr>
              <a:t>(TAC 1999)</a:t>
            </a:r>
          </a:p>
          <a:p>
            <a:pPr lvl="1">
              <a:lnSpc>
                <a:spcPct val="110000"/>
              </a:lnSpc>
            </a:pPr>
            <a:endParaRPr lang="zh-CN" altLang="en-US" dirty="0">
              <a:latin typeface="华文中宋" panose="02010600040101010101" pitchFamily="2" charset="-122"/>
              <a:ea typeface="华文中宋" panose="02010600040101010101" pitchFamily="2" charset="-122"/>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标题 1">
            <a:extLst>
              <a:ext uri="{FF2B5EF4-FFF2-40B4-BE49-F238E27FC236}">
                <a16:creationId xmlns:a16="http://schemas.microsoft.com/office/drawing/2014/main" id="{736DDE9F-8646-4553-A74F-344C8E6241CD}"/>
              </a:ext>
            </a:extLst>
          </p:cNvPr>
          <p:cNvSpPr>
            <a:spLocks noGrp="1"/>
          </p:cNvSpPr>
          <p:nvPr>
            <p:ph type="title"/>
          </p:nvPr>
        </p:nvSpPr>
        <p:spPr>
          <a:xfrm>
            <a:off x="422570" y="39321"/>
            <a:ext cx="8229600" cy="1143000"/>
          </a:xfrm>
        </p:spPr>
        <p:txBody>
          <a:bodyPr>
            <a:normAutofit/>
          </a:bodyPr>
          <a:lstStyle/>
          <a:p>
            <a:pPr algn="l"/>
            <a:r>
              <a:rPr lang="zh-CN" altLang="en-US" sz="3200" b="1" dirty="0">
                <a:solidFill>
                  <a:srgbClr val="660066"/>
                </a:solidFill>
                <a:latin typeface="黑体" panose="02010609060101010101" pitchFamily="49" charset="-122"/>
                <a:ea typeface="黑体" panose="02010609060101010101" pitchFamily="49" charset="-122"/>
              </a:rPr>
              <a:t>数据资产的范畴</a:t>
            </a:r>
          </a:p>
        </p:txBody>
      </p:sp>
      <p:grpSp>
        <p:nvGrpSpPr>
          <p:cNvPr id="141316" name="组合 17">
            <a:extLst>
              <a:ext uri="{FF2B5EF4-FFF2-40B4-BE49-F238E27FC236}">
                <a16:creationId xmlns:a16="http://schemas.microsoft.com/office/drawing/2014/main" id="{B4FC88D4-3341-4A4B-A223-38A67AB8DCF6}"/>
              </a:ext>
            </a:extLst>
          </p:cNvPr>
          <p:cNvGrpSpPr>
            <a:grpSpLocks/>
          </p:cNvGrpSpPr>
          <p:nvPr/>
        </p:nvGrpSpPr>
        <p:grpSpPr bwMode="auto">
          <a:xfrm>
            <a:off x="1357313" y="1357313"/>
            <a:ext cx="6429375" cy="4708525"/>
            <a:chOff x="1357313" y="1357298"/>
            <a:chExt cx="6429376" cy="4709212"/>
          </a:xfrm>
        </p:grpSpPr>
        <p:sp>
          <p:nvSpPr>
            <p:cNvPr id="141317" name="椭圆 6">
              <a:extLst>
                <a:ext uri="{FF2B5EF4-FFF2-40B4-BE49-F238E27FC236}">
                  <a16:creationId xmlns:a16="http://schemas.microsoft.com/office/drawing/2014/main" id="{3420CAFF-26D4-4DDC-A690-F1F0DF50FA61}"/>
                </a:ext>
              </a:extLst>
            </p:cNvPr>
            <p:cNvSpPr>
              <a:spLocks noChangeArrowheads="1"/>
            </p:cNvSpPr>
            <p:nvPr/>
          </p:nvSpPr>
          <p:spPr bwMode="auto">
            <a:xfrm>
              <a:off x="3857626" y="1357298"/>
              <a:ext cx="3929063" cy="3554290"/>
            </a:xfrm>
            <a:prstGeom prst="ellipse">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endParaRPr lang="zh-CN" altLang="en-US"/>
            </a:p>
          </p:txBody>
        </p:sp>
        <p:grpSp>
          <p:nvGrpSpPr>
            <p:cNvPr id="141318" name="组合 17">
              <a:extLst>
                <a:ext uri="{FF2B5EF4-FFF2-40B4-BE49-F238E27FC236}">
                  <a16:creationId xmlns:a16="http://schemas.microsoft.com/office/drawing/2014/main" id="{2A66037E-4A68-4F65-80A3-97068613380D}"/>
                </a:ext>
              </a:extLst>
            </p:cNvPr>
            <p:cNvGrpSpPr>
              <a:grpSpLocks/>
            </p:cNvGrpSpPr>
            <p:nvPr/>
          </p:nvGrpSpPr>
          <p:grpSpPr bwMode="auto">
            <a:xfrm>
              <a:off x="1357313" y="1357298"/>
              <a:ext cx="6000750" cy="4709212"/>
              <a:chOff x="285720" y="1571597"/>
              <a:chExt cx="6000792" cy="4637893"/>
            </a:xfrm>
          </p:grpSpPr>
          <p:sp>
            <p:nvSpPr>
              <p:cNvPr id="141319" name="椭圆 5">
                <a:extLst>
                  <a:ext uri="{FF2B5EF4-FFF2-40B4-BE49-F238E27FC236}">
                    <a16:creationId xmlns:a16="http://schemas.microsoft.com/office/drawing/2014/main" id="{C1F0ECBD-4CB0-4679-BAF0-0D9E5D9E50B3}"/>
                  </a:ext>
                </a:extLst>
              </p:cNvPr>
              <p:cNvSpPr>
                <a:spLocks noChangeArrowheads="1"/>
              </p:cNvSpPr>
              <p:nvPr/>
            </p:nvSpPr>
            <p:spPr bwMode="auto">
              <a:xfrm>
                <a:off x="285720" y="1571597"/>
                <a:ext cx="3786215" cy="3357586"/>
              </a:xfrm>
              <a:prstGeom prst="ellipse">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endParaRPr lang="zh-CN" altLang="en-US"/>
              </a:p>
            </p:txBody>
          </p:sp>
          <p:sp>
            <p:nvSpPr>
              <p:cNvPr id="141320" name="椭圆 7">
                <a:extLst>
                  <a:ext uri="{FF2B5EF4-FFF2-40B4-BE49-F238E27FC236}">
                    <a16:creationId xmlns:a16="http://schemas.microsoft.com/office/drawing/2014/main" id="{CE3229FF-2831-47C1-A4A4-1CEE6299A5DC}"/>
                  </a:ext>
                </a:extLst>
              </p:cNvPr>
              <p:cNvSpPr>
                <a:spLocks noChangeArrowheads="1"/>
              </p:cNvSpPr>
              <p:nvPr/>
            </p:nvSpPr>
            <p:spPr bwMode="auto">
              <a:xfrm>
                <a:off x="1500166" y="2071678"/>
                <a:ext cx="3786214" cy="3857652"/>
              </a:xfrm>
              <a:prstGeom prst="ellipse">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endParaRPr lang="zh-CN" altLang="en-US"/>
              </a:p>
            </p:txBody>
          </p:sp>
          <p:sp>
            <p:nvSpPr>
              <p:cNvPr id="141321" name="TextBox 8">
                <a:extLst>
                  <a:ext uri="{FF2B5EF4-FFF2-40B4-BE49-F238E27FC236}">
                    <a16:creationId xmlns:a16="http://schemas.microsoft.com/office/drawing/2014/main" id="{F048FC89-03FA-4C1A-A5CF-02432F4C4653}"/>
                  </a:ext>
                </a:extLst>
              </p:cNvPr>
              <p:cNvSpPr txBox="1">
                <a:spLocks noChangeArrowheads="1"/>
              </p:cNvSpPr>
              <p:nvPr/>
            </p:nvSpPr>
            <p:spPr bwMode="auto">
              <a:xfrm>
                <a:off x="857205" y="1641953"/>
                <a:ext cx="1000132" cy="36374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b="1"/>
                  <a:t>大数据</a:t>
                </a:r>
              </a:p>
            </p:txBody>
          </p:sp>
          <p:sp>
            <p:nvSpPr>
              <p:cNvPr id="141322" name="TextBox 9">
                <a:extLst>
                  <a:ext uri="{FF2B5EF4-FFF2-40B4-BE49-F238E27FC236}">
                    <a16:creationId xmlns:a16="http://schemas.microsoft.com/office/drawing/2014/main" id="{92BC367E-6A80-4018-9A96-0F83A4194CF8}"/>
                  </a:ext>
                </a:extLst>
              </p:cNvPr>
              <p:cNvSpPr txBox="1">
                <a:spLocks noChangeArrowheads="1"/>
              </p:cNvSpPr>
              <p:nvPr/>
            </p:nvSpPr>
            <p:spPr bwMode="auto">
              <a:xfrm>
                <a:off x="4929200" y="1641953"/>
                <a:ext cx="1214447" cy="36374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b="1"/>
                  <a:t>开放政府</a:t>
                </a:r>
              </a:p>
            </p:txBody>
          </p:sp>
          <p:sp>
            <p:nvSpPr>
              <p:cNvPr id="141323" name="TextBox 10">
                <a:extLst>
                  <a:ext uri="{FF2B5EF4-FFF2-40B4-BE49-F238E27FC236}">
                    <a16:creationId xmlns:a16="http://schemas.microsoft.com/office/drawing/2014/main" id="{FD7F9781-BB67-497B-97C4-FF84F2DE7FF4}"/>
                  </a:ext>
                </a:extLst>
              </p:cNvPr>
              <p:cNvSpPr txBox="1">
                <a:spLocks noChangeArrowheads="1"/>
              </p:cNvSpPr>
              <p:nvPr/>
            </p:nvSpPr>
            <p:spPr bwMode="auto">
              <a:xfrm>
                <a:off x="2786050" y="5845750"/>
                <a:ext cx="1214446" cy="36374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b="1"/>
                  <a:t>开放数据</a:t>
                </a:r>
              </a:p>
            </p:txBody>
          </p:sp>
          <p:sp>
            <p:nvSpPr>
              <p:cNvPr id="141324" name="TextBox 11">
                <a:extLst>
                  <a:ext uri="{FF2B5EF4-FFF2-40B4-BE49-F238E27FC236}">
                    <a16:creationId xmlns:a16="http://schemas.microsoft.com/office/drawing/2014/main" id="{EFF558C3-01C8-4FDD-B7B7-BBB0F93E4551}"/>
                  </a:ext>
                </a:extLst>
              </p:cNvPr>
              <p:cNvSpPr txBox="1">
                <a:spLocks noChangeArrowheads="1"/>
              </p:cNvSpPr>
              <p:nvPr/>
            </p:nvSpPr>
            <p:spPr bwMode="auto">
              <a:xfrm>
                <a:off x="571472" y="2571745"/>
                <a:ext cx="1000132" cy="1545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600" b="1"/>
                  <a:t>1.</a:t>
                </a:r>
                <a:r>
                  <a:rPr lang="zh-CN" altLang="en-US" sz="1600" b="1"/>
                  <a:t>市场、商业分析、国家安全的非公共数据</a:t>
                </a:r>
              </a:p>
            </p:txBody>
          </p:sp>
          <p:sp>
            <p:nvSpPr>
              <p:cNvPr id="141325" name="TextBox 12">
                <a:extLst>
                  <a:ext uri="{FF2B5EF4-FFF2-40B4-BE49-F238E27FC236}">
                    <a16:creationId xmlns:a16="http://schemas.microsoft.com/office/drawing/2014/main" id="{AFDA89B7-9E8E-45F4-A27E-B603299A49C3}"/>
                  </a:ext>
                </a:extLst>
              </p:cNvPr>
              <p:cNvSpPr txBox="1">
                <a:spLocks noChangeArrowheads="1"/>
              </p:cNvSpPr>
              <p:nvPr/>
            </p:nvSpPr>
            <p:spPr bwMode="auto">
              <a:xfrm>
                <a:off x="5286380" y="2214553"/>
                <a:ext cx="1000132" cy="178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600" b="1"/>
                  <a:t>2.</a:t>
                </a:r>
                <a:r>
                  <a:rPr lang="zh-CN" altLang="en-US" sz="1600" b="1"/>
                  <a:t>不基于数据的市民参与项目（如：请愿网站）</a:t>
                </a:r>
              </a:p>
            </p:txBody>
          </p:sp>
          <p:sp>
            <p:nvSpPr>
              <p:cNvPr id="141326" name="TextBox 13">
                <a:extLst>
                  <a:ext uri="{FF2B5EF4-FFF2-40B4-BE49-F238E27FC236}">
                    <a16:creationId xmlns:a16="http://schemas.microsoft.com/office/drawing/2014/main" id="{4E6285A0-9821-4B08-A73B-8E4B4D626554}"/>
                  </a:ext>
                </a:extLst>
              </p:cNvPr>
              <p:cNvSpPr txBox="1">
                <a:spLocks noChangeArrowheads="1"/>
              </p:cNvSpPr>
              <p:nvPr/>
            </p:nvSpPr>
            <p:spPr bwMode="auto">
              <a:xfrm>
                <a:off x="1714480" y="2835188"/>
                <a:ext cx="1000132" cy="2030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600" b="1"/>
                  <a:t>3.</a:t>
                </a:r>
                <a:r>
                  <a:rPr lang="zh-CN" altLang="en-US" sz="1600" b="1"/>
                  <a:t>来自科研、社交媒体或其他非政府来源的大型数据集</a:t>
                </a:r>
              </a:p>
            </p:txBody>
          </p:sp>
          <p:sp>
            <p:nvSpPr>
              <p:cNvPr id="141327" name="TextBox 14">
                <a:extLst>
                  <a:ext uri="{FF2B5EF4-FFF2-40B4-BE49-F238E27FC236}">
                    <a16:creationId xmlns:a16="http://schemas.microsoft.com/office/drawing/2014/main" id="{1E868589-D745-4E45-B58D-35C959B48D3A}"/>
                  </a:ext>
                </a:extLst>
              </p:cNvPr>
              <p:cNvSpPr txBox="1">
                <a:spLocks noChangeArrowheads="1"/>
              </p:cNvSpPr>
              <p:nvPr/>
            </p:nvSpPr>
            <p:spPr bwMode="auto">
              <a:xfrm>
                <a:off x="4071934" y="2928934"/>
                <a:ext cx="1071570" cy="178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600" b="1"/>
                  <a:t>4.</a:t>
                </a:r>
                <a:r>
                  <a:rPr lang="zh-CN" altLang="en-US" sz="1600" b="1"/>
                  <a:t>来自地方、国家和联邦政府的公共数据（如：预算数据）</a:t>
                </a:r>
              </a:p>
            </p:txBody>
          </p:sp>
          <p:sp>
            <p:nvSpPr>
              <p:cNvPr id="141328" name="TextBox 15">
                <a:extLst>
                  <a:ext uri="{FF2B5EF4-FFF2-40B4-BE49-F238E27FC236}">
                    <a16:creationId xmlns:a16="http://schemas.microsoft.com/office/drawing/2014/main" id="{2BB52257-C70C-4025-8E5B-99B538FDFACA}"/>
                  </a:ext>
                </a:extLst>
              </p:cNvPr>
              <p:cNvSpPr txBox="1">
                <a:spLocks noChangeArrowheads="1"/>
              </p:cNvSpPr>
              <p:nvPr/>
            </p:nvSpPr>
            <p:spPr bwMode="auto">
              <a:xfrm>
                <a:off x="2928926" y="2428868"/>
                <a:ext cx="1000132" cy="178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600" b="1"/>
                  <a:t>6.</a:t>
                </a:r>
                <a:r>
                  <a:rPr lang="zh-CN" altLang="en-US" sz="1600" b="1"/>
                  <a:t>大型的公共政府数据集</a:t>
                </a:r>
                <a:r>
                  <a:rPr lang="en-US" altLang="zh-CN" sz="1600" b="1"/>
                  <a:t>(</a:t>
                </a:r>
                <a:r>
                  <a:rPr lang="zh-CN" altLang="en-US" sz="1600" b="1"/>
                  <a:t>如：天气</a:t>
                </a:r>
                <a:r>
                  <a:rPr lang="en-US" altLang="zh-CN" sz="1600" b="1"/>
                  <a:t>/GPS/</a:t>
                </a:r>
                <a:r>
                  <a:rPr lang="zh-CN" altLang="en-US" sz="1600" b="1"/>
                  <a:t>人口</a:t>
                </a:r>
                <a:r>
                  <a:rPr lang="en-US" altLang="zh-CN" sz="1600" b="1"/>
                  <a:t>/</a:t>
                </a:r>
                <a:r>
                  <a:rPr lang="zh-CN" altLang="en-US" sz="1600" b="1"/>
                  <a:t>社保</a:t>
                </a:r>
                <a:r>
                  <a:rPr lang="en-US" altLang="zh-CN" sz="1600" b="1"/>
                  <a:t>)</a:t>
                </a:r>
                <a:endParaRPr lang="zh-CN" altLang="en-US" sz="1600" b="1"/>
              </a:p>
            </p:txBody>
          </p:sp>
          <p:sp>
            <p:nvSpPr>
              <p:cNvPr id="141329" name="TextBox 16">
                <a:extLst>
                  <a:ext uri="{FF2B5EF4-FFF2-40B4-BE49-F238E27FC236}">
                    <a16:creationId xmlns:a16="http://schemas.microsoft.com/office/drawing/2014/main" id="{18DBE3F4-DBFC-4074-8E96-0C6DFA36F5AC}"/>
                  </a:ext>
                </a:extLst>
              </p:cNvPr>
              <p:cNvSpPr txBox="1">
                <a:spLocks noChangeArrowheads="1"/>
              </p:cNvSpPr>
              <p:nvPr/>
            </p:nvSpPr>
            <p:spPr bwMode="auto">
              <a:xfrm>
                <a:off x="2509822" y="4955457"/>
                <a:ext cx="1919302" cy="818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600" b="1"/>
                  <a:t>6.</a:t>
                </a:r>
                <a:r>
                  <a:rPr lang="zh-CN" altLang="en-US" sz="1600" b="1"/>
                  <a:t>商业报告和其他商业数据（如：客户投诉）</a:t>
                </a:r>
              </a:p>
            </p:txBody>
          </p:sp>
        </p:grpSp>
      </p:gr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8" name="Picture 2" descr="http://www.dams.org.cn/uploadfile/2015/0810/20150810043822775.jpg">
            <a:extLst>
              <a:ext uri="{FF2B5EF4-FFF2-40B4-BE49-F238E27FC236}">
                <a16:creationId xmlns:a16="http://schemas.microsoft.com/office/drawing/2014/main" id="{885AACC6-BCFF-498E-9E9A-AB61B2DEDC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20338" r="47589"/>
          <a:stretch>
            <a:fillRect/>
          </a:stretch>
        </p:blipFill>
        <p:spPr bwMode="auto">
          <a:xfrm>
            <a:off x="3714750" y="1285875"/>
            <a:ext cx="5419725" cy="473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标题 1">
            <a:extLst>
              <a:ext uri="{FF2B5EF4-FFF2-40B4-BE49-F238E27FC236}">
                <a16:creationId xmlns:a16="http://schemas.microsoft.com/office/drawing/2014/main" id="{B1539A36-CF40-4465-BFD1-1F6134D7E2A4}"/>
              </a:ext>
            </a:extLst>
          </p:cNvPr>
          <p:cNvSpPr>
            <a:spLocks noGrp="1"/>
          </p:cNvSpPr>
          <p:nvPr>
            <p:ph type="title"/>
          </p:nvPr>
        </p:nvSpPr>
        <p:spPr>
          <a:xfrm>
            <a:off x="457200" y="49814"/>
            <a:ext cx="8229600" cy="1143000"/>
          </a:xfrm>
        </p:spPr>
        <p:txBody>
          <a:bodyPr>
            <a:normAutofit/>
          </a:bodyPr>
          <a:lstStyle/>
          <a:p>
            <a:pPr algn="l"/>
            <a:r>
              <a:rPr lang="zh-CN" altLang="en-US" sz="3200" b="1" dirty="0">
                <a:solidFill>
                  <a:srgbClr val="660066"/>
                </a:solidFill>
                <a:latin typeface="黑体" panose="02010609060101010101" pitchFamily="49" charset="-122"/>
                <a:ea typeface="黑体" panose="02010609060101010101" pitchFamily="49" charset="-122"/>
              </a:rPr>
              <a:t>数据资产管理的功能需求</a:t>
            </a:r>
          </a:p>
        </p:txBody>
      </p:sp>
      <p:sp>
        <p:nvSpPr>
          <p:cNvPr id="142340" name="内容占位符 2">
            <a:extLst>
              <a:ext uri="{FF2B5EF4-FFF2-40B4-BE49-F238E27FC236}">
                <a16:creationId xmlns:a16="http://schemas.microsoft.com/office/drawing/2014/main" id="{069288F1-A835-4877-BD13-C303A9FAE934}"/>
              </a:ext>
            </a:extLst>
          </p:cNvPr>
          <p:cNvSpPr>
            <a:spLocks noGrp="1"/>
          </p:cNvSpPr>
          <p:nvPr>
            <p:ph idx="1"/>
          </p:nvPr>
        </p:nvSpPr>
        <p:spPr/>
        <p:txBody>
          <a:bodyPr/>
          <a:lstStyle/>
          <a:p>
            <a:pPr>
              <a:lnSpc>
                <a:spcPct val="120000"/>
              </a:lnSpc>
            </a:pPr>
            <a:r>
              <a:rPr lang="zh-CN" altLang="en-US" sz="2000" b="1"/>
              <a:t>数据资产管理的十项职能：</a:t>
            </a:r>
          </a:p>
          <a:p>
            <a:pPr lvl="1">
              <a:lnSpc>
                <a:spcPct val="120000"/>
              </a:lnSpc>
            </a:pPr>
            <a:r>
              <a:rPr lang="en-US" altLang="zh-CN" sz="1600" b="1"/>
              <a:t>· </a:t>
            </a:r>
            <a:r>
              <a:rPr lang="zh-CN" altLang="en-US" sz="1600" b="1"/>
              <a:t>数据治理</a:t>
            </a:r>
          </a:p>
          <a:p>
            <a:pPr lvl="1">
              <a:lnSpc>
                <a:spcPct val="120000"/>
              </a:lnSpc>
            </a:pPr>
            <a:r>
              <a:rPr lang="en-US" altLang="zh-CN" sz="1600" b="1"/>
              <a:t>· </a:t>
            </a:r>
            <a:r>
              <a:rPr lang="zh-CN" altLang="en-US" sz="1600" b="1"/>
              <a:t>数据架构管理</a:t>
            </a:r>
          </a:p>
          <a:p>
            <a:pPr lvl="1">
              <a:lnSpc>
                <a:spcPct val="120000"/>
              </a:lnSpc>
            </a:pPr>
            <a:r>
              <a:rPr lang="en-US" altLang="zh-CN" sz="1600" b="1"/>
              <a:t>· </a:t>
            </a:r>
            <a:r>
              <a:rPr lang="zh-CN" altLang="en-US" sz="1600" b="1"/>
              <a:t>数据开发与开放管理</a:t>
            </a:r>
          </a:p>
          <a:p>
            <a:pPr lvl="1">
              <a:lnSpc>
                <a:spcPct val="120000"/>
              </a:lnSpc>
            </a:pPr>
            <a:r>
              <a:rPr lang="en-US" altLang="zh-CN" sz="1600" b="1"/>
              <a:t>· </a:t>
            </a:r>
            <a:r>
              <a:rPr lang="zh-CN" altLang="en-US" sz="1600" b="1"/>
              <a:t>数据操作管理</a:t>
            </a:r>
          </a:p>
          <a:p>
            <a:pPr lvl="1">
              <a:lnSpc>
                <a:spcPct val="120000"/>
              </a:lnSpc>
            </a:pPr>
            <a:r>
              <a:rPr lang="en-US" altLang="zh-CN" sz="1600" b="1"/>
              <a:t>· </a:t>
            </a:r>
            <a:r>
              <a:rPr lang="zh-CN" altLang="en-US" sz="1600" b="1"/>
              <a:t>数据安全管理</a:t>
            </a:r>
          </a:p>
          <a:p>
            <a:pPr lvl="1">
              <a:lnSpc>
                <a:spcPct val="120000"/>
              </a:lnSpc>
            </a:pPr>
            <a:r>
              <a:rPr lang="en-US" altLang="zh-CN" sz="1600" b="1"/>
              <a:t>· </a:t>
            </a:r>
            <a:r>
              <a:rPr lang="zh-CN" altLang="en-US" sz="1600" b="1"/>
              <a:t>参考数据和主数据管理</a:t>
            </a:r>
          </a:p>
          <a:p>
            <a:pPr lvl="1">
              <a:lnSpc>
                <a:spcPct val="120000"/>
              </a:lnSpc>
            </a:pPr>
            <a:r>
              <a:rPr lang="en-US" altLang="zh-CN" sz="1600" b="1"/>
              <a:t>· </a:t>
            </a:r>
            <a:r>
              <a:rPr lang="zh-CN" altLang="en-US" sz="1600" b="1"/>
              <a:t>数据仓库和商务智能管理</a:t>
            </a:r>
          </a:p>
          <a:p>
            <a:pPr lvl="1">
              <a:lnSpc>
                <a:spcPct val="120000"/>
              </a:lnSpc>
            </a:pPr>
            <a:r>
              <a:rPr lang="en-US" altLang="zh-CN" sz="1600" b="1"/>
              <a:t>· </a:t>
            </a:r>
            <a:r>
              <a:rPr lang="zh-CN" altLang="en-US" sz="1600" b="1"/>
              <a:t>文档和内容管理</a:t>
            </a:r>
          </a:p>
          <a:p>
            <a:pPr lvl="1">
              <a:lnSpc>
                <a:spcPct val="120000"/>
              </a:lnSpc>
            </a:pPr>
            <a:r>
              <a:rPr lang="en-US" altLang="zh-CN" sz="1600" b="1"/>
              <a:t>· </a:t>
            </a:r>
            <a:r>
              <a:rPr lang="zh-CN" altLang="en-US" sz="1600" b="1"/>
              <a:t>元数据管理</a:t>
            </a:r>
          </a:p>
          <a:p>
            <a:pPr lvl="1">
              <a:lnSpc>
                <a:spcPct val="120000"/>
              </a:lnSpc>
            </a:pPr>
            <a:r>
              <a:rPr lang="en-US" altLang="zh-CN" sz="1600" b="1"/>
              <a:t>· </a:t>
            </a:r>
            <a:r>
              <a:rPr lang="zh-CN" altLang="en-US" sz="1600" b="1"/>
              <a:t>数据质量管理</a:t>
            </a:r>
          </a:p>
          <a:p>
            <a:endParaRPr lang="zh-CN" altLang="en-US"/>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标题 1">
            <a:extLst>
              <a:ext uri="{FF2B5EF4-FFF2-40B4-BE49-F238E27FC236}">
                <a16:creationId xmlns:a16="http://schemas.microsoft.com/office/drawing/2014/main" id="{1870B514-BDAB-4ADA-90E6-7E7C2EE82FED}"/>
              </a:ext>
            </a:extLst>
          </p:cNvPr>
          <p:cNvSpPr>
            <a:spLocks noGrp="1"/>
          </p:cNvSpPr>
          <p:nvPr>
            <p:ph type="title"/>
          </p:nvPr>
        </p:nvSpPr>
        <p:spPr>
          <a:xfrm>
            <a:off x="431881" y="0"/>
            <a:ext cx="8229600" cy="1143000"/>
          </a:xfrm>
        </p:spPr>
        <p:txBody>
          <a:bodyPr>
            <a:normAutofit/>
          </a:bodyPr>
          <a:lstStyle/>
          <a:p>
            <a:pPr algn="l"/>
            <a:r>
              <a:rPr lang="zh-CN" altLang="en-US" sz="3200" b="1" dirty="0">
                <a:solidFill>
                  <a:srgbClr val="660066"/>
                </a:solidFill>
                <a:latin typeface="黑体" panose="02010609060101010101" pitchFamily="49" charset="-122"/>
                <a:ea typeface="黑体" panose="02010609060101010101" pitchFamily="49" charset="-122"/>
              </a:rPr>
              <a:t>数据资产的技术需求</a:t>
            </a:r>
          </a:p>
        </p:txBody>
      </p:sp>
      <p:pic>
        <p:nvPicPr>
          <p:cNvPr id="78850" name="Picture 2">
            <a:extLst>
              <a:ext uri="{FF2B5EF4-FFF2-40B4-BE49-F238E27FC236}">
                <a16:creationId xmlns:a16="http://schemas.microsoft.com/office/drawing/2014/main" id="{6B74EDE6-9553-41ED-8BC5-B89CCD72F1E8}"/>
              </a:ext>
            </a:extLst>
          </p:cNvPr>
          <p:cNvPicPr>
            <a:picLocks noChangeAspect="1" noChangeArrowheads="1"/>
          </p:cNvPicPr>
          <p:nvPr/>
        </p:nvPicPr>
        <p:blipFill>
          <a:blip r:embed="rId2"/>
          <a:srcRect/>
          <a:stretch>
            <a:fillRect/>
          </a:stretch>
        </p:blipFill>
        <p:spPr bwMode="auto">
          <a:xfrm>
            <a:off x="660386" y="1119717"/>
            <a:ext cx="7367855" cy="4613540"/>
          </a:xfrm>
          <a:prstGeom prst="rect">
            <a:avLst/>
          </a:prstGeom>
          <a:ln>
            <a:noFill/>
          </a:ln>
          <a:effectLst>
            <a:softEdge rad="112500"/>
          </a:effectLst>
        </p:spPr>
      </p:pic>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标题 4">
            <a:extLst>
              <a:ext uri="{FF2B5EF4-FFF2-40B4-BE49-F238E27FC236}">
                <a16:creationId xmlns:a16="http://schemas.microsoft.com/office/drawing/2014/main" id="{42F6B843-EAAE-4837-AA99-56D4ED2E23E4}"/>
              </a:ext>
            </a:extLst>
          </p:cNvPr>
          <p:cNvSpPr>
            <a:spLocks noGrp="1"/>
          </p:cNvSpPr>
          <p:nvPr>
            <p:ph type="ctrTitle"/>
          </p:nvPr>
        </p:nvSpPr>
        <p:spPr/>
        <p:txBody>
          <a:bodyPr/>
          <a:lstStyle/>
          <a:p>
            <a:r>
              <a:rPr lang="zh-CN" altLang="en-US" sz="3600">
                <a:solidFill>
                  <a:srgbClr val="FF0000"/>
                </a:solidFill>
                <a:latin typeface="华文楷体" panose="02010600040101010101" pitchFamily="2" charset="-122"/>
                <a:ea typeface="华文楷体" panose="02010600040101010101" pitchFamily="2" charset="-122"/>
              </a:rPr>
              <a:t>数据资产管理的若干导向</a:t>
            </a:r>
            <a:br>
              <a:rPr lang="en-US" altLang="zh-CN" sz="3600">
                <a:solidFill>
                  <a:srgbClr val="FF0000"/>
                </a:solidFill>
                <a:latin typeface="华文楷体" panose="02010600040101010101" pitchFamily="2" charset="-122"/>
                <a:ea typeface="华文楷体" panose="02010600040101010101" pitchFamily="2" charset="-122"/>
              </a:rPr>
            </a:br>
            <a:endParaRPr lang="zh-CN" altLang="en-US" sz="3600">
              <a:solidFill>
                <a:srgbClr val="FF0000"/>
              </a:solidFill>
            </a:endParaRPr>
          </a:p>
        </p:txBody>
      </p:sp>
      <p:sp>
        <p:nvSpPr>
          <p:cNvPr id="144387" name="副标题 5">
            <a:extLst>
              <a:ext uri="{FF2B5EF4-FFF2-40B4-BE49-F238E27FC236}">
                <a16:creationId xmlns:a16="http://schemas.microsoft.com/office/drawing/2014/main" id="{40501D8C-515E-4918-A961-C40CD6BDC14B}"/>
              </a:ext>
            </a:extLst>
          </p:cNvPr>
          <p:cNvSpPr>
            <a:spLocks noGrp="1"/>
          </p:cNvSpPr>
          <p:nvPr>
            <p:ph type="subTitle" idx="1"/>
          </p:nvPr>
        </p:nvSpPr>
        <p:spPr>
          <a:xfrm>
            <a:off x="1042988" y="3284538"/>
            <a:ext cx="6840537" cy="1752600"/>
          </a:xfrm>
        </p:spPr>
        <p:txBody>
          <a:bodyPr/>
          <a:lstStyle/>
          <a:p>
            <a:pPr algn="r"/>
            <a:r>
              <a:rPr lang="en-US" altLang="zh-CN" sz="2200">
                <a:latin typeface="楷体" panose="02010609060101010101" pitchFamily="49" charset="-122"/>
                <a:ea typeface="楷体" panose="02010609060101010101" pitchFamily="49" charset="-122"/>
              </a:rPr>
              <a:t>——</a:t>
            </a:r>
            <a:r>
              <a:rPr lang="zh-CN" altLang="en-US" sz="2200" b="1">
                <a:latin typeface="楷体" panose="02010609060101010101" pitchFamily="49" charset="-122"/>
                <a:ea typeface="楷体" panose="02010609060101010101" pitchFamily="49" charset="-122"/>
              </a:rPr>
              <a:t>数据质量管理、数据审计、数据治理、数据产权</a:t>
            </a:r>
          </a:p>
        </p:txBody>
      </p:sp>
      <p:pic>
        <p:nvPicPr>
          <p:cNvPr id="7" name="Picture 3">
            <a:extLst>
              <a:ext uri="{FF2B5EF4-FFF2-40B4-BE49-F238E27FC236}">
                <a16:creationId xmlns:a16="http://schemas.microsoft.com/office/drawing/2014/main" id="{EC001915-E69E-464D-A19E-8E46C35CF53E}"/>
              </a:ext>
            </a:extLst>
          </p:cNvPr>
          <p:cNvPicPr>
            <a:picLocks noChangeAspect="1" noChangeArrowheads="1"/>
          </p:cNvPicPr>
          <p:nvPr/>
        </p:nvPicPr>
        <p:blipFill>
          <a:blip r:embed="rId2"/>
          <a:srcRect/>
          <a:stretch>
            <a:fillRect/>
          </a:stretch>
        </p:blipFill>
        <p:spPr bwMode="auto">
          <a:xfrm>
            <a:off x="5220047" y="4077046"/>
            <a:ext cx="3214509" cy="1800125"/>
          </a:xfrm>
          <a:prstGeom prst="rect">
            <a:avLst/>
          </a:prstGeom>
          <a:ln>
            <a:noFill/>
          </a:ln>
          <a:effectLst>
            <a:softEdge rad="112500"/>
          </a:effectLst>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标题 1">
            <a:extLst>
              <a:ext uri="{FF2B5EF4-FFF2-40B4-BE49-F238E27FC236}">
                <a16:creationId xmlns:a16="http://schemas.microsoft.com/office/drawing/2014/main" id="{88DDAAE0-A1DE-4DB8-9B1A-5E0C264E47DA}"/>
              </a:ext>
            </a:extLst>
          </p:cNvPr>
          <p:cNvSpPr>
            <a:spLocks noGrp="1"/>
          </p:cNvSpPr>
          <p:nvPr>
            <p:ph type="title"/>
          </p:nvPr>
        </p:nvSpPr>
        <p:spPr>
          <a:xfrm>
            <a:off x="500034" y="285728"/>
            <a:ext cx="5616575" cy="576262"/>
          </a:xfrm>
        </p:spPr>
        <p:txBody>
          <a:bodyPr>
            <a:normAutofit fontScale="90000"/>
          </a:bodyPr>
          <a:lstStyle/>
          <a:p>
            <a:pPr algn="l">
              <a:defRPr/>
            </a:pPr>
            <a:r>
              <a:rPr lang="zh-CN" altLang="en-US" sz="3200" b="1" dirty="0">
                <a:solidFill>
                  <a:srgbClr val="660066"/>
                </a:solidFill>
                <a:latin typeface="黑体" panose="02010609060101010101" pitchFamily="49" charset="-122"/>
                <a:ea typeface="黑体" panose="02010609060101010101" pitchFamily="49" charset="-122"/>
              </a:rPr>
              <a:t>数据质量管理（</a:t>
            </a:r>
            <a:r>
              <a:rPr lang="en-US" altLang="zh-CN" sz="3200" b="1" dirty="0">
                <a:solidFill>
                  <a:srgbClr val="660066"/>
                </a:solidFill>
                <a:latin typeface="黑体" panose="02010609060101010101" pitchFamily="49" charset="-122"/>
                <a:ea typeface="黑体" panose="02010609060101010101" pitchFamily="49" charset="-122"/>
              </a:rPr>
              <a:t>DQM</a:t>
            </a:r>
            <a:r>
              <a:rPr lang="zh-CN" altLang="en-US" sz="3200" b="1" dirty="0">
                <a:solidFill>
                  <a:srgbClr val="660066"/>
                </a:solidFill>
                <a:latin typeface="黑体" panose="02010609060101010101" pitchFamily="49" charset="-122"/>
                <a:ea typeface="黑体" panose="02010609060101010101" pitchFamily="49" charset="-122"/>
              </a:rPr>
              <a:t>）</a:t>
            </a:r>
          </a:p>
        </p:txBody>
      </p:sp>
      <p:sp>
        <p:nvSpPr>
          <p:cNvPr id="145411" name="内容占位符 2">
            <a:extLst>
              <a:ext uri="{FF2B5EF4-FFF2-40B4-BE49-F238E27FC236}">
                <a16:creationId xmlns:a16="http://schemas.microsoft.com/office/drawing/2014/main" id="{78487D81-CA4B-471E-B161-19C21C71A479}"/>
              </a:ext>
            </a:extLst>
          </p:cNvPr>
          <p:cNvSpPr>
            <a:spLocks noGrp="1"/>
          </p:cNvSpPr>
          <p:nvPr>
            <p:ph idx="1"/>
          </p:nvPr>
        </p:nvSpPr>
        <p:spPr>
          <a:xfrm>
            <a:off x="573088" y="1214438"/>
            <a:ext cx="8142287" cy="4392612"/>
          </a:xfrm>
        </p:spPr>
        <p:txBody>
          <a:bodyPr/>
          <a:lstStyle/>
          <a:p>
            <a:pPr marL="447675" lvl="1" indent="-447675">
              <a:lnSpc>
                <a:spcPct val="125000"/>
              </a:lnSpc>
              <a:buFont typeface="Wingdings" panose="05000000000000000000" pitchFamily="2" charset="2"/>
              <a:buChar char="n"/>
            </a:pPr>
            <a:r>
              <a:rPr lang="zh-CN" altLang="en-US" sz="2000" b="1">
                <a:ea typeface="华文中宋" panose="02010600040101010101" pitchFamily="2" charset="-122"/>
              </a:rPr>
              <a:t>信息质量（</a:t>
            </a:r>
            <a:r>
              <a:rPr lang="en-US" altLang="zh-CN" sz="2000" b="1">
                <a:ea typeface="华文中宋" panose="02010600040101010101" pitchFamily="2" charset="-122"/>
              </a:rPr>
              <a:t>I</a:t>
            </a:r>
            <a:r>
              <a:rPr lang="zh-CN" altLang="en-US" sz="2000" b="1">
                <a:ea typeface="华文中宋" panose="02010600040101010101" pitchFamily="2" charset="-122"/>
              </a:rPr>
              <a:t>nformation quality </a:t>
            </a:r>
            <a:r>
              <a:rPr lang="en-US" altLang="zh-CN" sz="2000" b="1">
                <a:ea typeface="华文中宋" panose="02010600040101010101" pitchFamily="2" charset="-122"/>
              </a:rPr>
              <a:t>(</a:t>
            </a:r>
            <a:r>
              <a:rPr lang="zh-CN" altLang="en-US" sz="2000" b="1">
                <a:ea typeface="华文中宋" panose="02010600040101010101" pitchFamily="2" charset="-122"/>
              </a:rPr>
              <a:t>IQ</a:t>
            </a:r>
            <a:r>
              <a:rPr lang="en-US" altLang="zh-CN" sz="2000" b="1">
                <a:ea typeface="华文中宋" panose="02010600040101010101" pitchFamily="2" charset="-122"/>
              </a:rPr>
              <a:t>)</a:t>
            </a:r>
            <a:r>
              <a:rPr lang="zh-CN" altLang="en-US" sz="2000" b="1">
                <a:ea typeface="华文中宋" panose="02010600040101010101" pitchFamily="2" charset="-122"/>
              </a:rPr>
              <a:t>）是一门</a:t>
            </a:r>
            <a:r>
              <a:rPr lang="zh-CN" altLang="en-US" sz="2000" b="1" u="sng">
                <a:solidFill>
                  <a:srgbClr val="FF0000"/>
                </a:solidFill>
                <a:ea typeface="华文中宋" panose="02010600040101010101" pitchFamily="2" charset="-122"/>
              </a:rPr>
              <a:t>非精确的评估科学</a:t>
            </a:r>
            <a:r>
              <a:rPr lang="zh-CN" altLang="en-US" sz="2000" b="1">
                <a:ea typeface="华文中宋" panose="02010600040101010101" pitchFamily="2" charset="-122"/>
              </a:rPr>
              <a:t>。信息质量是提供给用户的信息价值的衡量。质量往往是主观感知的，信息的质量往往根据不同的用户和不同的信息使用而不同。</a:t>
            </a:r>
            <a:r>
              <a:rPr lang="zh-CN" altLang="en-US" sz="2000" b="1">
                <a:solidFill>
                  <a:srgbClr val="FF0000"/>
                </a:solidFill>
                <a:ea typeface="华文中宋" panose="02010600040101010101" pitchFamily="2" charset="-122"/>
              </a:rPr>
              <a:t>《信息质量法案》，2001</a:t>
            </a:r>
            <a:endParaRPr lang="en-US" altLang="zh-CN" sz="2000" b="1">
              <a:solidFill>
                <a:srgbClr val="FF0000"/>
              </a:solidFill>
              <a:ea typeface="华文中宋" panose="02010600040101010101" pitchFamily="2" charset="-122"/>
            </a:endParaRPr>
          </a:p>
          <a:p>
            <a:pPr marL="447675" lvl="1" indent="-447675">
              <a:lnSpc>
                <a:spcPct val="125000"/>
              </a:lnSpc>
              <a:buFont typeface="Wingdings" panose="05000000000000000000" pitchFamily="2" charset="2"/>
              <a:buChar char="n"/>
            </a:pPr>
            <a:r>
              <a:rPr lang="zh-CN" altLang="en-US" sz="2000" b="1">
                <a:ea typeface="华文中宋" panose="02010600040101010101" pitchFamily="2" charset="-122"/>
              </a:rPr>
              <a:t>美国政府部门信息质量评价指标模型</a:t>
            </a:r>
            <a:endParaRPr lang="zh-CN" altLang="en-US" sz="2000">
              <a:solidFill>
                <a:srgbClr val="FF0000"/>
              </a:solidFill>
              <a:ea typeface="华文中宋" panose="02010600040101010101" pitchFamily="2" charset="-122"/>
            </a:endParaRPr>
          </a:p>
          <a:p>
            <a:endParaRPr lang="zh-CN" altLang="en-US"/>
          </a:p>
        </p:txBody>
      </p:sp>
      <p:graphicFrame>
        <p:nvGraphicFramePr>
          <p:cNvPr id="5" name="Group 2">
            <a:extLst>
              <a:ext uri="{FF2B5EF4-FFF2-40B4-BE49-F238E27FC236}">
                <a16:creationId xmlns:a16="http://schemas.microsoft.com/office/drawing/2014/main" id="{4C71D6C0-199A-41E2-A760-A8BECD49B2B1}"/>
              </a:ext>
            </a:extLst>
          </p:cNvPr>
          <p:cNvGraphicFramePr>
            <a:graphicFrameLocks/>
          </p:cNvGraphicFramePr>
          <p:nvPr>
            <p:extLst>
              <p:ext uri="{D42A27DB-BD31-4B8C-83A1-F6EECF244321}">
                <p14:modId xmlns:p14="http://schemas.microsoft.com/office/powerpoint/2010/main" val="3592058144"/>
              </p:ext>
            </p:extLst>
          </p:nvPr>
        </p:nvGraphicFramePr>
        <p:xfrm>
          <a:off x="683568" y="3338846"/>
          <a:ext cx="8229600" cy="3255628"/>
        </p:xfrm>
        <a:graphic>
          <a:graphicData uri="http://schemas.openxmlformats.org/drawingml/2006/table">
            <a:tbl>
              <a:tblPr/>
              <a:tblGrid>
                <a:gridCol w="1235075">
                  <a:extLst>
                    <a:ext uri="{9D8B030D-6E8A-4147-A177-3AD203B41FA5}">
                      <a16:colId xmlns:a16="http://schemas.microsoft.com/office/drawing/2014/main" val="20000"/>
                    </a:ext>
                  </a:extLst>
                </a:gridCol>
                <a:gridCol w="4346575">
                  <a:extLst>
                    <a:ext uri="{9D8B030D-6E8A-4147-A177-3AD203B41FA5}">
                      <a16:colId xmlns:a16="http://schemas.microsoft.com/office/drawing/2014/main" val="20001"/>
                    </a:ext>
                  </a:extLst>
                </a:gridCol>
                <a:gridCol w="2647950">
                  <a:extLst>
                    <a:ext uri="{9D8B030D-6E8A-4147-A177-3AD203B41FA5}">
                      <a16:colId xmlns:a16="http://schemas.microsoft.com/office/drawing/2014/main" val="20002"/>
                    </a:ext>
                  </a:extLst>
                </a:gridCol>
              </a:tblGrid>
              <a:tr h="159639">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1100" b="1" i="0" u="none" strike="noStrike" cap="none" normalizeH="0" baseline="0" dirty="0">
                          <a:ln>
                            <a:noFill/>
                          </a:ln>
                          <a:solidFill>
                            <a:srgbClr val="FFFFFF"/>
                          </a:solidFill>
                          <a:effectLst/>
                          <a:latin typeface="Calibri" pitchFamily="34" charset="0"/>
                          <a:ea typeface="华文中宋" pitchFamily="2" charset="-122"/>
                          <a:sym typeface="宋体" pitchFamily="2" charset="-122"/>
                        </a:rPr>
                        <a:t>模型名称</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38100" cap="flat" cmpd="sng" algn="ctr">
                      <a:solidFill>
                        <a:srgbClr val="FFFFFF"/>
                      </a:solidFill>
                      <a:prstDash val="solid"/>
                      <a:round/>
                      <a:headEnd type="none" w="med" len="med"/>
                      <a:tailEnd type="none" w="med" len="med"/>
                    </a:lnB>
                    <a:lnTlToBr>
                      <a:noFill/>
                    </a:lnTlToBr>
                    <a:lnBlToTr>
                      <a:noFill/>
                    </a:lnBlToTr>
                    <a:solidFill>
                      <a:srgbClr val="F79646"/>
                    </a:solidFill>
                  </a:tcPr>
                </a:tc>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1100" b="1" i="0" u="none" strike="noStrike" cap="none" normalizeH="0" baseline="0" dirty="0">
                          <a:ln>
                            <a:noFill/>
                          </a:ln>
                          <a:solidFill>
                            <a:srgbClr val="FFFFFF"/>
                          </a:solidFill>
                          <a:effectLst/>
                          <a:latin typeface="Calibri" pitchFamily="34" charset="0"/>
                          <a:ea typeface="华文中宋" pitchFamily="2" charset="-122"/>
                          <a:sym typeface="宋体" pitchFamily="2" charset="-122"/>
                        </a:rPr>
                        <a:t>指标类型</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38100" cap="flat" cmpd="sng" algn="ctr">
                      <a:solidFill>
                        <a:srgbClr val="FFFFFF"/>
                      </a:solidFill>
                      <a:prstDash val="solid"/>
                      <a:round/>
                      <a:headEnd type="none" w="med" len="med"/>
                      <a:tailEnd type="none" w="med" len="med"/>
                    </a:lnB>
                    <a:lnTlToBr>
                      <a:noFill/>
                    </a:lnTlToBr>
                    <a:lnBlToTr>
                      <a:noFill/>
                    </a:lnBlToTr>
                    <a:solidFill>
                      <a:srgbClr val="F79646"/>
                    </a:solidFill>
                  </a:tcPr>
                </a:tc>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sz="1100" b="1" i="0" u="none" strike="noStrike" cap="none" normalizeH="0" baseline="0">
                          <a:ln>
                            <a:noFill/>
                          </a:ln>
                          <a:solidFill>
                            <a:srgbClr val="FFFFFF"/>
                          </a:solidFill>
                          <a:effectLst/>
                          <a:latin typeface="Calibri" pitchFamily="34" charset="0"/>
                          <a:ea typeface="华文中宋" pitchFamily="2" charset="-122"/>
                          <a:sym typeface="宋体" pitchFamily="2" charset="-122"/>
                        </a:rPr>
                        <a:t>来源</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38100" cap="flat" cmpd="sng" algn="ctr">
                      <a:solidFill>
                        <a:srgbClr val="FFFFFF"/>
                      </a:solidFill>
                      <a:prstDash val="solid"/>
                      <a:round/>
                      <a:headEnd type="none" w="med" len="med"/>
                      <a:tailEnd type="none" w="med" len="med"/>
                    </a:lnB>
                    <a:lnTlToBr>
                      <a:noFill/>
                    </a:lnTlToBr>
                    <a:lnBlToTr>
                      <a:noFill/>
                    </a:lnBlToTr>
                    <a:solidFill>
                      <a:srgbClr val="F79646"/>
                    </a:solidFill>
                  </a:tcPr>
                </a:tc>
                <a:extLst>
                  <a:ext uri="{0D108BD9-81ED-4DB2-BD59-A6C34878D82A}">
                    <a16:rowId xmlns:a16="http://schemas.microsoft.com/office/drawing/2014/main" val="10000"/>
                  </a:ext>
                </a:extLst>
              </a:tr>
              <a:tr h="487691">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5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信息质量法</a:t>
                      </a:r>
                      <a:endParaRPr kumimoji="0" lang="en-US" altLang="zh-CN" sz="15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endParaRPr>
                    </a:p>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1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a:t>
                      </a:r>
                      <a:r>
                        <a:rPr kumimoji="0" lang="en-US" altLang="zh-CN" sz="11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IQA</a:t>
                      </a:r>
                      <a:r>
                        <a:rPr kumimoji="0" lang="zh-CN" altLang="en-US" sz="11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en-US" sz="15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客观性，实用性，完整性</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00000"/>
                        </a:lnSpc>
                        <a:spcBef>
                          <a:spcPct val="20000"/>
                        </a:spcBef>
                        <a:spcAft>
                          <a:spcPct val="0"/>
                        </a:spcAft>
                        <a:buClrTx/>
                        <a:buSzTx/>
                        <a:buFont typeface="Arial" pitchFamily="34" charset="0"/>
                        <a:buNone/>
                        <a:tabLst/>
                      </a:pPr>
                      <a:r>
                        <a:rPr kumimoji="0" lang="zh-CN" altLang="en-US" sz="1100" b="0" i="0" u="none" strike="noStrike" cap="none" normalizeH="0" baseline="0" dirty="0">
                          <a:ln>
                            <a:noFill/>
                          </a:ln>
                          <a:solidFill>
                            <a:srgbClr val="000000"/>
                          </a:solidFill>
                          <a:effectLst/>
                          <a:latin typeface="华文中宋" pitchFamily="2" charset="-122"/>
                          <a:ea typeface="华文中宋" pitchFamily="2" charset="-122"/>
                          <a:sym typeface="GBNEKE+TimesNewRoman" charset="0"/>
                        </a:rPr>
                        <a:t>Information Quality Act, Section 515 of Public Law 106-554. </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extLst>
                  <a:ext uri="{0D108BD9-81ED-4DB2-BD59-A6C34878D82A}">
                    <a16:rowId xmlns:a16="http://schemas.microsoft.com/office/drawing/2014/main" val="10001"/>
                  </a:ext>
                </a:extLst>
              </a:tr>
              <a:tr h="703760">
                <a:tc>
                  <a:txBody>
                    <a:bodyPr/>
                    <a:lstStyle/>
                    <a:p>
                      <a:pPr marL="0" marR="0" lvl="0" indent="0" algn="ctr" defTabSz="912813" rtl="0" eaLnBrk="0" fontAlgn="base" latinLnBrk="0" hangingPunct="0">
                        <a:lnSpc>
                          <a:spcPct val="200000"/>
                        </a:lnSpc>
                        <a:spcBef>
                          <a:spcPct val="20000"/>
                        </a:spcBef>
                        <a:spcAft>
                          <a:spcPct val="0"/>
                        </a:spcAft>
                        <a:buClrTx/>
                        <a:buSzTx/>
                        <a:buFont typeface="Arial" pitchFamily="34" charset="0"/>
                        <a:buNone/>
                        <a:tabLst/>
                      </a:pPr>
                      <a:r>
                        <a:rPr kumimoji="0" lang="zh-CN" altLang="zh-CN" sz="15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EPA </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tc>
                  <a:txBody>
                    <a:bodyPr/>
                    <a:lstStyle/>
                    <a:p>
                      <a:pPr marL="0" marR="0" lvl="0" indent="0" algn="ctr" defTabSz="912813" rtl="0" eaLnBrk="0" fontAlgn="base" latinLnBrk="0" hangingPunct="0">
                        <a:lnSpc>
                          <a:spcPct val="100000"/>
                        </a:lnSpc>
                        <a:spcBef>
                          <a:spcPct val="20000"/>
                        </a:spcBef>
                        <a:spcAft>
                          <a:spcPct val="0"/>
                        </a:spcAft>
                        <a:buClrTx/>
                        <a:buSzTx/>
                        <a:buFont typeface="Arial" pitchFamily="34" charset="0"/>
                        <a:buNone/>
                        <a:tabLst/>
                      </a:pPr>
                      <a:r>
                        <a:rPr kumimoji="0" lang="zh-CN" altLang="en-US" sz="15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稳定性，适用性和实用性，清晰度和完整性，不确定性和变异性，评价与审查</a:t>
                      </a:r>
                      <a:endParaRPr kumimoji="0" lang="zh-CN" altLang="zh-CN" sz="15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endParaRP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tc>
                  <a:txBody>
                    <a:bodyPr/>
                    <a:lstStyle/>
                    <a:p>
                      <a:pPr marL="0" marR="0" lvl="0" indent="0" algn="l" defTabSz="912813" rtl="0" eaLnBrk="0" fontAlgn="base" latinLnBrk="0" hangingPunct="0">
                        <a:lnSpc>
                          <a:spcPct val="90000"/>
                        </a:lnSpc>
                        <a:spcBef>
                          <a:spcPct val="20000"/>
                        </a:spcBef>
                        <a:spcAft>
                          <a:spcPct val="0"/>
                        </a:spcAft>
                        <a:buClrTx/>
                        <a:buSzTx/>
                        <a:buFont typeface="Arial" pitchFamily="34" charset="0"/>
                        <a:buNone/>
                        <a:tabLst/>
                      </a:pPr>
                      <a:r>
                        <a:rPr kumimoji="0" lang="zh-CN" altLang="zh-CN" sz="1100" b="0" i="0" u="none" strike="noStrike" cap="none" normalizeH="0" baseline="0" dirty="0">
                          <a:ln>
                            <a:noFill/>
                          </a:ln>
                          <a:solidFill>
                            <a:srgbClr val="000000"/>
                          </a:solidFill>
                          <a:effectLst/>
                          <a:latin typeface="华文中宋" pitchFamily="2" charset="-122"/>
                          <a:ea typeface="华文中宋" pitchFamily="2" charset="-122"/>
                          <a:sym typeface="Times New Roman" pitchFamily="18" charset="0"/>
                        </a:rPr>
                        <a:t>A Summary of General Assessment Factors for Evaluating the Quality of Scientific and Technical Information</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46047">
                <a:tc>
                  <a:txBody>
                    <a:bodyPr/>
                    <a:lstStyle/>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数据质量目标</a:t>
                      </a:r>
                      <a:endParaRPr kumimoji="0" lang="en-US"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endParaRPr>
                    </a:p>
                    <a:p>
                      <a:pPr marL="0" marR="0" lvl="0" indent="0" algn="ctr" defTabSz="912813" rtl="0" eaLnBrk="0" fontAlgn="base" latinLnBrk="0" hangingPunct="0">
                        <a:lnSpc>
                          <a:spcPct val="90000"/>
                        </a:lnSpc>
                        <a:spcBef>
                          <a:spcPct val="20000"/>
                        </a:spcBef>
                        <a:spcAft>
                          <a:spcPct val="0"/>
                        </a:spcAft>
                        <a:buClrTx/>
                        <a:buSzTx/>
                        <a:buFont typeface="Arial" pitchFamily="34" charset="0"/>
                        <a:buNone/>
                        <a:tabLst/>
                      </a:pPr>
                      <a:r>
                        <a:rPr kumimoji="0" lang="en-US" altLang="zh-CN" sz="11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a:t>
                      </a:r>
                      <a:r>
                        <a:rPr kumimoji="0" lang="zh-CN" altLang="zh-CN" sz="11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DQOs</a:t>
                      </a:r>
                      <a:r>
                        <a:rPr kumimoji="0" lang="en-US" altLang="zh-CN" sz="11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a:t>
                      </a:r>
                      <a:endParaRPr kumimoji="0" lang="zh-CN" altLang="zh-CN" sz="11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endParaRP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en-US" sz="15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集中，真实，完整，精确，实用，清晰</a:t>
                      </a:r>
                      <a:endParaRPr kumimoji="0" lang="zh-CN" altLang="zh-CN" sz="15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endParaRP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zh-CN" sz="15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67.FR.8452,22/2/02</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extLst>
                  <a:ext uri="{0D108BD9-81ED-4DB2-BD59-A6C34878D82A}">
                    <a16:rowId xmlns:a16="http://schemas.microsoft.com/office/drawing/2014/main" val="10003"/>
                  </a:ext>
                </a:extLst>
              </a:tr>
              <a:tr h="628584">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en-US"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数据质量指标</a:t>
                      </a:r>
                      <a:endParaRPr kumimoji="0" lang="en-US"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endParaRPr>
                    </a:p>
                    <a:p>
                      <a:pPr marL="0" marR="0" lvl="0" indent="0" algn="ctr" defTabSz="912813" rtl="0" eaLnBrk="0" fontAlgn="base" latinLnBrk="0" hangingPunct="0">
                        <a:lnSpc>
                          <a:spcPct val="100000"/>
                        </a:lnSpc>
                        <a:spcBef>
                          <a:spcPct val="20000"/>
                        </a:spcBef>
                        <a:spcAft>
                          <a:spcPct val="0"/>
                        </a:spcAft>
                        <a:buClrTx/>
                        <a:buSzTx/>
                        <a:buFont typeface="Arial" pitchFamily="34" charset="0"/>
                        <a:buNone/>
                        <a:tabLst/>
                      </a:pPr>
                      <a:r>
                        <a:rPr kumimoji="0" lang="en-US"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a:t>
                      </a:r>
                      <a:r>
                        <a:rPr kumimoji="0" lang="zh-CN"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DQIs</a:t>
                      </a:r>
                      <a:r>
                        <a:rPr kumimoji="0" lang="en-US"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a:t>
                      </a:r>
                      <a:r>
                        <a:rPr kumimoji="0" lang="zh-CN" altLang="zh-CN" sz="12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:PRACC</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tc>
                  <a:txBody>
                    <a:bodyPr/>
                    <a:lstStyle/>
                    <a:p>
                      <a:pPr marL="0" marR="0" lvl="0" indent="0" algn="l"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2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首要指标：精度，可再述性，准确性，可比性，完整性</a:t>
                      </a:r>
                      <a:endParaRPr kumimoji="0" lang="zh-CN" altLang="en-US" sz="1200" b="0" i="0" u="none" strike="noStrike" cap="none" normalizeH="0" baseline="0" dirty="0">
                        <a:ln>
                          <a:noFill/>
                        </a:ln>
                        <a:solidFill>
                          <a:srgbClr val="000000"/>
                        </a:solidFill>
                        <a:effectLst/>
                        <a:latin typeface="华文中宋" pitchFamily="2" charset="-122"/>
                        <a:ea typeface="华文中宋" pitchFamily="2" charset="-122"/>
                        <a:sym typeface="Times New Roman" pitchFamily="18" charset="0"/>
                      </a:endParaRPr>
                    </a:p>
                    <a:p>
                      <a:pPr marL="0" marR="0" lvl="0" indent="0" algn="l" defTabSz="912813" rtl="0" eaLnBrk="0" fontAlgn="base" latinLnBrk="0" hangingPunct="0">
                        <a:lnSpc>
                          <a:spcPct val="90000"/>
                        </a:lnSpc>
                        <a:spcBef>
                          <a:spcPct val="20000"/>
                        </a:spcBef>
                        <a:spcAft>
                          <a:spcPct val="0"/>
                        </a:spcAft>
                        <a:buClrTx/>
                        <a:buSzTx/>
                        <a:buFont typeface="Arial" pitchFamily="34" charset="0"/>
                        <a:buNone/>
                        <a:tabLst/>
                      </a:pPr>
                      <a:r>
                        <a:rPr kumimoji="0" lang="zh-CN" altLang="en-US" sz="1200" b="0" i="0" u="none" strike="noStrike" cap="none" normalizeH="0" baseline="0" dirty="0">
                          <a:ln>
                            <a:noFill/>
                          </a:ln>
                          <a:solidFill>
                            <a:srgbClr val="000000"/>
                          </a:solidFill>
                          <a:effectLst/>
                          <a:latin typeface="华文中宋" pitchFamily="2" charset="-122"/>
                          <a:ea typeface="华文中宋" pitchFamily="2" charset="-122"/>
                          <a:sym typeface="宋体" pitchFamily="2" charset="-122"/>
                        </a:rPr>
                        <a:t>次要指标：灵敏度，记忆效能，定量限，可重复性，再生性</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zh-CN" sz="1100" b="0" i="0" u="none" strike="noStrike" cap="none" normalizeH="0" baseline="0" dirty="0">
                          <a:ln>
                            <a:noFill/>
                          </a:ln>
                          <a:solidFill>
                            <a:srgbClr val="000000"/>
                          </a:solidFill>
                          <a:effectLst/>
                          <a:latin typeface="华文中宋" pitchFamily="2" charset="-122"/>
                          <a:ea typeface="华文中宋" pitchFamily="2" charset="-122"/>
                          <a:sym typeface="Times New Roman" pitchFamily="18" charset="0"/>
                        </a:rPr>
                        <a:t>EPA QA/G-5I, Guidance on Data Quality Indicators.</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46066">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zh-CN" sz="15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PBRCCS</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zh-CN" altLang="en-US" sz="15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精度，偏差，可再述性，可比性，完整性，灵敏度</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tc>
                  <a:txBody>
                    <a:bodyPr/>
                    <a:lstStyle/>
                    <a:p>
                      <a:pPr marL="0" marR="0" lvl="0" indent="0" algn="ctr" defTabSz="912813" rtl="0" eaLnBrk="0" fontAlgn="base" latinLnBrk="0" hangingPunct="0">
                        <a:lnSpc>
                          <a:spcPct val="150000"/>
                        </a:lnSpc>
                        <a:spcBef>
                          <a:spcPct val="20000"/>
                        </a:spcBef>
                        <a:spcAft>
                          <a:spcPct val="0"/>
                        </a:spcAft>
                        <a:buClrTx/>
                        <a:buSzTx/>
                        <a:buFont typeface="Arial" pitchFamily="34" charset="0"/>
                        <a:buNone/>
                        <a:tabLst/>
                      </a:pPr>
                      <a:r>
                        <a:rPr kumimoji="0" lang="en-US" altLang="zh-CN" sz="15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Q</a:t>
                      </a:r>
                      <a:r>
                        <a:rPr kumimoji="0" lang="zh-CN" altLang="zh-CN" sz="1500" b="0" i="0" u="none" strike="noStrike" kern="1200" cap="none" normalizeH="0" baseline="0" dirty="0">
                          <a:ln>
                            <a:noFill/>
                          </a:ln>
                          <a:solidFill>
                            <a:srgbClr val="000000"/>
                          </a:solidFill>
                          <a:effectLst/>
                          <a:latin typeface="华文中宋" pitchFamily="2" charset="-122"/>
                          <a:ea typeface="华文中宋" pitchFamily="2" charset="-122"/>
                          <a:cs typeface="+mn-cs"/>
                          <a:sym typeface="宋体" pitchFamily="2" charset="-122"/>
                        </a:rPr>
                        <a:t>APPs</a:t>
                      </a:r>
                    </a:p>
                  </a:txBody>
                  <a:tcPr marT="46302" marB="46302" horzOverflow="overflow">
                    <a:lnL w="12700" cap="flat" cmpd="sng" algn="ctr">
                      <a:solidFill>
                        <a:srgbClr val="F79646"/>
                      </a:solidFill>
                      <a:prstDash val="solid"/>
                      <a:round/>
                      <a:headEnd type="none" w="med" len="med"/>
                      <a:tailEnd type="none" w="med" len="med"/>
                    </a:lnL>
                    <a:lnR w="12700" cap="flat" cmpd="sng" algn="ctr">
                      <a:solidFill>
                        <a:srgbClr val="F79646"/>
                      </a:solidFill>
                      <a:prstDash val="solid"/>
                      <a:round/>
                      <a:headEnd type="none" w="med" len="med"/>
                      <a:tailEnd type="none" w="med" len="med"/>
                    </a:lnR>
                    <a:lnT w="12700" cap="flat" cmpd="sng" algn="ctr">
                      <a:solidFill>
                        <a:srgbClr val="F79646"/>
                      </a:solidFill>
                      <a:prstDash val="solid"/>
                      <a:round/>
                      <a:headEnd type="none" w="med" len="med"/>
                      <a:tailEnd type="none" w="med" len="med"/>
                    </a:lnT>
                    <a:lnB w="12700" cap="flat" cmpd="sng" algn="ctr">
                      <a:solidFill>
                        <a:srgbClr val="F79646"/>
                      </a:solidFill>
                      <a:prstDash val="solid"/>
                      <a:round/>
                      <a:headEnd type="none" w="med" len="med"/>
                      <a:tailEnd type="none" w="med" len="med"/>
                    </a:lnB>
                    <a:lnTlToBr>
                      <a:noFill/>
                    </a:lnTlToBr>
                    <a:lnBlToTr>
                      <a:noFill/>
                    </a:lnBlToTr>
                    <a:solidFill>
                      <a:srgbClr val="F79646">
                        <a:alpha val="39999"/>
                      </a:srgbClr>
                    </a:solidFill>
                  </a:tcPr>
                </a:tc>
                <a:extLst>
                  <a:ext uri="{0D108BD9-81ED-4DB2-BD59-A6C34878D82A}">
                    <a16:rowId xmlns:a16="http://schemas.microsoft.com/office/drawing/2014/main" val="10005"/>
                  </a:ext>
                </a:extLst>
              </a:tr>
            </a:tbl>
          </a:graphicData>
        </a:graphic>
      </p:graphicFrame>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gradFill rotWithShape="0">
          <a:gsLst>
            <a:gs pos="0">
              <a:srgbClr val="F3FAFF">
                <a:alpha val="81000"/>
              </a:srgbClr>
            </a:gs>
            <a:gs pos="50000">
              <a:schemeClr val="accent1"/>
            </a:gs>
            <a:gs pos="100000">
              <a:srgbClr val="F3FAFF">
                <a:alpha val="81000"/>
              </a:srgbClr>
            </a:gs>
          </a:gsLst>
          <a:lin ang="0" scaled="1"/>
        </a:gradFill>
        <a:ln w="9525" cmpd="sng">
          <a:solidFill>
            <a:srgbClr val="A7BCEF"/>
          </a:solidFill>
          <a:miter lim="800000"/>
          <a:headEnd/>
          <a:tailEnd/>
        </a:ln>
      </a:spPr>
      <a:bodyPr wrap="none"/>
      <a:lstStyle>
        <a:defPPr eaLnBrk="1" hangingPunct="1">
          <a:spcBef>
            <a:spcPct val="20000"/>
          </a:spcBef>
          <a:buClr>
            <a:schemeClr val="tx2"/>
          </a:buClr>
          <a:buSzPct val="70000"/>
          <a:buFont typeface="Wingdings" pitchFamily="2" charset="2"/>
          <a:buNone/>
          <a:defRPr sz="2800" dirty="0">
            <a:solidFill>
              <a:srgbClr val="800000"/>
            </a:solidFill>
            <a:ea typeface="华文楷体" pitchFamily="2" charset="-122"/>
          </a:defRPr>
        </a:defPPr>
      </a:lstStyle>
    </a:sp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xml><?xml version="1.0" encoding="utf-8"?>
<a:themeOverride xmlns:a="http://schemas.openxmlformats.org/drawingml/2006/main">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docProps/app.xml><?xml version="1.0" encoding="utf-8"?>
<Properties xmlns="http://schemas.openxmlformats.org/officeDocument/2006/extended-properties" xmlns:vt="http://schemas.openxmlformats.org/officeDocument/2006/docPropsVTypes">
  <Template/>
  <TotalTime>1955</TotalTime>
  <Words>9768</Words>
  <Application>Microsoft Office PowerPoint</Application>
  <PresentationFormat>全屏显示(4:3)</PresentationFormat>
  <Paragraphs>1148</Paragraphs>
  <Slides>125</Slides>
  <Notes>16</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125</vt:i4>
      </vt:variant>
    </vt:vector>
  </HeadingPairs>
  <TitlesOfParts>
    <vt:vector size="143" baseType="lpstr">
      <vt:lpstr>Gulim</vt:lpstr>
      <vt:lpstr>Kaiti SC</vt:lpstr>
      <vt:lpstr>Monotype Sorts</vt:lpstr>
      <vt:lpstr>等线 Light</vt:lpstr>
      <vt:lpstr>仿宋</vt:lpstr>
      <vt:lpstr>黑体</vt:lpstr>
      <vt:lpstr>华文楷体</vt:lpstr>
      <vt:lpstr>华文新魏</vt:lpstr>
      <vt:lpstr>华文中宋</vt:lpstr>
      <vt:lpstr>楷体</vt:lpstr>
      <vt:lpstr>楷体_GB2312</vt:lpstr>
      <vt:lpstr>宋体</vt:lpstr>
      <vt:lpstr>微软雅黑</vt:lpstr>
      <vt:lpstr>Arial</vt:lpstr>
      <vt:lpstr>Calibri</vt:lpstr>
      <vt:lpstr>Times New Roman</vt:lpstr>
      <vt:lpstr>Wingdings</vt:lpstr>
      <vt:lpstr>Office 主题</vt:lpstr>
      <vt:lpstr>PowerPoint 演示文稿</vt:lpstr>
      <vt:lpstr>目录</vt:lpstr>
      <vt:lpstr>学习目标</vt:lpstr>
      <vt:lpstr>PowerPoint 演示文稿</vt:lpstr>
      <vt:lpstr>1.1.1 信息的定义</vt:lpstr>
      <vt:lpstr>什么是信息？</vt:lpstr>
      <vt:lpstr>什么是信息？</vt:lpstr>
      <vt:lpstr>PowerPoint 演示文稿</vt:lpstr>
      <vt:lpstr>PowerPoint 演示文稿</vt:lpstr>
      <vt:lpstr>不同学科对信息的定义</vt:lpstr>
      <vt:lpstr>不同学科对信息的定义</vt:lpstr>
      <vt:lpstr>概念小结：</vt:lpstr>
      <vt:lpstr>PowerPoint 演示文稿</vt:lpstr>
      <vt:lpstr>1.1.2.1 信息的分类</vt:lpstr>
      <vt:lpstr>1.1.2.1信息的分类（按载体特点分类）</vt:lpstr>
      <vt:lpstr>1.1.2.2 信息的特征</vt:lpstr>
      <vt:lpstr>PowerPoint 演示文稿</vt:lpstr>
      <vt:lpstr>PowerPoint 演示文稿</vt:lpstr>
      <vt:lpstr>PowerPoint 演示文稿</vt:lpstr>
      <vt:lpstr>PowerPoint 演示文稿</vt:lpstr>
      <vt:lpstr>PowerPoint 演示文稿</vt:lpstr>
      <vt:lpstr>PowerPoint 演示文稿</vt:lpstr>
      <vt:lpstr>1.1.2.3 信息的基本功能</vt:lpstr>
      <vt:lpstr>PowerPoint 演示文稿</vt:lpstr>
      <vt:lpstr>Q1:信息与物质、能量的关系</vt:lpstr>
      <vt:lpstr>PowerPoint 演示文稿</vt:lpstr>
      <vt:lpstr>PowerPoint 演示文稿</vt:lpstr>
      <vt:lpstr>人类认识信息的过程</vt:lpstr>
      <vt:lpstr>信息的认识层次</vt:lpstr>
      <vt:lpstr>知识与信息的关系：</vt:lpstr>
      <vt:lpstr>知识与信息的本质区别</vt:lpstr>
      <vt:lpstr>PowerPoint 演示文稿</vt:lpstr>
      <vt:lpstr>信息与数据</vt:lpstr>
      <vt:lpstr>信息与数据</vt:lpstr>
      <vt:lpstr>信息与数据</vt:lpstr>
      <vt:lpstr>信息与数据</vt:lpstr>
      <vt:lpstr>信息与数据</vt:lpstr>
      <vt:lpstr>信息与数据</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1.2.1 信息资源的定义</vt:lpstr>
      <vt:lpstr>（二）战略资源</vt:lpstr>
      <vt:lpstr>PowerPoint 演示文稿</vt:lpstr>
      <vt:lpstr>（三）信息资源</vt:lpstr>
      <vt:lpstr>1.2.2 信息资源的类型</vt:lpstr>
      <vt:lpstr>1.2.3 信息资源的特征</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1.4.1 大数据背景与方向</vt:lpstr>
      <vt:lpstr>大数据的背景</vt:lpstr>
      <vt:lpstr> 数据的爆发式增长</vt:lpstr>
      <vt:lpstr>             大数据特征（4v）</vt:lpstr>
      <vt:lpstr>PowerPoint 演示文稿</vt:lpstr>
      <vt:lpstr>PowerPoint 演示文稿</vt:lpstr>
      <vt:lpstr>PowerPoint 演示文稿</vt:lpstr>
      <vt:lpstr>PowerPoint 演示文稿</vt:lpstr>
      <vt:lpstr>PowerPoint 演示文稿</vt:lpstr>
      <vt:lpstr>从IT到DT，再到IOT</vt:lpstr>
      <vt:lpstr>数据 → DANGER </vt:lpstr>
      <vt:lpstr>数据 → 资产 </vt:lpstr>
      <vt:lpstr>谁的资产 </vt:lpstr>
      <vt:lpstr>大数据与数据资产 </vt:lpstr>
      <vt:lpstr>新技术环境下数据资产的浮现或重现</vt:lpstr>
      <vt:lpstr>PowerPoint 演示文稿</vt:lpstr>
      <vt:lpstr>数据资产管理理念演进 </vt:lpstr>
      <vt:lpstr>数据资产管理的理论演进</vt:lpstr>
      <vt:lpstr>数据资产管理现实需求 </vt:lpstr>
      <vt:lpstr>数据资产管理的定位</vt:lpstr>
      <vt:lpstr>数据资产的范畴</vt:lpstr>
      <vt:lpstr>数据资产管理的功能需求</vt:lpstr>
      <vt:lpstr>数据资产的技术需求</vt:lpstr>
      <vt:lpstr>数据资产管理的若干导向 </vt:lpstr>
      <vt:lpstr>数据质量管理（DQM）</vt:lpstr>
      <vt:lpstr>数据质量四维评价体系</vt:lpstr>
      <vt:lpstr>数据审计与监管</vt:lpstr>
      <vt:lpstr>数据审计与监管</vt:lpstr>
      <vt:lpstr>案例1：英国数据资产管理框架</vt:lpstr>
      <vt:lpstr>案例1：英国数据资产管理框架</vt:lpstr>
      <vt:lpstr>数据治理</vt:lpstr>
      <vt:lpstr>数据治理</vt:lpstr>
      <vt:lpstr>数据产权</vt:lpstr>
      <vt:lpstr>案例2：贵阳大数据交易所与数据产权融资</vt:lpstr>
      <vt:lpstr>案例2：贵阳大数据交易所与数据产权融资</vt:lpstr>
      <vt:lpstr>案例2：贵阳大数据交易所与数据产权融资</vt:lpstr>
      <vt:lpstr>解决方案：多源数据的轻量化集成揭示 </vt:lpstr>
      <vt:lpstr>PowerPoint 演示文稿</vt:lpstr>
      <vt:lpstr>PowerPoint 演示文稿</vt:lpstr>
      <vt:lpstr>PowerPoint 演示文稿</vt:lpstr>
      <vt:lpstr>PowerPoint 演示文稿</vt:lpstr>
      <vt:lpstr>PowerPoint 演示文稿</vt:lpstr>
      <vt:lpstr> </vt:lpstr>
      <vt:lpstr>1.信息管理的新趋势 ——数据资产管理</vt:lpstr>
      <vt:lpstr>大数据的技术属性与社会属性</vt:lpstr>
      <vt:lpstr>大数据社会属性的外显</vt:lpstr>
      <vt:lpstr>不同“看”数据的方式</vt:lpstr>
      <vt:lpstr>PowerPoint 演示文稿</vt:lpstr>
      <vt:lpstr>PowerPoint 演示文稿</vt:lpstr>
      <vt:lpstr>领导干部的思维变革</vt:lpstr>
      <vt:lpstr>PowerPoint 演示文稿</vt:lpstr>
    </vt:vector>
  </TitlesOfParts>
  <Company>微软中国</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微软用户</dc:creator>
  <cp:lastModifiedBy>sjj308308@outlook.com</cp:lastModifiedBy>
  <cp:revision>202</cp:revision>
  <dcterms:created xsi:type="dcterms:W3CDTF">2017-12-12T11:46:28Z</dcterms:created>
  <dcterms:modified xsi:type="dcterms:W3CDTF">2020-09-21T14:18:49Z</dcterms:modified>
</cp:coreProperties>
</file>